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notesMasterIdLst>
    <p:notesMasterId r:id="rId2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TEACHER: direct, peer-to-peer tone — this age group detects a lecture from a mile away and tunes out. The class works if they feel they're getting 'insider' information, not adult rules. 40-45 min.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Closes front 2 with the book's master rule (doubt-verify-trust). It's the principle that survives any new scam they invent.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personal timeline (13→18→22→30) makes the abstract tangible. Don't moralize about content: the filter is about permanence, not about 'behaving' — that's what makes it genuinely usable.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Sets up the next slide (the rule of three) without naming intimate content yet. The argument is structural, not moral: four leak paths that don't depend on trusting the person.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Sensitive slide: calm tone, no anecdotes. The rule of three is verbatim from the book. The closing line in cyan MUST be read aloud: the no-blame path to help keeps someone already in trouble from sinking into silence. If a student discloses something, don't handle it publicly: containment and referral per school protocol. The crime-for-forwarding point is real in most legal systems and stops the 'casual forwarder'.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Grooming at the pattern level, without detailed scripts: what they need to recognize is the MECHANISM (patience + simulated trust), which the next slide turns into actionable signals. Informative tone, not terrifying.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signals as observable behaviors, not as profiles of people — that makes them applicable to any case. 'Grooming you' names the process without describing it. The close repeats the protective triad: no blame, evidence intact, tell today. Same referral protocol as slide 13.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Shifts the focus from the aggressor (a minority) to the amplifier (the majority = their likely role). The fire metaphor gives them a possible active identity: the one who breaks the chain.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three are socially low-cost behaviors — they're not being asked for public heroism but for three micro-decisions. 'Your finger decides' condenses individual agency.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family code word is homework: have them agree on one with their family this week. It connects the newest threat to the oldest rule (verify through another channel) — a feeling of competence, not helplessness.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teen version of the protocol from chapter 8 of the book. 'The move of someone who knows the game' reframes asking for help as competence, not failure — key at an age where autonomy is identity.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Dismantles this age group's #1 objection using THEIR assets (the game account is worth real money — that lands harder than 'your data'). Automated mass attacks don't check your 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Implementation intentions: a concrete action + an assigned day. D7 (teaching someone else) is the protégé effect: whoever explains, consolidates. You can turn it into the week's graded assignment.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by active recall: ask for the 5 fronts from memory BEFORE showing the slide. The effort of recalling is what consolidates (testing effect).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simulator is the perfect hook for this age (it's a competitive game). Suggest playing it in class next week and comparing scores.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 role reversal: from protected to protectors. At this age, responsibility for others motivates more than self-care — and teaching consolidates (protégé effect again).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Peak-end: close on agency, not fear. One single action requested (day 1 of the challenge). If the class went well, end by asking: 'what's your day 1 going to be?' and listen to three answers.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NYC traffic-light story is real (César Cerrudo) and it hooks this age group hard. Aspirational reframe: 'thinking like a hacker' = an admirable skill, not a crime. That turns the class from defensive into a challenge.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Same device as the adult deck (an open loop with a map): 5 promises the brain wants to close. The final line creates immediate intrigue toward front 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old game you don't even use' lands the domino effect in their reality: accounts created at age 10 with the same password they use today. Rhetorical question: 'how many accounts have you created in your life? 20? 50?'</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demonstration of their own bias: reveal AFTER they vote. When they experience their own brain betraying them, the lesson installs itself. The extra examples (lnstagram with an L) show the pattern is industrial, not a one-off.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MFA with the concrete path (Settings → Security) and the time ('2 minutes') removes the friction. Optional challenge: have them turn it on that same afternoon and verify it in class tomorrow — the most useful homework of the year.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Physical theft is the most likely attack at this age. The SIM PIN is the detail almost nobody knows: explain the chain (SIM in another phone → the codes arrive → they reset all your accounts).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Knowing the psychological lever inoculates against it (prize=greed, rush=panic, story=trust). Ask who received one of the three this month: the raised hands make the point on their own.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jpe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jpe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jpe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jpe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Slide-14-image-1.jpe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Slide-15-image-1.jpe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Slide-16-image-1.jpe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Slide-17-image-1.jpe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Slide-18-image-1.jpe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Slide-19-image-1.jpe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jpe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Slide-20-image-1.jpe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Slide-21-image-1.jpeg"/><Relationship Id="rId2" Type="http://schemas.openxmlformats.org/officeDocument/2006/relationships/image" Target="../media/image-21-2.png"/><Relationship Id="rId3" Type="http://schemas.openxmlformats.org/officeDocument/2006/relationships/image" Target="../media/image-21-3.png"/><Relationship Id="rId4" Type="http://schemas.openxmlformats.org/officeDocument/2006/relationships/image" Target="../media/image-21-4.png"/><Relationship Id="rId5" Type="http://schemas.openxmlformats.org/officeDocument/2006/relationships/image" Target="../media/image-21-5.png"/><Relationship Id="rId6" Type="http://schemas.openxmlformats.org/officeDocument/2006/relationships/image" Target="../media/image-21-6.png"/><Relationship Id="rId7" Type="http://schemas.openxmlformats.org/officeDocument/2006/relationships/slideLayout" Target="../slideLayouts/slideLayout1.xml"/><Relationship Id="rId8"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Slide-22-image-1.jpeg"/><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Slide-23-image-1.jpeg"/><Relationship Id="rId2" Type="http://schemas.openxmlformats.org/officeDocument/2006/relationships/slideLayout" Target="../slideLayouts/slideLayout1.xml"/><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image" Target="../media/Slide-24-image-1.jpeg"/><Relationship Id="rId2" Type="http://schemas.openxmlformats.org/officeDocument/2006/relationships/slideLayout" Target="../slideLayouts/slideLayout1.xml"/><Relationship Id="rId3"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jpe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jpe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jpe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jpe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jpe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jpe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jpe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3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300" b="1" spc="400" kern="0" dirty="0">
                <a:solidFill>
                  <a:srgbClr val="0CA6CF"/>
                </a:solidFill>
                <a:latin typeface="Courier New" pitchFamily="34" charset="0"/>
                <a:ea typeface="Courier New" pitchFamily="34" charset="-122"/>
                <a:cs typeface="Courier New" pitchFamily="34" charset="-120"/>
              </a:rPr>
              <a:t>BASED ON THE BOOK BY A PROFESSIONAL HACKER</a:t>
            </a:r>
            <a:endParaRPr lang="en-US" sz="1300" dirty="0"/>
          </a:p>
        </p:txBody>
      </p:sp>
      <p:sp>
        <p:nvSpPr>
          <p:cNvPr id="3" name="Text 1"/>
          <p:cNvSpPr/>
          <p:nvPr/>
        </p:nvSpPr>
        <p:spPr>
          <a:xfrm>
            <a:off x="502920" y="1463040"/>
            <a:ext cx="8138160" cy="1645920"/>
          </a:xfrm>
          <a:prstGeom prst="rect">
            <a:avLst/>
          </a:prstGeom>
          <a:noFill/>
          <a:ln/>
        </p:spPr>
        <p:txBody>
          <a:bodyPr wrap="square" lIns="0" tIns="0" rIns="0" bIns="0" rtlCol="0" anchor="ctr"/>
          <a:lstStyle/>
          <a:p>
            <a:pPr indent="0" marL="0">
              <a:lnSpc>
                <a:spcPts val="5200"/>
              </a:lnSpc>
              <a:buNone/>
            </a:pPr>
            <a:r>
              <a:rPr lang="en-US" sz="4200" b="1" dirty="0">
                <a:solidFill>
                  <a:srgbClr val="FFFFFF"/>
                </a:solidFill>
                <a:latin typeface="Arial" pitchFamily="34" charset="0"/>
                <a:ea typeface="Arial" pitchFamily="34" charset="-122"/>
                <a:cs typeface="Arial" pitchFamily="34" charset="-120"/>
              </a:rPr>
              <a:t>Your life is on your phone.
</a:t>
            </a:r>
            <a:pPr indent="0" marL="0">
              <a:lnSpc>
                <a:spcPts val="5200"/>
              </a:lnSpc>
              <a:buNone/>
            </a:pPr>
            <a:r>
              <a:rPr lang="en-US" sz="4200" b="1" dirty="0">
                <a:solidFill>
                  <a:srgbClr val="DC5428"/>
                </a:solidFill>
                <a:latin typeface="Arial" pitchFamily="34" charset="0"/>
                <a:ea typeface="Arial" pitchFamily="34" charset="-122"/>
                <a:cs typeface="Arial" pitchFamily="34" charset="-120"/>
              </a:rPr>
              <a:t>Who else has the key?</a:t>
            </a:r>
            <a:endParaRPr lang="en-US" sz="4200" dirty="0"/>
          </a:p>
        </p:txBody>
      </p:sp>
      <p:sp>
        <p:nvSpPr>
          <p:cNvPr id="4" name="Text 2"/>
          <p:cNvSpPr/>
          <p:nvPr/>
        </p:nvSpPr>
        <p:spPr>
          <a:xfrm>
            <a:off x="502920" y="3383280"/>
            <a:ext cx="7498080" cy="822960"/>
          </a:xfrm>
          <a:prstGeom prst="rect">
            <a:avLst/>
          </a:prstGeom>
          <a:noFill/>
          <a:ln/>
        </p:spPr>
        <p:txBody>
          <a:bodyPr wrap="square" lIns="0" tIns="0" rIns="0" bIns="0" rtlCol="0" anchor="ctr"/>
          <a:lstStyle/>
          <a:p>
            <a:pPr indent="0" marL="0">
              <a:lnSpc>
                <a:spcPts val="2600"/>
              </a:lnSpc>
              <a:buNone/>
            </a:pPr>
            <a:r>
              <a:rPr lang="en-US" sz="1800" dirty="0">
                <a:solidFill>
                  <a:srgbClr val="8294A3"/>
                </a:solidFill>
                <a:latin typeface="Arial" pitchFamily="34" charset="0"/>
                <a:ea typeface="Arial" pitchFamily="34" charset="-122"/>
                <a:cs typeface="Arial" pitchFamily="34" charset="-120"/>
              </a:rPr>
              <a:t>Chats, photos, accounts, your whole story. Today: how the people trying to get in think — and how you shut the door on them.</a:t>
            </a:r>
            <a:endParaRPr lang="en-US" sz="1800" dirty="0"/>
          </a:p>
        </p:txBody>
      </p:sp>
      <p:sp>
        <p:nvSpPr>
          <p:cNvPr id="5"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01/24</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02 — THE LINK'S DISGUISES</a:t>
            </a:r>
            <a:endParaRPr lang="en-US" sz="1200" dirty="0"/>
          </a:p>
        </p:txBody>
      </p:sp>
      <p:sp>
        <p:nvSpPr>
          <p:cNvPr id="3" name="Shape 1"/>
          <p:cNvSpPr/>
          <p:nvPr/>
        </p:nvSpPr>
        <p:spPr>
          <a:xfrm>
            <a:off x="502920" y="1325880"/>
            <a:ext cx="3931920" cy="2103120"/>
          </a:xfrm>
          <a:prstGeom prst="roundRect">
            <a:avLst>
              <a:gd name="adj" fmla="val 2609"/>
            </a:avLst>
          </a:prstGeom>
          <a:solidFill>
            <a:srgbClr val="131C25"/>
          </a:solidFill>
          <a:ln w="12700">
            <a:solidFill>
              <a:srgbClr val="1C2832"/>
            </a:solidFill>
            <a:prstDash val="solid"/>
          </a:ln>
        </p:spPr>
        <p:txBody>
          <a:bodyPr/>
          <a:p/>
        </p:txBody>
      </p:sp>
      <p:sp>
        <p:nvSpPr>
          <p:cNvPr id="4" name="Shape 2"/>
          <p:cNvSpPr/>
          <p:nvPr/>
        </p:nvSpPr>
        <p:spPr>
          <a:xfrm>
            <a:off x="4709160" y="1325880"/>
            <a:ext cx="3931920" cy="2103120"/>
          </a:xfrm>
          <a:prstGeom prst="roundRect">
            <a:avLst>
              <a:gd name="adj" fmla="val 2609"/>
            </a:avLst>
          </a:prstGeom>
          <a:solidFill>
            <a:srgbClr val="131C25"/>
          </a:solidFill>
          <a:ln w="12700">
            <a:solidFill>
              <a:srgbClr val="1C2832"/>
            </a:solidFill>
            <a:prstDash val="solid"/>
          </a:ln>
        </p:spPr>
        <p:txBody>
          <a:bodyPr/>
          <a:p/>
        </p:txBody>
      </p:sp>
      <p:sp>
        <p:nvSpPr>
          <p:cNvPr id="5" name="Shape 3"/>
          <p:cNvSpPr/>
          <p:nvPr/>
        </p:nvSpPr>
        <p:spPr>
          <a:xfrm>
            <a:off x="777240" y="1554480"/>
            <a:ext cx="603504" cy="603504"/>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910011" y="1687251"/>
            <a:ext cx="337962" cy="337962"/>
          </a:xfrm>
          <a:prstGeom prst="rect">
            <a:avLst/>
          </a:prstGeom>
        </p:spPr>
      </p:pic>
      <p:sp>
        <p:nvSpPr>
          <p:cNvPr id="7" name="Text 4"/>
          <p:cNvSpPr/>
          <p:nvPr/>
        </p:nvSpPr>
        <p:spPr>
          <a:xfrm>
            <a:off x="1554480" y="1645920"/>
            <a:ext cx="2743200" cy="41148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THE SHORTENED LINK</a:t>
            </a:r>
            <a:endParaRPr lang="en-US" sz="1500" dirty="0"/>
          </a:p>
        </p:txBody>
      </p:sp>
      <p:sp>
        <p:nvSpPr>
          <p:cNvPr id="8" name="Text 5"/>
          <p:cNvSpPr/>
          <p:nvPr/>
        </p:nvSpPr>
        <p:spPr>
          <a:xfrm>
            <a:off x="777240" y="2286000"/>
            <a:ext cx="3429000" cy="100584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bit.ly/x7Kp2 can lead ANYWHERE. Before tapping: who sent it and why? When in doubt, don't tap.</a:t>
            </a:r>
            <a:endParaRPr lang="en-US" sz="1300" dirty="0"/>
          </a:p>
        </p:txBody>
      </p:sp>
      <p:sp>
        <p:nvSpPr>
          <p:cNvPr id="9" name="Shape 6"/>
          <p:cNvSpPr/>
          <p:nvPr/>
        </p:nvSpPr>
        <p:spPr>
          <a:xfrm>
            <a:off x="4983480" y="1554480"/>
            <a:ext cx="603504" cy="603504"/>
          </a:xfrm>
          <a:prstGeom prst="ellipse">
            <a:avLst/>
          </a:prstGeom>
          <a:solidFill>
            <a:srgbClr val="0E141A"/>
          </a:solidFill>
          <a:ln w="19050">
            <a:solidFill>
              <a:srgbClr val="DC5428"/>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5116251" y="1687251"/>
            <a:ext cx="337962" cy="337962"/>
          </a:xfrm>
          <a:prstGeom prst="rect">
            <a:avLst/>
          </a:prstGeom>
        </p:spPr>
      </p:pic>
      <p:sp>
        <p:nvSpPr>
          <p:cNvPr id="11" name="Text 7"/>
          <p:cNvSpPr/>
          <p:nvPr/>
        </p:nvSpPr>
        <p:spPr>
          <a:xfrm>
            <a:off x="5760720" y="1645920"/>
            <a:ext cx="2743200" cy="41148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THE STREET QR</a:t>
            </a:r>
            <a:endParaRPr lang="en-US" sz="1500" dirty="0"/>
          </a:p>
        </p:txBody>
      </p:sp>
      <p:sp>
        <p:nvSpPr>
          <p:cNvPr id="12" name="Text 8"/>
          <p:cNvSpPr/>
          <p:nvPr/>
        </p:nvSpPr>
        <p:spPr>
          <a:xfrm>
            <a:off x="4983480" y="2286000"/>
            <a:ext cx="3429000" cy="100584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A QR sticker pasted over another (parking meter, shop, flyer) can belong to a scammer. Look at the address it took you to BEFORE entering any data.</a:t>
            </a:r>
            <a:endParaRPr lang="en-US" sz="1300" dirty="0"/>
          </a:p>
        </p:txBody>
      </p:sp>
      <p:sp>
        <p:nvSpPr>
          <p:cNvPr id="13" name="Shape 9"/>
          <p:cNvSpPr/>
          <p:nvPr/>
        </p:nvSpPr>
        <p:spPr>
          <a:xfrm>
            <a:off x="502920" y="3657600"/>
            <a:ext cx="8138160" cy="868680"/>
          </a:xfrm>
          <a:prstGeom prst="roundRect">
            <a:avLst>
              <a:gd name="adj" fmla="val 6316"/>
            </a:avLst>
          </a:prstGeom>
          <a:solidFill>
            <a:srgbClr val="131C25"/>
          </a:solidFill>
          <a:ln w="12700">
            <a:solidFill>
              <a:srgbClr val="1C2832"/>
            </a:solidFill>
            <a:prstDash val="solid"/>
          </a:ln>
        </p:spPr>
        <p:txBody>
          <a:bodyPr/>
          <a:p/>
        </p:txBody>
      </p:sp>
      <p:sp>
        <p:nvSpPr>
          <p:cNvPr id="14" name="Text 10"/>
          <p:cNvSpPr/>
          <p:nvPr/>
        </p:nvSpPr>
        <p:spPr>
          <a:xfrm>
            <a:off x="777240" y="3794760"/>
            <a:ext cx="7589520" cy="640080"/>
          </a:xfrm>
          <a:prstGeom prst="rect">
            <a:avLst/>
          </a:prstGeom>
          <a:noFill/>
          <a:ln/>
        </p:spPr>
        <p:txBody>
          <a:bodyPr wrap="square" lIns="0" tIns="0" rIns="0" bIns="0" rtlCol="0" anchor="ctr"/>
          <a:lstStyle/>
          <a:p>
            <a:pPr algn="ctr" indent="0" marL="0">
              <a:buNone/>
            </a:pPr>
            <a:r>
              <a:rPr lang="en-US" sz="1700" b="1" dirty="0">
                <a:solidFill>
                  <a:srgbClr val="0CA6CF"/>
                </a:solidFill>
                <a:latin typeface="Arial" pitchFamily="34" charset="0"/>
                <a:ea typeface="Arial" pitchFamily="34" charset="-122"/>
                <a:cs typeface="Arial" pitchFamily="34" charset="-120"/>
              </a:rPr>
              <a:t>The rule that works for everything: doubt first, verify next, trust last.</a:t>
            </a:r>
            <a:endParaRPr lang="en-US" sz="1700" dirty="0"/>
          </a:p>
        </p:txBody>
      </p:sp>
      <p:sp>
        <p:nvSpPr>
          <p:cNvPr id="15" name="Text 11"/>
          <p:cNvSpPr/>
          <p:nvPr/>
        </p:nvSpPr>
        <p:spPr>
          <a:xfrm>
            <a:off x="6035040" y="461772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FRONT 02 CLOSED ✓</a:t>
            </a:r>
            <a:endParaRPr lang="en-US" sz="1100" dirty="0"/>
          </a:p>
        </p:txBody>
      </p:sp>
      <p:sp>
        <p:nvSpPr>
          <p:cNvPr id="16" name="Text 12"/>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7"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8"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10/24</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03 — YOUR FOOTPRINT</a:t>
            </a:r>
            <a:endParaRPr lang="en-US" sz="1200" dirty="0"/>
          </a:p>
        </p:txBody>
      </p:sp>
      <p:sp>
        <p:nvSpPr>
          <p:cNvPr id="3" name="Text 1"/>
          <p:cNvSpPr/>
          <p:nvPr/>
        </p:nvSpPr>
        <p:spPr>
          <a:xfrm>
            <a:off x="502920" y="1234440"/>
            <a:ext cx="8138160" cy="1463040"/>
          </a:xfrm>
          <a:prstGeom prst="rect">
            <a:avLst/>
          </a:prstGeom>
          <a:noFill/>
          <a:ln/>
        </p:spPr>
        <p:txBody>
          <a:bodyPr wrap="square" lIns="0" tIns="0" rIns="0" bIns="0" rtlCol="0" anchor="ctr"/>
          <a:lstStyle/>
          <a:p>
            <a:pPr indent="0" marL="0">
              <a:lnSpc>
                <a:spcPts val="4300"/>
              </a:lnSpc>
              <a:buNone/>
            </a:pPr>
            <a:r>
              <a:rPr lang="en-US" sz="3300" b="1" dirty="0">
                <a:solidFill>
                  <a:srgbClr val="FFFFFF"/>
                </a:solidFill>
                <a:latin typeface="Arial" pitchFamily="34" charset="0"/>
                <a:ea typeface="Arial" pitchFamily="34" charset="-122"/>
                <a:cs typeface="Arial" pitchFamily="34" charset="-120"/>
              </a:rPr>
              <a:t>The internet has no delete button.
</a:t>
            </a:r>
            <a:pPr indent="0" marL="0">
              <a:lnSpc>
                <a:spcPts val="4300"/>
              </a:lnSpc>
              <a:buNone/>
            </a:pPr>
            <a:r>
              <a:rPr lang="en-US" sz="3300" b="1" dirty="0">
                <a:solidFill>
                  <a:srgbClr val="0CA6CF"/>
                </a:solidFill>
                <a:latin typeface="Arial" pitchFamily="34" charset="0"/>
                <a:ea typeface="Arial" pitchFamily="34" charset="-122"/>
                <a:cs typeface="Arial" pitchFamily="34" charset="-120"/>
              </a:rPr>
              <a:t>Your past doesn't get erased: it gets indexed.</a:t>
            </a:r>
            <a:endParaRPr lang="en-US" sz="3300" dirty="0"/>
          </a:p>
        </p:txBody>
      </p:sp>
      <p:sp>
        <p:nvSpPr>
          <p:cNvPr id="4" name="Text 2"/>
          <p:cNvSpPr/>
          <p:nvPr/>
        </p:nvSpPr>
        <p:spPr>
          <a:xfrm>
            <a:off x="502920" y="2971800"/>
            <a:ext cx="7863840" cy="100584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What you post today at 13 can be seen at 18 by colleges, at 22 by your first job, at 30 by anyone. Screenshots, reposts and archives mean “delete” almost never truly deletes.</a:t>
            </a:r>
            <a:endParaRPr lang="en-US" sz="1700" dirty="0"/>
          </a:p>
        </p:txBody>
      </p:sp>
      <p:sp>
        <p:nvSpPr>
          <p:cNvPr id="5" name="Text 3"/>
          <p:cNvSpPr/>
          <p:nvPr/>
        </p:nvSpPr>
        <p:spPr>
          <a:xfrm>
            <a:off x="502920" y="4114800"/>
            <a:ext cx="8138160" cy="457200"/>
          </a:xfrm>
          <a:prstGeom prst="rect">
            <a:avLst/>
          </a:prstGeom>
          <a:noFill/>
          <a:ln/>
        </p:spPr>
        <p:txBody>
          <a:bodyPr wrap="square" lIns="0" tIns="0" rIns="0" bIns="0" rtlCol="0" anchor="ctr"/>
          <a:lstStyle/>
          <a:p>
            <a:pPr indent="0" marL="0">
              <a:buNone/>
            </a:pPr>
            <a:r>
              <a:rPr lang="en-US" sz="1600" b="1" dirty="0">
                <a:solidFill>
                  <a:srgbClr val="DC5428"/>
                </a:solidFill>
                <a:latin typeface="Arial" pitchFamily="34" charset="0"/>
                <a:ea typeface="Arial" pitchFamily="34" charset="-122"/>
                <a:cs typeface="Arial" pitchFamily="34" charset="-120"/>
              </a:rPr>
              <a:t>The filter: can I live with this existing forever with my name on it?</a:t>
            </a:r>
            <a:endParaRPr lang="en-US" sz="1600" dirty="0"/>
          </a:p>
        </p:txBody>
      </p:sp>
      <p:sp>
        <p:nvSpPr>
          <p:cNvPr id="6" name="Text 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11/24</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03 — THE “PRIVATE” PHOTO</a:t>
            </a:r>
            <a:endParaRPr lang="en-US" sz="1200" dirty="0"/>
          </a:p>
        </p:txBody>
      </p:sp>
      <p:sp>
        <p:nvSpPr>
          <p:cNvPr id="3" name="Text 1"/>
          <p:cNvSpPr/>
          <p:nvPr/>
        </p:nvSpPr>
        <p:spPr>
          <a:xfrm>
            <a:off x="502920" y="1234440"/>
            <a:ext cx="8138160" cy="128016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Any photo you send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stops being yours</a:t>
            </a:r>
            <a:pPr indent="0" marL="0">
              <a:lnSpc>
                <a:spcPts val="4000"/>
              </a:lnSpc>
              <a:buNone/>
            </a:pPr>
            <a:r>
              <a:rPr lang="en-US" sz="3100" b="1" dirty="0">
                <a:solidFill>
                  <a:srgbClr val="FFFFFF"/>
                </a:solidFill>
                <a:latin typeface="Arial" pitchFamily="34" charset="0"/>
                <a:ea typeface="Arial" pitchFamily="34" charset="-122"/>
                <a:cs typeface="Arial" pitchFamily="34" charset="-120"/>
              </a:rPr>
              <a:t> the moment you hit send.</a:t>
            </a:r>
            <a:endParaRPr lang="en-US" sz="3100" dirty="0"/>
          </a:p>
        </p:txBody>
      </p:sp>
      <p:sp>
        <p:nvSpPr>
          <p:cNvPr id="4" name="Shape 2"/>
          <p:cNvSpPr/>
          <p:nvPr/>
        </p:nvSpPr>
        <p:spPr>
          <a:xfrm>
            <a:off x="502920" y="2743200"/>
            <a:ext cx="8138160" cy="1463040"/>
          </a:xfrm>
          <a:prstGeom prst="roundRect">
            <a:avLst>
              <a:gd name="adj" fmla="val 3750"/>
            </a:avLst>
          </a:prstGeom>
          <a:solidFill>
            <a:srgbClr val="131C25"/>
          </a:solidFill>
          <a:ln w="12700">
            <a:solidFill>
              <a:srgbClr val="1C2832"/>
            </a:solidFill>
            <a:prstDash val="solid"/>
          </a:ln>
        </p:spPr>
        <p:txBody>
          <a:bodyPr/>
          <a:p/>
        </p:txBody>
      </p:sp>
      <p:sp>
        <p:nvSpPr>
          <p:cNvPr id="5" name="Text 3"/>
          <p:cNvSpPr/>
          <p:nvPr/>
        </p:nvSpPr>
        <p:spPr>
          <a:xfrm>
            <a:off x="777240" y="2926080"/>
            <a:ext cx="7589520" cy="1143000"/>
          </a:xfrm>
          <a:prstGeom prst="rect">
            <a:avLst/>
          </a:prstGeom>
          <a:noFill/>
          <a:ln/>
        </p:spPr>
        <p:txBody>
          <a:bodyPr wrap="square" lIns="0" tIns="0" rIns="0" bIns="0" rtlCol="0" anchor="ctr"/>
          <a:lstStyle/>
          <a:p>
            <a:pPr indent="0" marL="0">
              <a:lnSpc>
                <a:spcPts val="2400"/>
              </a:lnSpc>
              <a:buNone/>
            </a:pPr>
            <a:r>
              <a:rPr lang="en-US" sz="1600" b="1" dirty="0">
                <a:solidFill>
                  <a:srgbClr val="FFFFFF"/>
                </a:solidFill>
                <a:latin typeface="Arial" pitchFamily="34" charset="0"/>
                <a:ea typeface="Arial" pitchFamily="34" charset="-122"/>
                <a:cs typeface="Arial" pitchFamily="34" charset="-120"/>
              </a:rPr>
              <a:t>“I trust them” is not a plan: </a:t>
            </a:r>
            <a:pPr indent="0" marL="0">
              <a:lnSpc>
                <a:spcPts val="2400"/>
              </a:lnSpc>
              <a:buNone/>
            </a:pPr>
            <a:r>
              <a:rPr lang="en-US" sz="1600" dirty="0">
                <a:solidFill>
                  <a:srgbClr val="D7DEE5"/>
                </a:solidFill>
                <a:latin typeface="Arial" pitchFamily="34" charset="0"/>
                <a:ea typeface="Arial" pitchFamily="34" charset="-122"/>
                <a:cs typeface="Arial" pitchFamily="34" charset="-120"/>
              </a:rPr>
              <a:t>relationships change, phones get stolen, accounts get hacked, chats get screenshotted. The only photo you control forever is the one you never sent.</a:t>
            </a:r>
            <a:endParaRPr lang="en-US" sz="1600" dirty="0"/>
          </a:p>
        </p:txBody>
      </p:sp>
      <p:sp>
        <p:nvSpPr>
          <p:cNvPr id="6" name="Text 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12/24</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03 — THE RULE OF THREE</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With intimate images, the rule has three parts:</a:t>
            </a:r>
            <a:endParaRPr lang="en-US" sz="2700" dirty="0"/>
          </a:p>
        </p:txBody>
      </p:sp>
      <p:sp>
        <p:nvSpPr>
          <p:cNvPr id="4" name="Shape 2"/>
          <p:cNvSpPr/>
          <p:nvPr/>
        </p:nvSpPr>
        <p:spPr>
          <a:xfrm>
            <a:off x="502920" y="1920240"/>
            <a:ext cx="8138160" cy="658368"/>
          </a:xfrm>
          <a:prstGeom prst="roundRect">
            <a:avLst>
              <a:gd name="adj" fmla="val 8333"/>
            </a:avLst>
          </a:prstGeom>
          <a:solidFill>
            <a:srgbClr val="131C25"/>
          </a:solidFill>
          <a:ln w="12700">
            <a:solidFill>
              <a:srgbClr val="1C2832"/>
            </a:solidFill>
            <a:prstDash val="solid"/>
          </a:ln>
        </p:spPr>
        <p:txBody>
          <a:bodyPr/>
          <a:p/>
        </p:txBody>
      </p:sp>
      <p:sp>
        <p:nvSpPr>
          <p:cNvPr id="5" name="Text 3"/>
          <p:cNvSpPr/>
          <p:nvPr/>
        </p:nvSpPr>
        <p:spPr>
          <a:xfrm>
            <a:off x="777240" y="1956816"/>
            <a:ext cx="7589520" cy="585216"/>
          </a:xfrm>
          <a:prstGeom prst="rect">
            <a:avLst/>
          </a:prstGeom>
          <a:noFill/>
          <a:ln/>
        </p:spPr>
        <p:txBody>
          <a:bodyPr wrap="square" lIns="0" tIns="0" rIns="0" bIns="0" rtlCol="0" anchor="ctr"/>
          <a:lstStyle/>
          <a:p>
            <a:pPr indent="0" marL="0">
              <a:lnSpc>
                <a:spcPts val="1700"/>
              </a:lnSpc>
              <a:buNone/>
            </a:pPr>
            <a:r>
              <a:rPr lang="en-US" sz="1300" b="1" dirty="0">
                <a:solidFill>
                  <a:srgbClr val="DC5428"/>
                </a:solidFill>
                <a:latin typeface="Courier New" pitchFamily="34" charset="0"/>
                <a:ea typeface="Courier New" pitchFamily="34" charset="-122"/>
                <a:cs typeface="Courier New" pitchFamily="34" charset="-120"/>
              </a:rPr>
              <a:t>DON'T PRODUCE IT  —  </a:t>
            </a:r>
            <a:pPr indent="0" marL="0">
              <a:lnSpc>
                <a:spcPts val="1700"/>
              </a:lnSpc>
              <a:buNone/>
            </a:pPr>
            <a:r>
              <a:rPr lang="en-US" sz="1350" dirty="0">
                <a:solidFill>
                  <a:srgbClr val="D7DEE5"/>
                </a:solidFill>
                <a:latin typeface="Arial" pitchFamily="34" charset="0"/>
                <a:ea typeface="Arial" pitchFamily="34" charset="-122"/>
                <a:cs typeface="Arial" pitchFamily="34" charset="-120"/>
              </a:rPr>
              <a:t>A photo that doesn't exist can never circulate.</a:t>
            </a:r>
            <a:endParaRPr lang="en-US" sz="1300" dirty="0"/>
          </a:p>
        </p:txBody>
      </p:sp>
      <p:sp>
        <p:nvSpPr>
          <p:cNvPr id="6" name="Shape 4"/>
          <p:cNvSpPr/>
          <p:nvPr/>
        </p:nvSpPr>
        <p:spPr>
          <a:xfrm>
            <a:off x="502920" y="2697480"/>
            <a:ext cx="8138160" cy="658368"/>
          </a:xfrm>
          <a:prstGeom prst="roundRect">
            <a:avLst>
              <a:gd name="adj" fmla="val 8333"/>
            </a:avLst>
          </a:prstGeom>
          <a:solidFill>
            <a:srgbClr val="131C25"/>
          </a:solidFill>
          <a:ln w="12700">
            <a:solidFill>
              <a:srgbClr val="1C2832"/>
            </a:solidFill>
            <a:prstDash val="solid"/>
          </a:ln>
        </p:spPr>
        <p:txBody>
          <a:bodyPr/>
          <a:p/>
        </p:txBody>
      </p:sp>
      <p:sp>
        <p:nvSpPr>
          <p:cNvPr id="7" name="Text 5"/>
          <p:cNvSpPr/>
          <p:nvPr/>
        </p:nvSpPr>
        <p:spPr>
          <a:xfrm>
            <a:off x="777240" y="2734056"/>
            <a:ext cx="7589520" cy="585216"/>
          </a:xfrm>
          <a:prstGeom prst="rect">
            <a:avLst/>
          </a:prstGeom>
          <a:noFill/>
          <a:ln/>
        </p:spPr>
        <p:txBody>
          <a:bodyPr wrap="square" lIns="0" tIns="0" rIns="0" bIns="0" rtlCol="0" anchor="ctr"/>
          <a:lstStyle/>
          <a:p>
            <a:pPr indent="0" marL="0">
              <a:lnSpc>
                <a:spcPts val="1700"/>
              </a:lnSpc>
              <a:buNone/>
            </a:pPr>
            <a:r>
              <a:rPr lang="en-US" sz="1300" b="1" dirty="0">
                <a:solidFill>
                  <a:srgbClr val="DC5428"/>
                </a:solidFill>
                <a:latin typeface="Courier New" pitchFamily="34" charset="0"/>
                <a:ea typeface="Courier New" pitchFamily="34" charset="-122"/>
                <a:cs typeface="Courier New" pitchFamily="34" charset="-120"/>
              </a:rPr>
              <a:t>DON'T SHARE IT  —  </a:t>
            </a:r>
            <a:pPr indent="0" marL="0">
              <a:lnSpc>
                <a:spcPts val="1700"/>
              </a:lnSpc>
              <a:buNone/>
            </a:pPr>
            <a:r>
              <a:rPr lang="en-US" sz="1350" dirty="0">
                <a:solidFill>
                  <a:srgbClr val="D7DEE5"/>
                </a:solidFill>
                <a:latin typeface="Arial" pitchFamily="34" charset="0"/>
                <a:ea typeface="Arial" pitchFamily="34" charset="-122"/>
                <a:cs typeface="Arial" pitchFamily="34" charset="-120"/>
              </a:rPr>
              <a:t>Forwarding someone else's image harms them — and it can be a serious crime, even if you “only” forward it.</a:t>
            </a:r>
            <a:endParaRPr lang="en-US" sz="1300" dirty="0"/>
          </a:p>
        </p:txBody>
      </p:sp>
      <p:sp>
        <p:nvSpPr>
          <p:cNvPr id="8" name="Shape 6"/>
          <p:cNvSpPr/>
          <p:nvPr/>
        </p:nvSpPr>
        <p:spPr>
          <a:xfrm>
            <a:off x="502920" y="3474720"/>
            <a:ext cx="8138160" cy="658368"/>
          </a:xfrm>
          <a:prstGeom prst="roundRect">
            <a:avLst>
              <a:gd name="adj" fmla="val 8333"/>
            </a:avLst>
          </a:prstGeom>
          <a:solidFill>
            <a:srgbClr val="131C25"/>
          </a:solidFill>
          <a:ln w="12700">
            <a:solidFill>
              <a:srgbClr val="1C2832"/>
            </a:solidFill>
            <a:prstDash val="solid"/>
          </a:ln>
        </p:spPr>
        <p:txBody>
          <a:bodyPr/>
          <a:p/>
        </p:txBody>
      </p:sp>
      <p:sp>
        <p:nvSpPr>
          <p:cNvPr id="9" name="Text 7"/>
          <p:cNvSpPr/>
          <p:nvPr/>
        </p:nvSpPr>
        <p:spPr>
          <a:xfrm>
            <a:off x="777240" y="3511296"/>
            <a:ext cx="7589520" cy="585216"/>
          </a:xfrm>
          <a:prstGeom prst="rect">
            <a:avLst/>
          </a:prstGeom>
          <a:noFill/>
          <a:ln/>
        </p:spPr>
        <p:txBody>
          <a:bodyPr wrap="square" lIns="0" tIns="0" rIns="0" bIns="0" rtlCol="0" anchor="ctr"/>
          <a:lstStyle/>
          <a:p>
            <a:pPr indent="0" marL="0">
              <a:lnSpc>
                <a:spcPts val="1700"/>
              </a:lnSpc>
              <a:buNone/>
            </a:pPr>
            <a:r>
              <a:rPr lang="en-US" sz="1300" b="1" dirty="0">
                <a:solidFill>
                  <a:srgbClr val="DC5428"/>
                </a:solidFill>
                <a:latin typeface="Courier New" pitchFamily="34" charset="0"/>
                <a:ea typeface="Courier New" pitchFamily="34" charset="-122"/>
                <a:cs typeface="Courier New" pitchFamily="34" charset="-120"/>
              </a:rPr>
              <a:t>DON'T ASK FOR IT  —  </a:t>
            </a:r>
            <a:pPr indent="0" marL="0">
              <a:lnSpc>
                <a:spcPts val="1700"/>
              </a:lnSpc>
              <a:buNone/>
            </a:pPr>
            <a:r>
              <a:rPr lang="en-US" sz="1350" dirty="0">
                <a:solidFill>
                  <a:srgbClr val="D7DEE5"/>
                </a:solidFill>
                <a:latin typeface="Arial" pitchFamily="34" charset="0"/>
                <a:ea typeface="Arial" pitchFamily="34" charset="-122"/>
                <a:cs typeface="Arial" pitchFamily="34" charset="-120"/>
              </a:rPr>
              <a:t>Asking for one also puts the other person at risk. You don't ask.</a:t>
            </a:r>
            <a:endParaRPr lang="en-US" sz="1300" dirty="0"/>
          </a:p>
        </p:txBody>
      </p:sp>
      <p:sp>
        <p:nvSpPr>
          <p:cNvPr id="10" name="Shape 8"/>
          <p:cNvSpPr/>
          <p:nvPr/>
        </p:nvSpPr>
        <p:spPr>
          <a:xfrm>
            <a:off x="502920" y="4343400"/>
            <a:ext cx="8138160" cy="0"/>
          </a:xfrm>
          <a:prstGeom prst="roundRect">
            <a:avLst>
              <a:gd name="adj" fmla="val Infinity"/>
            </a:avLst>
          </a:prstGeom>
          <a:solidFill>
            <a:srgbClr val="131C25"/>
          </a:solidFill>
          <a:ln w="12700">
            <a:solidFill>
              <a:srgbClr val="1C2832"/>
            </a:solidFill>
            <a:prstDash val="solid"/>
          </a:ln>
        </p:spPr>
        <p:txBody>
          <a:bodyPr/>
          <a:p/>
        </p:txBody>
      </p:sp>
      <p:sp>
        <p:nvSpPr>
          <p:cNvPr id="11" name="Text 9"/>
          <p:cNvSpPr/>
          <p:nvPr/>
        </p:nvSpPr>
        <p:spPr>
          <a:xfrm>
            <a:off x="502920" y="4434840"/>
            <a:ext cx="8138160" cy="320040"/>
          </a:xfrm>
          <a:prstGeom prst="rect">
            <a:avLst/>
          </a:prstGeom>
          <a:noFill/>
          <a:ln/>
        </p:spPr>
        <p:txBody>
          <a:bodyPr wrap="square" lIns="0" tIns="0" rIns="0" bIns="0" rtlCol="0" anchor="ctr"/>
          <a:lstStyle/>
          <a:p>
            <a:pPr indent="0" marL="0">
              <a:buNone/>
            </a:pPr>
            <a:r>
              <a:rPr lang="en-US" sz="1250" b="1" dirty="0">
                <a:solidFill>
                  <a:srgbClr val="0CA6CF"/>
                </a:solidFill>
                <a:latin typeface="Arial" pitchFamily="34" charset="0"/>
                <a:ea typeface="Arial" pitchFamily="34" charset="-122"/>
                <a:cs typeface="Arial" pitchFamily="34" charset="-120"/>
              </a:rPr>
              <a:t>If an image of you is already out there: it is NOT your fault, and there are adults who know how to stop it. Ask for help today.</a:t>
            </a:r>
            <a:endParaRPr lang="en-US" sz="1250" dirty="0"/>
          </a:p>
        </p:txBody>
      </p:sp>
      <p:sp>
        <p:nvSpPr>
          <p:cNvPr id="13" name="Text 10"/>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4" name="Text 11"/>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5" name="Text 12"/>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13/24</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04 — FAKE PEOPLE</a:t>
            </a:r>
            <a:endParaRPr lang="en-US" sz="1200" dirty="0"/>
          </a:p>
        </p:txBody>
      </p:sp>
      <p:sp>
        <p:nvSpPr>
          <p:cNvPr id="3" name="Text 1"/>
          <p:cNvSpPr/>
          <p:nvPr/>
        </p:nvSpPr>
        <p:spPr>
          <a:xfrm>
            <a:off x="502920" y="1280160"/>
            <a:ext cx="8138160" cy="1463040"/>
          </a:xfrm>
          <a:prstGeom prst="rect">
            <a:avLst/>
          </a:prstGeom>
          <a:noFill/>
          <a:ln/>
        </p:spPr>
        <p:txBody>
          <a:bodyPr wrap="square" lIns="0" tIns="0" rIns="0" bIns="0" rtlCol="0" anchor="ctr"/>
          <a:lstStyle/>
          <a:p>
            <a:pPr indent="0" marL="0">
              <a:lnSpc>
                <a:spcPts val="4600"/>
              </a:lnSpc>
              <a:buNone/>
            </a:pPr>
            <a:r>
              <a:rPr lang="en-US" sz="3600" b="1" dirty="0">
                <a:solidFill>
                  <a:srgbClr val="FFFFFF"/>
                </a:solidFill>
                <a:latin typeface="Arial" pitchFamily="34" charset="0"/>
                <a:ea typeface="Arial" pitchFamily="34" charset="-122"/>
                <a:cs typeface="Arial" pitchFamily="34" charset="-120"/>
              </a:rPr>
              <a:t>A profile can lie about everything:
</a:t>
            </a:r>
            <a:pPr indent="0" marL="0">
              <a:lnSpc>
                <a:spcPts val="4600"/>
              </a:lnSpc>
              <a:buNone/>
            </a:pPr>
            <a:r>
              <a:rPr lang="en-US" sz="3600" b="1" dirty="0">
                <a:solidFill>
                  <a:srgbClr val="DC5428"/>
                </a:solidFill>
                <a:latin typeface="Arial" pitchFamily="34" charset="0"/>
                <a:ea typeface="Arial" pitchFamily="34" charset="-122"/>
                <a:cs typeface="Arial" pitchFamily="34" charset="-120"/>
              </a:rPr>
              <a:t>including age.</a:t>
            </a:r>
            <a:endParaRPr lang="en-US" sz="3600" dirty="0"/>
          </a:p>
        </p:txBody>
      </p:sp>
      <p:sp>
        <p:nvSpPr>
          <p:cNvPr id="4" name="Text 2"/>
          <p:cNvSpPr/>
          <p:nvPr/>
        </p:nvSpPr>
        <p:spPr>
          <a:xfrm>
            <a:off x="502920" y="3063240"/>
            <a:ext cx="7863840" cy="100584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There are adults who pose as kids your age to win your trust, little by little, over weeks. They seem cool. They get you. That is exactly the technique.</a:t>
            </a:r>
            <a:endParaRPr lang="en-US" sz="1700" dirty="0"/>
          </a:p>
        </p:txBody>
      </p:sp>
      <p:sp>
        <p:nvSpPr>
          <p:cNvPr id="5"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14/24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04 — THE 4 RED FLAGS</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Any one of these = cut contact and tell. No exceptions.</a:t>
            </a:r>
            <a:endParaRPr lang="en-US" sz="2700" dirty="0"/>
          </a:p>
        </p:txBody>
      </p:sp>
      <p:sp>
        <p:nvSpPr>
          <p:cNvPr id="4" name="Shape 2"/>
          <p:cNvSpPr/>
          <p:nvPr/>
        </p:nvSpPr>
        <p:spPr>
          <a:xfrm>
            <a:off x="502920" y="1920240"/>
            <a:ext cx="3931920" cy="1051560"/>
          </a:xfrm>
          <a:prstGeom prst="roundRect">
            <a:avLst>
              <a:gd name="adj" fmla="val 5217"/>
            </a:avLst>
          </a:prstGeom>
          <a:solidFill>
            <a:srgbClr val="131C25"/>
          </a:solidFill>
          <a:ln w="12700">
            <a:solidFill>
              <a:srgbClr val="1C2832"/>
            </a:solidFill>
            <a:prstDash val="solid"/>
          </a:ln>
        </p:spPr>
        <p:txBody>
          <a:bodyPr/>
          <a:p/>
        </p:txBody>
      </p:sp>
      <p:sp>
        <p:nvSpPr>
          <p:cNvPr id="5" name="Shape 3"/>
          <p:cNvSpPr/>
          <p:nvPr/>
        </p:nvSpPr>
        <p:spPr>
          <a:xfrm>
            <a:off x="667512" y="2139696"/>
            <a:ext cx="566928" cy="566928"/>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792236" y="2264420"/>
            <a:ext cx="317480" cy="317480"/>
          </a:xfrm>
          <a:prstGeom prst="rect">
            <a:avLst/>
          </a:prstGeom>
        </p:spPr>
      </p:pic>
      <p:sp>
        <p:nvSpPr>
          <p:cNvPr id="7" name="Text 4"/>
          <p:cNvSpPr/>
          <p:nvPr/>
        </p:nvSpPr>
        <p:spPr>
          <a:xfrm>
            <a:off x="1399032" y="1984248"/>
            <a:ext cx="292608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They ask for SECRETS
</a:t>
            </a:r>
            <a:pPr indent="0" marL="0">
              <a:lnSpc>
                <a:spcPts val="1500"/>
              </a:lnSpc>
              <a:buNone/>
            </a:pPr>
            <a:r>
              <a:rPr lang="en-US" sz="1150" dirty="0">
                <a:solidFill>
                  <a:srgbClr val="8294A3"/>
                </a:solidFill>
                <a:latin typeface="Arial" pitchFamily="34" charset="0"/>
                <a:ea typeface="Arial" pitchFamily="34" charset="-122"/>
                <a:cs typeface="Arial" pitchFamily="34" charset="-120"/>
              </a:rPr>
              <a:t>“Let's keep this between us”. Someone who isolates you from your people isn't protecting you: they're grooming you.</a:t>
            </a:r>
            <a:endParaRPr lang="en-US" sz="1300" dirty="0"/>
          </a:p>
        </p:txBody>
      </p:sp>
      <p:sp>
        <p:nvSpPr>
          <p:cNvPr id="8" name="Shape 5"/>
          <p:cNvSpPr/>
          <p:nvPr/>
        </p:nvSpPr>
        <p:spPr>
          <a:xfrm>
            <a:off x="4709160" y="1920240"/>
            <a:ext cx="3931920" cy="1051560"/>
          </a:xfrm>
          <a:prstGeom prst="roundRect">
            <a:avLst>
              <a:gd name="adj" fmla="val 5217"/>
            </a:avLst>
          </a:prstGeom>
          <a:solidFill>
            <a:srgbClr val="131C25"/>
          </a:solidFill>
          <a:ln w="12700">
            <a:solidFill>
              <a:srgbClr val="1C2832"/>
            </a:solidFill>
            <a:prstDash val="solid"/>
          </a:ln>
        </p:spPr>
        <p:txBody>
          <a:bodyPr/>
          <a:p/>
        </p:txBody>
      </p:sp>
      <p:sp>
        <p:nvSpPr>
          <p:cNvPr id="9" name="Shape 6"/>
          <p:cNvSpPr/>
          <p:nvPr/>
        </p:nvSpPr>
        <p:spPr>
          <a:xfrm>
            <a:off x="4873752" y="2139696"/>
            <a:ext cx="566928" cy="566928"/>
          </a:xfrm>
          <a:prstGeom prst="ellipse">
            <a:avLst/>
          </a:prstGeom>
          <a:solidFill>
            <a:srgbClr val="0E141A"/>
          </a:solidFill>
          <a:ln w="19050">
            <a:solidFill>
              <a:srgbClr val="DC5428"/>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4998476" y="2264420"/>
            <a:ext cx="317480" cy="317480"/>
          </a:xfrm>
          <a:prstGeom prst="rect">
            <a:avLst/>
          </a:prstGeom>
        </p:spPr>
      </p:pic>
      <p:sp>
        <p:nvSpPr>
          <p:cNvPr id="11" name="Text 7"/>
          <p:cNvSpPr/>
          <p:nvPr/>
        </p:nvSpPr>
        <p:spPr>
          <a:xfrm>
            <a:off x="5605272" y="1984248"/>
            <a:ext cx="292608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They ask for PHOTOS or info
</a:t>
            </a:r>
            <a:pPr indent="0" marL="0">
              <a:lnSpc>
                <a:spcPts val="1500"/>
              </a:lnSpc>
              <a:buNone/>
            </a:pPr>
            <a:r>
              <a:rPr lang="en-US" sz="1150" dirty="0">
                <a:solidFill>
                  <a:srgbClr val="8294A3"/>
                </a:solidFill>
                <a:latin typeface="Arial" pitchFamily="34" charset="0"/>
                <a:ea typeface="Arial" pitchFamily="34" charset="-122"/>
                <a:cs typeface="Arial" pitchFamily="34" charset="-120"/>
              </a:rPr>
              <a:t>Images, address, school, when you're home alone. No matter how much trust there is.</a:t>
            </a:r>
            <a:endParaRPr lang="en-US" sz="1300" dirty="0"/>
          </a:p>
        </p:txBody>
      </p:sp>
      <p:sp>
        <p:nvSpPr>
          <p:cNvPr id="12" name="Shape 8"/>
          <p:cNvSpPr/>
          <p:nvPr/>
        </p:nvSpPr>
        <p:spPr>
          <a:xfrm>
            <a:off x="502920" y="3154680"/>
            <a:ext cx="3931920" cy="1051560"/>
          </a:xfrm>
          <a:prstGeom prst="roundRect">
            <a:avLst>
              <a:gd name="adj" fmla="val 5217"/>
            </a:avLst>
          </a:prstGeom>
          <a:solidFill>
            <a:srgbClr val="131C25"/>
          </a:solidFill>
          <a:ln w="12700">
            <a:solidFill>
              <a:srgbClr val="1C2832"/>
            </a:solidFill>
            <a:prstDash val="solid"/>
          </a:ln>
        </p:spPr>
        <p:txBody>
          <a:bodyPr/>
          <a:p/>
        </p:txBody>
      </p:sp>
      <p:sp>
        <p:nvSpPr>
          <p:cNvPr id="13" name="Shape 9"/>
          <p:cNvSpPr/>
          <p:nvPr/>
        </p:nvSpPr>
        <p:spPr>
          <a:xfrm>
            <a:off x="667512" y="3374136"/>
            <a:ext cx="566928" cy="566928"/>
          </a:xfrm>
          <a:prstGeom prst="ellipse">
            <a:avLst/>
          </a:prstGeom>
          <a:solidFill>
            <a:srgbClr val="0E141A"/>
          </a:solidFill>
          <a:ln w="19050">
            <a:solidFill>
              <a:srgbClr val="DC5428"/>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792236" y="3498860"/>
            <a:ext cx="317480" cy="317480"/>
          </a:xfrm>
          <a:prstGeom prst="rect">
            <a:avLst/>
          </a:prstGeom>
        </p:spPr>
      </p:pic>
      <p:sp>
        <p:nvSpPr>
          <p:cNvPr id="15" name="Text 10"/>
          <p:cNvSpPr/>
          <p:nvPr/>
        </p:nvSpPr>
        <p:spPr>
          <a:xfrm>
            <a:off x="1399032" y="3218688"/>
            <a:ext cx="292608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They RUSH or pressure you
</a:t>
            </a:r>
            <a:pPr indent="0" marL="0">
              <a:lnSpc>
                <a:spcPts val="1500"/>
              </a:lnSpc>
              <a:buNone/>
            </a:pPr>
            <a:r>
              <a:rPr lang="en-US" sz="1150" dirty="0">
                <a:solidFill>
                  <a:srgbClr val="8294A3"/>
                </a:solidFill>
                <a:latin typeface="Arial" pitchFamily="34" charset="0"/>
                <a:ea typeface="Arial" pitchFamily="34" charset="-122"/>
                <a:cs typeface="Arial" pitchFamily="34" charset="-120"/>
              </a:rPr>
              <a:t>Insistence, guilt (“I thought we were friends”), threats if you don't do something.</a:t>
            </a:r>
            <a:endParaRPr lang="en-US" sz="1300" dirty="0"/>
          </a:p>
        </p:txBody>
      </p:sp>
      <p:sp>
        <p:nvSpPr>
          <p:cNvPr id="16" name="Shape 11"/>
          <p:cNvSpPr/>
          <p:nvPr/>
        </p:nvSpPr>
        <p:spPr>
          <a:xfrm>
            <a:off x="4709160" y="3154680"/>
            <a:ext cx="3931920" cy="1051560"/>
          </a:xfrm>
          <a:prstGeom prst="roundRect">
            <a:avLst>
              <a:gd name="adj" fmla="val 5217"/>
            </a:avLst>
          </a:prstGeom>
          <a:solidFill>
            <a:srgbClr val="131C25"/>
          </a:solidFill>
          <a:ln w="12700">
            <a:solidFill>
              <a:srgbClr val="1C2832"/>
            </a:solidFill>
            <a:prstDash val="solid"/>
          </a:ln>
        </p:spPr>
        <p:txBody>
          <a:bodyPr/>
          <a:p/>
        </p:txBody>
      </p:sp>
      <p:sp>
        <p:nvSpPr>
          <p:cNvPr id="17" name="Shape 12"/>
          <p:cNvSpPr/>
          <p:nvPr/>
        </p:nvSpPr>
        <p:spPr>
          <a:xfrm>
            <a:off x="4873752" y="3374136"/>
            <a:ext cx="566928" cy="566928"/>
          </a:xfrm>
          <a:prstGeom prst="ellipse">
            <a:avLst/>
          </a:prstGeom>
          <a:solidFill>
            <a:srgbClr val="0E141A"/>
          </a:solidFill>
          <a:ln w="19050">
            <a:solidFill>
              <a:srgbClr val="DC5428"/>
            </a:solidFill>
            <a:prstDash val="solid"/>
          </a:ln>
        </p:spPr>
        <p:txBody>
          <a:bodyPr/>
          <a:p/>
        </p:txBody>
      </p:sp>
      <p:pic>
        <p:nvPicPr>
          <p:cNvPr id="18" name="Image 3" descr="preencoded.png">    </p:cNvPr>
          <p:cNvPicPr>
            <a:picLocks noChangeAspect="1"/>
          </p:cNvPicPr>
          <p:nvPr/>
        </p:nvPicPr>
        <p:blipFill>
          <a:blip r:embed="rId5"/>
          <a:stretch>
            <a:fillRect/>
          </a:stretch>
        </p:blipFill>
        <p:spPr>
          <a:xfrm>
            <a:off x="4998476" y="3498860"/>
            <a:ext cx="317480" cy="317480"/>
          </a:xfrm>
          <a:prstGeom prst="rect">
            <a:avLst/>
          </a:prstGeom>
        </p:spPr>
      </p:pic>
      <p:sp>
        <p:nvSpPr>
          <p:cNvPr id="19" name="Text 13"/>
          <p:cNvSpPr/>
          <p:nvPr/>
        </p:nvSpPr>
        <p:spPr>
          <a:xfrm>
            <a:off x="5605272" y="3218688"/>
            <a:ext cx="292608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They want to MEET you alone
</a:t>
            </a:r>
            <a:pPr indent="0" marL="0">
              <a:lnSpc>
                <a:spcPts val="1500"/>
              </a:lnSpc>
              <a:buNone/>
            </a:pPr>
            <a:r>
              <a:rPr lang="en-US" sz="1150" dirty="0">
                <a:solidFill>
                  <a:srgbClr val="8294A3"/>
                </a:solidFill>
                <a:latin typeface="Arial" pitchFamily="34" charset="0"/>
                <a:ea typeface="Arial" pitchFamily="34" charset="-122"/>
                <a:cs typeface="Arial" pitchFamily="34" charset="-120"/>
              </a:rPr>
              <a:t>Meeting someone you met online, without adults, never.</a:t>
            </a:r>
            <a:endParaRPr lang="en-US" sz="1300" dirty="0"/>
          </a:p>
        </p:txBody>
      </p:sp>
      <p:sp>
        <p:nvSpPr>
          <p:cNvPr id="20" name="Text 14"/>
          <p:cNvSpPr/>
          <p:nvPr/>
        </p:nvSpPr>
        <p:spPr>
          <a:xfrm>
            <a:off x="502920" y="4526280"/>
            <a:ext cx="8138160" cy="365760"/>
          </a:xfrm>
          <a:prstGeom prst="rect">
            <a:avLst/>
          </a:prstGeom>
          <a:noFill/>
          <a:ln/>
        </p:spPr>
        <p:txBody>
          <a:bodyPr wrap="square" lIns="0" tIns="0" rIns="0" bIns="0" rtlCol="0" anchor="ctr"/>
          <a:lstStyle/>
          <a:p>
            <a:pPr indent="0" marL="0">
              <a:buNone/>
            </a:pPr>
            <a:r>
              <a:rPr lang="en-US" sz="1350" b="1" dirty="0">
                <a:solidFill>
                  <a:srgbClr val="0CA6CF"/>
                </a:solidFill>
                <a:latin typeface="Arial" pitchFamily="34" charset="0"/>
                <a:ea typeface="Arial" pitchFamily="34" charset="-122"/>
                <a:cs typeface="Arial" pitchFamily="34" charset="-120"/>
              </a:rPr>
              <a:t>If any of this already happened: it's not your fault, don't delete the chats, tell someone today.</a:t>
            </a:r>
            <a:endParaRPr lang="en-US" sz="1350" dirty="0"/>
          </a:p>
        </p:txBody>
      </p:sp>
      <p:sp>
        <p:nvSpPr>
          <p:cNvPr id="21" name="Text 1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22" name="Text 1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23" name="Text 1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15/24</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05 — YOUR GROUP</a:t>
            </a:r>
            <a:endParaRPr lang="en-US" sz="1200" dirty="0"/>
          </a:p>
        </p:txBody>
      </p:sp>
      <p:sp>
        <p:nvSpPr>
          <p:cNvPr id="3" name="Text 1"/>
          <p:cNvSpPr/>
          <p:nvPr/>
        </p:nvSpPr>
        <p:spPr>
          <a:xfrm>
            <a:off x="502920" y="1234440"/>
            <a:ext cx="8138160" cy="1463040"/>
          </a:xfrm>
          <a:prstGeom prst="rect">
            <a:avLst/>
          </a:prstGeom>
          <a:noFill/>
          <a:ln/>
        </p:spPr>
        <p:txBody>
          <a:bodyPr wrap="square" lIns="0" tIns="0" rIns="0" bIns="0" rtlCol="0" anchor="ctr"/>
          <a:lstStyle/>
          <a:p>
            <a:pPr indent="0" marL="0">
              <a:lnSpc>
                <a:spcPts val="4400"/>
              </a:lnSpc>
              <a:buNone/>
            </a:pPr>
            <a:r>
              <a:rPr lang="en-US" sz="3400" b="1" dirty="0">
                <a:solidFill>
                  <a:srgbClr val="FFFFFF"/>
                </a:solidFill>
                <a:latin typeface="Arial" pitchFamily="34" charset="0"/>
                <a:ea typeface="Arial" pitchFamily="34" charset="-122"/>
                <a:cs typeface="Arial" pitchFamily="34" charset="-120"/>
              </a:rPr>
              <a:t>The cruel screenshot you forward
</a:t>
            </a:r>
            <a:pPr indent="0" marL="0">
              <a:lnSpc>
                <a:spcPts val="4400"/>
              </a:lnSpc>
              <a:buNone/>
            </a:pPr>
            <a:r>
              <a:rPr lang="en-US" sz="3400" b="1" dirty="0">
                <a:solidFill>
                  <a:srgbClr val="DC5428"/>
                </a:solidFill>
                <a:latin typeface="Arial" pitchFamily="34" charset="0"/>
                <a:ea typeface="Arial" pitchFamily="34" charset="-122"/>
                <a:cs typeface="Arial" pitchFamily="34" charset="-120"/>
              </a:rPr>
              <a:t>makes you part of the attack.</a:t>
            </a:r>
            <a:endParaRPr lang="en-US" sz="3400" dirty="0"/>
          </a:p>
        </p:txBody>
      </p:sp>
      <p:sp>
        <p:nvSpPr>
          <p:cNvPr id="4" name="Text 2"/>
          <p:cNvSpPr/>
          <p:nvPr/>
        </p:nvSpPr>
        <p:spPr>
          <a:xfrm>
            <a:off x="502920" y="3017520"/>
            <a:ext cx="7863840" cy="86868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Cyberbullying is almost never one person attacking: it's one who starts it and fifty who forward, comment or laugh. Without the fifty, there's no fire.</a:t>
            </a:r>
            <a:endParaRPr lang="en-US" sz="1700" dirty="0"/>
          </a:p>
        </p:txBody>
      </p:sp>
      <p:sp>
        <p:nvSpPr>
          <p:cNvPr id="5" name="Text 3"/>
          <p:cNvSpPr/>
          <p:nvPr/>
        </p:nvSpPr>
        <p:spPr>
          <a:xfrm>
            <a:off x="502920" y="4023360"/>
            <a:ext cx="8138160" cy="457200"/>
          </a:xfrm>
          <a:prstGeom prst="rect">
            <a:avLst/>
          </a:prstGeom>
          <a:noFill/>
          <a:ln/>
        </p:spPr>
        <p:txBody>
          <a:bodyPr wrap="square" lIns="0" tIns="0" rIns="0" bIns="0" rtlCol="0" anchor="ctr"/>
          <a:lstStyle/>
          <a:p>
            <a:pPr indent="0" marL="0">
              <a:buNone/>
            </a:pPr>
            <a:r>
              <a:rPr lang="en-US" sz="1900" b="1" dirty="0">
                <a:solidFill>
                  <a:srgbClr val="0CA6CF"/>
                </a:solidFill>
                <a:latin typeface="Arial" pitchFamily="34" charset="0"/>
                <a:ea typeface="Arial" pitchFamily="34" charset="-122"/>
                <a:cs typeface="Arial" pitchFamily="34" charset="-120"/>
              </a:rPr>
              <a:t>You choose: gasoline or fire extinguisher?</a:t>
            </a:r>
            <a:endParaRPr lang="en-US" sz="1900" dirty="0"/>
          </a:p>
        </p:txBody>
      </p:sp>
      <p:sp>
        <p:nvSpPr>
          <p:cNvPr id="6" name="Text 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16/24</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05 — THE ONE WHO STOPS IT</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800" b="1" dirty="0">
                <a:solidFill>
                  <a:srgbClr val="FFFFFF"/>
                </a:solidFill>
                <a:latin typeface="Arial" pitchFamily="34" charset="0"/>
                <a:ea typeface="Arial" pitchFamily="34" charset="-122"/>
                <a:cs typeface="Arial" pitchFamily="34" charset="-120"/>
              </a:rPr>
              <a:t>Three moves of the chain-breaker:</a:t>
            </a:r>
            <a:endParaRPr lang="en-US" sz="2800" dirty="0"/>
          </a:p>
        </p:txBody>
      </p:sp>
      <p:sp>
        <p:nvSpPr>
          <p:cNvPr id="4" name="Shape 2"/>
          <p:cNvSpPr/>
          <p:nvPr/>
        </p:nvSpPr>
        <p:spPr>
          <a:xfrm>
            <a:off x="502920" y="1965960"/>
            <a:ext cx="8138160" cy="731520"/>
          </a:xfrm>
          <a:prstGeom prst="roundRect">
            <a:avLst>
              <a:gd name="adj" fmla="val 7500"/>
            </a:avLst>
          </a:prstGeom>
          <a:solidFill>
            <a:srgbClr val="131C25"/>
          </a:solidFill>
          <a:ln w="12700">
            <a:solidFill>
              <a:srgbClr val="1C2832"/>
            </a:solidFill>
            <a:prstDash val="solid"/>
          </a:ln>
        </p:spPr>
        <p:txBody>
          <a:bodyPr/>
          <a:p/>
        </p:txBody>
      </p:sp>
      <p:sp>
        <p:nvSpPr>
          <p:cNvPr id="5" name="Shape 3"/>
          <p:cNvSpPr/>
          <p:nvPr/>
        </p:nvSpPr>
        <p:spPr>
          <a:xfrm>
            <a:off x="731520" y="2039112"/>
            <a:ext cx="585216" cy="585216"/>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860268" y="2167860"/>
            <a:ext cx="327721" cy="327721"/>
          </a:xfrm>
          <a:prstGeom prst="rect">
            <a:avLst/>
          </a:prstGeom>
        </p:spPr>
      </p:pic>
      <p:sp>
        <p:nvSpPr>
          <p:cNvPr id="7" name="Text 4"/>
          <p:cNvSpPr/>
          <p:nvPr/>
        </p:nvSpPr>
        <p:spPr>
          <a:xfrm>
            <a:off x="1508760" y="2011680"/>
            <a:ext cx="69494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Don't forward, don't comment, don't like — </a:t>
            </a:r>
            <a:pPr indent="0" marL="0">
              <a:lnSpc>
                <a:spcPts val="1700"/>
              </a:lnSpc>
              <a:buNone/>
            </a:pPr>
            <a:r>
              <a:rPr lang="en-US" sz="1250" dirty="0">
                <a:solidFill>
                  <a:srgbClr val="8294A3"/>
                </a:solidFill>
                <a:latin typeface="Arial" pitchFamily="34" charset="0"/>
                <a:ea typeface="Arial" pitchFamily="34" charset="-122"/>
                <a:cs typeface="Arial" pitchFamily="34" charset="-120"/>
              </a:rPr>
              <a:t>Mockery without an audience dies on its own. Your finger decides.</a:t>
            </a:r>
            <a:endParaRPr lang="en-US" sz="1400" dirty="0"/>
          </a:p>
        </p:txBody>
      </p:sp>
      <p:sp>
        <p:nvSpPr>
          <p:cNvPr id="8" name="Shape 5"/>
          <p:cNvSpPr/>
          <p:nvPr/>
        </p:nvSpPr>
        <p:spPr>
          <a:xfrm>
            <a:off x="502920" y="2834640"/>
            <a:ext cx="8138160" cy="731520"/>
          </a:xfrm>
          <a:prstGeom prst="roundRect">
            <a:avLst>
              <a:gd name="adj" fmla="val 7500"/>
            </a:avLst>
          </a:prstGeom>
          <a:solidFill>
            <a:srgbClr val="131C25"/>
          </a:solidFill>
          <a:ln w="12700">
            <a:solidFill>
              <a:srgbClr val="1C2832"/>
            </a:solidFill>
            <a:prstDash val="solid"/>
          </a:ln>
        </p:spPr>
        <p:txBody>
          <a:bodyPr/>
          <a:p/>
        </p:txBody>
      </p:sp>
      <p:sp>
        <p:nvSpPr>
          <p:cNvPr id="9" name="Shape 6"/>
          <p:cNvSpPr/>
          <p:nvPr/>
        </p:nvSpPr>
        <p:spPr>
          <a:xfrm>
            <a:off x="731520" y="2907792"/>
            <a:ext cx="585216" cy="585216"/>
          </a:xfrm>
          <a:prstGeom prst="ellipse">
            <a:avLst/>
          </a:prstGeom>
          <a:solidFill>
            <a:srgbClr val="0E141A"/>
          </a:solidFill>
          <a:ln w="19050">
            <a:solidFill>
              <a:srgbClr val="0CA6CF"/>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860268" y="3036540"/>
            <a:ext cx="327721" cy="327721"/>
          </a:xfrm>
          <a:prstGeom prst="rect">
            <a:avLst/>
          </a:prstGeom>
        </p:spPr>
      </p:pic>
      <p:sp>
        <p:nvSpPr>
          <p:cNvPr id="11" name="Text 7"/>
          <p:cNvSpPr/>
          <p:nvPr/>
        </p:nvSpPr>
        <p:spPr>
          <a:xfrm>
            <a:off x="1508760" y="2880360"/>
            <a:ext cx="69494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Back up the one having a rough time — </a:t>
            </a:r>
            <a:pPr indent="0" marL="0">
              <a:lnSpc>
                <a:spcPts val="1700"/>
              </a:lnSpc>
              <a:buNone/>
            </a:pPr>
            <a:r>
              <a:rPr lang="en-US" sz="1250" dirty="0">
                <a:solidFill>
                  <a:srgbClr val="8294A3"/>
                </a:solidFill>
                <a:latin typeface="Arial" pitchFamily="34" charset="0"/>
                <a:ea typeface="Arial" pitchFamily="34" charset="-122"/>
                <a:cs typeface="Arial" pitchFamily="34" charset="-120"/>
              </a:rPr>
              <a:t>A private message is enough: “I saw what happened, I'm with you”. Receiving it changes everything.</a:t>
            </a:r>
            <a:endParaRPr lang="en-US" sz="1400" dirty="0"/>
          </a:p>
        </p:txBody>
      </p:sp>
      <p:sp>
        <p:nvSpPr>
          <p:cNvPr id="12" name="Shape 8"/>
          <p:cNvSpPr/>
          <p:nvPr/>
        </p:nvSpPr>
        <p:spPr>
          <a:xfrm>
            <a:off x="502920" y="3703320"/>
            <a:ext cx="8138160" cy="731520"/>
          </a:xfrm>
          <a:prstGeom prst="roundRect">
            <a:avLst>
              <a:gd name="adj" fmla="val 7500"/>
            </a:avLst>
          </a:prstGeom>
          <a:solidFill>
            <a:srgbClr val="131C25"/>
          </a:solidFill>
          <a:ln w="12700">
            <a:solidFill>
              <a:srgbClr val="1C2832"/>
            </a:solidFill>
            <a:prstDash val="solid"/>
          </a:ln>
        </p:spPr>
        <p:txBody>
          <a:bodyPr/>
          <a:p/>
        </p:txBody>
      </p:sp>
      <p:sp>
        <p:nvSpPr>
          <p:cNvPr id="13" name="Shape 9"/>
          <p:cNvSpPr/>
          <p:nvPr/>
        </p:nvSpPr>
        <p:spPr>
          <a:xfrm>
            <a:off x="731520" y="3776472"/>
            <a:ext cx="585216" cy="585216"/>
          </a:xfrm>
          <a:prstGeom prst="ellipse">
            <a:avLst/>
          </a:prstGeom>
          <a:solidFill>
            <a:srgbClr val="0E141A"/>
          </a:solidFill>
          <a:ln w="19050">
            <a:solidFill>
              <a:srgbClr val="0CA6CF"/>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860268" y="3905220"/>
            <a:ext cx="327721" cy="327721"/>
          </a:xfrm>
          <a:prstGeom prst="rect">
            <a:avLst/>
          </a:prstGeom>
        </p:spPr>
      </p:pic>
      <p:sp>
        <p:nvSpPr>
          <p:cNvPr id="15" name="Text 10"/>
          <p:cNvSpPr/>
          <p:nvPr/>
        </p:nvSpPr>
        <p:spPr>
          <a:xfrm>
            <a:off x="1508760" y="3749040"/>
            <a:ext cx="69494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Report and tell an adult — </a:t>
            </a:r>
            <a:pPr indent="0" marL="0">
              <a:lnSpc>
                <a:spcPts val="1700"/>
              </a:lnSpc>
              <a:buNone/>
            </a:pPr>
            <a:r>
              <a:rPr lang="en-US" sz="1250" dirty="0">
                <a:solidFill>
                  <a:srgbClr val="8294A3"/>
                </a:solidFill>
                <a:latin typeface="Arial" pitchFamily="34" charset="0"/>
                <a:ea typeface="Arial" pitchFamily="34" charset="-122"/>
                <a:cs typeface="Arial" pitchFamily="34" charset="-120"/>
              </a:rPr>
              <a:t>Reporting is anonymous. Telling isn't snitching: it's stopping something that does real harm.</a:t>
            </a:r>
            <a:endParaRPr lang="en-US" sz="1400" dirty="0"/>
          </a:p>
        </p:txBody>
      </p:sp>
      <p:sp>
        <p:nvSpPr>
          <p:cNvPr id="16" name="Text 11"/>
          <p:cNvSpPr/>
          <p:nvPr/>
        </p:nvSpPr>
        <p:spPr>
          <a:xfrm>
            <a:off x="6035040" y="461772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FRONT 05 CLOSED ✓</a:t>
            </a:r>
            <a:endParaRPr lang="en-US" sz="1100" dirty="0"/>
          </a:p>
        </p:txBody>
      </p:sp>
      <p:sp>
        <p:nvSpPr>
          <p:cNvPr id="17" name="Text 12"/>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8"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9"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17/24</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EXTRA LEVEL — AI PLAYS AGAINST YOU</a:t>
            </a:r>
            <a:endParaRPr lang="en-US" sz="1200" dirty="0"/>
          </a:p>
        </p:txBody>
      </p:sp>
      <p:sp>
        <p:nvSpPr>
          <p:cNvPr id="3" name="Text 1"/>
          <p:cNvSpPr/>
          <p:nvPr/>
        </p:nvSpPr>
        <p:spPr>
          <a:xfrm>
            <a:off x="502920" y="1188720"/>
            <a:ext cx="8138160" cy="1417320"/>
          </a:xfrm>
          <a:prstGeom prst="rect">
            <a:avLst/>
          </a:prstGeom>
          <a:noFill/>
          <a:ln/>
        </p:spPr>
        <p:txBody>
          <a:bodyPr wrap="square" lIns="0" tIns="0" rIns="0" bIns="0" rtlCol="0" anchor="ctr"/>
          <a:lstStyle/>
          <a:p>
            <a:pPr indent="0" marL="0">
              <a:lnSpc>
                <a:spcPts val="4100"/>
              </a:lnSpc>
              <a:buNone/>
            </a:pPr>
            <a:r>
              <a:rPr lang="en-US" sz="3100" b="1" dirty="0">
                <a:solidFill>
                  <a:srgbClr val="FFFFFF"/>
                </a:solidFill>
                <a:latin typeface="Arial" pitchFamily="34" charset="0"/>
                <a:ea typeface="Arial" pitchFamily="34" charset="-122"/>
                <a:cs typeface="Arial" pitchFamily="34" charset="-120"/>
              </a:rPr>
              <a:t>The voice can be fake. So can the face.
</a:t>
            </a:r>
            <a:pPr indent="0" marL="0">
              <a:lnSpc>
                <a:spcPts val="4100"/>
              </a:lnSpc>
              <a:buNone/>
            </a:pPr>
            <a:r>
              <a:rPr lang="en-US" sz="3100" b="1" dirty="0">
                <a:solidFill>
                  <a:srgbClr val="DC5428"/>
                </a:solidFill>
                <a:latin typeface="Arial" pitchFamily="34" charset="0"/>
                <a:ea typeface="Arial" pitchFamily="34" charset="-122"/>
                <a:cs typeface="Arial" pitchFamily="34" charset="-120"/>
              </a:rPr>
              <a:t>Even on a video call.</a:t>
            </a:r>
            <a:endParaRPr lang="en-US" sz="3100" dirty="0"/>
          </a:p>
        </p:txBody>
      </p:sp>
      <p:sp>
        <p:nvSpPr>
          <p:cNvPr id="4" name="Shape 2"/>
          <p:cNvSpPr/>
          <p:nvPr/>
        </p:nvSpPr>
        <p:spPr>
          <a:xfrm>
            <a:off x="502920" y="2788920"/>
            <a:ext cx="8138160" cy="1463040"/>
          </a:xfrm>
          <a:prstGeom prst="roundRect">
            <a:avLst>
              <a:gd name="adj" fmla="val 3750"/>
            </a:avLst>
          </a:prstGeom>
          <a:solidFill>
            <a:srgbClr val="131C25"/>
          </a:solidFill>
          <a:ln w="12700">
            <a:solidFill>
              <a:srgbClr val="1C2832"/>
            </a:solidFill>
            <a:prstDash val="solid"/>
          </a:ln>
        </p:spPr>
        <p:txBody>
          <a:bodyPr/>
          <a:p/>
        </p:txBody>
      </p:sp>
      <p:sp>
        <p:nvSpPr>
          <p:cNvPr id="5" name="Shape 3"/>
          <p:cNvSpPr/>
          <p:nvPr/>
        </p:nvSpPr>
        <p:spPr>
          <a:xfrm>
            <a:off x="777240" y="3154680"/>
            <a:ext cx="685800" cy="685800"/>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928116" y="3305556"/>
            <a:ext cx="384048" cy="384048"/>
          </a:xfrm>
          <a:prstGeom prst="rect">
            <a:avLst/>
          </a:prstGeom>
        </p:spPr>
      </p:pic>
      <p:sp>
        <p:nvSpPr>
          <p:cNvPr id="7" name="Text 4"/>
          <p:cNvSpPr/>
          <p:nvPr/>
        </p:nvSpPr>
        <p:spPr>
          <a:xfrm>
            <a:off x="1645920" y="2926080"/>
            <a:ext cx="6720840" cy="1188720"/>
          </a:xfrm>
          <a:prstGeom prst="rect">
            <a:avLst/>
          </a:prstGeom>
          <a:noFill/>
          <a:ln/>
        </p:spPr>
        <p:txBody>
          <a:bodyPr wrap="square" lIns="0" tIns="0" rIns="0" bIns="0" rtlCol="0" anchor="ctr"/>
          <a:lstStyle/>
          <a:p>
            <a:pPr indent="0" marL="0">
              <a:lnSpc>
                <a:spcPts val="2100"/>
              </a:lnSpc>
              <a:buNone/>
            </a:pPr>
            <a:r>
              <a:rPr lang="en-US" sz="1450" b="1" dirty="0">
                <a:solidFill>
                  <a:srgbClr val="DC5428"/>
                </a:solidFill>
                <a:latin typeface="Arial" pitchFamily="34" charset="0"/>
                <a:ea typeface="Arial" pitchFamily="34" charset="-122"/>
                <a:cs typeface="Arial" pitchFamily="34" charset="-120"/>
              </a:rPr>
              <a:t>Deepfakes: </a:t>
            </a:r>
            <a:pPr indent="0" marL="0">
              <a:lnSpc>
                <a:spcPts val="2100"/>
              </a:lnSpc>
              <a:buNone/>
            </a:pPr>
            <a:r>
              <a:rPr lang="en-US" sz="1450" dirty="0">
                <a:solidFill>
                  <a:srgbClr val="D7DEE5"/>
                </a:solidFill>
                <a:latin typeface="Arial" pitchFamily="34" charset="0"/>
                <a:ea typeface="Arial" pitchFamily="34" charset="-122"/>
                <a:cs typeface="Arial" pitchFamily="34" charset="-120"/>
              </a:rPr>
              <a:t>with AI a voice can be cloned from seconds of audio. “Your mom” asking for money, “your friend” asking for a code. The defense is old and simple: </a:t>
            </a:r>
            <a:pPr indent="0" marL="0">
              <a:lnSpc>
                <a:spcPts val="2100"/>
              </a:lnSpc>
              <a:buNone/>
            </a:pPr>
            <a:r>
              <a:rPr lang="en-US" sz="1450" b="1" dirty="0">
                <a:solidFill>
                  <a:srgbClr val="FFFFFF"/>
                </a:solidFill>
                <a:latin typeface="Arial" pitchFamily="34" charset="0"/>
                <a:ea typeface="Arial" pitchFamily="34" charset="-122"/>
                <a:cs typeface="Arial" pitchFamily="34" charset="-120"/>
              </a:rPr>
              <a:t>verify through another channel</a:t>
            </a:r>
            <a:pPr indent="0" marL="0">
              <a:lnSpc>
                <a:spcPts val="2100"/>
              </a:lnSpc>
              <a:buNone/>
            </a:pPr>
            <a:r>
              <a:rPr lang="en-US" sz="1450" dirty="0">
                <a:solidFill>
                  <a:srgbClr val="D7DEE5"/>
                </a:solidFill>
                <a:latin typeface="Arial" pitchFamily="34" charset="0"/>
                <a:ea typeface="Arial" pitchFamily="34" charset="-122"/>
                <a:cs typeface="Arial" pitchFamily="34" charset="-120"/>
              </a:rPr>
              <a:t> (call the usual number) and agree on a family code word.</a:t>
            </a:r>
            <a:endParaRPr lang="en-US" sz="1450" dirty="0"/>
          </a:p>
        </p:txBody>
      </p:sp>
      <p:sp>
        <p:nvSpPr>
          <p:cNvPr id="8" name="Text 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9"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0"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18/24</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IF SOMETHING ALREADY HAPPENED — THE PROTOCOL</a:t>
            </a:r>
            <a:endParaRPr lang="en-US" sz="1200" dirty="0"/>
          </a:p>
        </p:txBody>
      </p:sp>
      <p:sp>
        <p:nvSpPr>
          <p:cNvPr id="3" name="Text 1"/>
          <p:cNvSpPr/>
          <p:nvPr/>
        </p:nvSpPr>
        <p:spPr>
          <a:xfrm>
            <a:off x="502920" y="1097280"/>
            <a:ext cx="8138160" cy="64008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Asking for help isn't weakness. It's the move of someone who knows the game.</a:t>
            </a:r>
            <a:endParaRPr lang="en-US" sz="2700" dirty="0"/>
          </a:p>
        </p:txBody>
      </p:sp>
      <p:sp>
        <p:nvSpPr>
          <p:cNvPr id="4" name="Shape 2"/>
          <p:cNvSpPr/>
          <p:nvPr/>
        </p:nvSpPr>
        <p:spPr>
          <a:xfrm>
            <a:off x="502920" y="1965960"/>
            <a:ext cx="8138160" cy="731520"/>
          </a:xfrm>
          <a:prstGeom prst="roundRect">
            <a:avLst>
              <a:gd name="adj" fmla="val 7500"/>
            </a:avLst>
          </a:prstGeom>
          <a:solidFill>
            <a:srgbClr val="131C25"/>
          </a:solidFill>
          <a:ln w="12700">
            <a:solidFill>
              <a:srgbClr val="1C2832"/>
            </a:solidFill>
            <a:prstDash val="solid"/>
          </a:ln>
        </p:spPr>
        <p:txBody>
          <a:bodyPr/>
          <a:p/>
        </p:txBody>
      </p:sp>
      <p:sp>
        <p:nvSpPr>
          <p:cNvPr id="5" name="Text 3"/>
          <p:cNvSpPr/>
          <p:nvPr/>
        </p:nvSpPr>
        <p:spPr>
          <a:xfrm>
            <a:off x="713232" y="2103120"/>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1</a:t>
            </a:r>
            <a:endParaRPr lang="en-US" sz="2400" dirty="0"/>
          </a:p>
        </p:txBody>
      </p:sp>
      <p:sp>
        <p:nvSpPr>
          <p:cNvPr id="6" name="Text 4"/>
          <p:cNvSpPr/>
          <p:nvPr/>
        </p:nvSpPr>
        <p:spPr>
          <a:xfrm>
            <a:off x="1325880" y="2011680"/>
            <a:ext cx="71780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DON'T delete anything — </a:t>
            </a:r>
            <a:pPr indent="0" marL="0">
              <a:lnSpc>
                <a:spcPts val="1700"/>
              </a:lnSpc>
              <a:buNone/>
            </a:pPr>
            <a:r>
              <a:rPr lang="en-US" sz="1250" dirty="0">
                <a:solidFill>
                  <a:srgbClr val="8294A3"/>
                </a:solidFill>
                <a:latin typeface="Arial" pitchFamily="34" charset="0"/>
                <a:ea typeface="Arial" pitchFamily="34" charset="-122"/>
                <a:cs typeface="Arial" pitchFamily="34" charset="-120"/>
              </a:rPr>
              <a:t>Chats, screenshots, profiles: it's the evidence that makes it possible to stop the other person.</a:t>
            </a:r>
            <a:endParaRPr lang="en-US" sz="1400" dirty="0"/>
          </a:p>
        </p:txBody>
      </p:sp>
      <p:sp>
        <p:nvSpPr>
          <p:cNvPr id="7" name="Shape 5"/>
          <p:cNvSpPr/>
          <p:nvPr/>
        </p:nvSpPr>
        <p:spPr>
          <a:xfrm>
            <a:off x="502920" y="2834640"/>
            <a:ext cx="8138160" cy="731520"/>
          </a:xfrm>
          <a:prstGeom prst="roundRect">
            <a:avLst>
              <a:gd name="adj" fmla="val 7500"/>
            </a:avLst>
          </a:prstGeom>
          <a:solidFill>
            <a:srgbClr val="131C25"/>
          </a:solidFill>
          <a:ln w="12700">
            <a:solidFill>
              <a:srgbClr val="1C2832"/>
            </a:solidFill>
            <a:prstDash val="solid"/>
          </a:ln>
        </p:spPr>
        <p:txBody>
          <a:bodyPr/>
          <a:p/>
        </p:txBody>
      </p:sp>
      <p:sp>
        <p:nvSpPr>
          <p:cNvPr id="8" name="Text 6"/>
          <p:cNvSpPr/>
          <p:nvPr/>
        </p:nvSpPr>
        <p:spPr>
          <a:xfrm>
            <a:off x="713232" y="2971800"/>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2</a:t>
            </a:r>
            <a:endParaRPr lang="en-US" sz="2400" dirty="0"/>
          </a:p>
        </p:txBody>
      </p:sp>
      <p:sp>
        <p:nvSpPr>
          <p:cNvPr id="9" name="Text 7"/>
          <p:cNvSpPr/>
          <p:nvPr/>
        </p:nvSpPr>
        <p:spPr>
          <a:xfrm>
            <a:off x="1325880" y="2880360"/>
            <a:ext cx="71780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Tell a trusted adult — </a:t>
            </a:r>
            <a:pPr indent="0" marL="0">
              <a:lnSpc>
                <a:spcPts val="1700"/>
              </a:lnSpc>
              <a:buNone/>
            </a:pPr>
            <a:r>
              <a:rPr lang="en-US" sz="1250" dirty="0">
                <a:solidFill>
                  <a:srgbClr val="8294A3"/>
                </a:solidFill>
                <a:latin typeface="Arial" pitchFamily="34" charset="0"/>
                <a:ea typeface="Arial" pitchFamily="34" charset="-122"/>
                <a:cs typeface="Arial" pitchFamily="34" charset="-120"/>
              </a:rPr>
              <a:t>Parents, a teacher, the adult you choose. Today, not “when it gets worse”.</a:t>
            </a:r>
            <a:endParaRPr lang="en-US" sz="1400" dirty="0"/>
          </a:p>
        </p:txBody>
      </p:sp>
      <p:sp>
        <p:nvSpPr>
          <p:cNvPr id="10" name="Shape 8"/>
          <p:cNvSpPr/>
          <p:nvPr/>
        </p:nvSpPr>
        <p:spPr>
          <a:xfrm>
            <a:off x="502920" y="3703320"/>
            <a:ext cx="8138160" cy="731520"/>
          </a:xfrm>
          <a:prstGeom prst="roundRect">
            <a:avLst>
              <a:gd name="adj" fmla="val 7500"/>
            </a:avLst>
          </a:prstGeom>
          <a:solidFill>
            <a:srgbClr val="131C25"/>
          </a:solidFill>
          <a:ln w="12700">
            <a:solidFill>
              <a:srgbClr val="1C2832"/>
            </a:solidFill>
            <a:prstDash val="solid"/>
          </a:ln>
        </p:spPr>
        <p:txBody>
          <a:bodyPr/>
          <a:p/>
        </p:txBody>
      </p:sp>
      <p:sp>
        <p:nvSpPr>
          <p:cNvPr id="11" name="Text 9"/>
          <p:cNvSpPr/>
          <p:nvPr/>
        </p:nvSpPr>
        <p:spPr>
          <a:xfrm>
            <a:off x="713232" y="3840480"/>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3</a:t>
            </a:r>
            <a:endParaRPr lang="en-US" sz="2400" dirty="0"/>
          </a:p>
        </p:txBody>
      </p:sp>
      <p:sp>
        <p:nvSpPr>
          <p:cNvPr id="12" name="Text 10"/>
          <p:cNvSpPr/>
          <p:nvPr/>
        </p:nvSpPr>
        <p:spPr>
          <a:xfrm>
            <a:off x="1325880" y="3749040"/>
            <a:ext cx="7178040" cy="640080"/>
          </a:xfrm>
          <a:prstGeom prst="rect">
            <a:avLst/>
          </a:prstGeom>
          <a:noFill/>
          <a:ln/>
        </p:spPr>
        <p:txBody>
          <a:bodyPr wrap="square" lIns="0" tIns="0" rIns="0" bIns="0" rtlCol="0" anchor="ctr"/>
          <a:lstStyle/>
          <a:p>
            <a:pPr indent="0" marL="0">
              <a:lnSpc>
                <a:spcPts val="1700"/>
              </a:lnSpc>
              <a:buNone/>
            </a:pPr>
            <a:r>
              <a:rPr lang="en-US" sz="1400" b="1" dirty="0">
                <a:solidFill>
                  <a:srgbClr val="FFFFFF"/>
                </a:solidFill>
                <a:latin typeface="Arial" pitchFamily="34" charset="0"/>
                <a:ea typeface="Arial" pitchFamily="34" charset="-122"/>
                <a:cs typeface="Arial" pitchFamily="34" charset="-120"/>
              </a:rPr>
              <a:t>Report it together — </a:t>
            </a:r>
            <a:pPr indent="0" marL="0">
              <a:lnSpc>
                <a:spcPts val="1700"/>
              </a:lnSpc>
              <a:buNone/>
            </a:pPr>
            <a:r>
              <a:rPr lang="en-US" sz="1250" dirty="0">
                <a:solidFill>
                  <a:srgbClr val="8294A3"/>
                </a:solidFill>
                <a:latin typeface="Arial" pitchFamily="34" charset="0"/>
                <a:ea typeface="Arial" pitchFamily="34" charset="-122"/>
                <a:cs typeface="Arial" pitchFamily="34" charset="-120"/>
              </a:rPr>
              <a:t>On the platform and, if needed, to the police. The adults handle that part: you're not alone in this.</a:t>
            </a:r>
            <a:endParaRPr lang="en-US" sz="1400" dirty="0"/>
          </a:p>
        </p:txBody>
      </p:sp>
      <p:sp>
        <p:nvSpPr>
          <p:cNvPr id="13" name="Text 11"/>
          <p:cNvSpPr/>
          <p:nvPr/>
        </p:nvSpPr>
        <p:spPr>
          <a:xfrm>
            <a:off x="502920" y="4462272"/>
            <a:ext cx="8138160" cy="292608"/>
          </a:xfrm>
          <a:prstGeom prst="rect">
            <a:avLst/>
          </a:prstGeom>
          <a:noFill/>
          <a:ln/>
        </p:spPr>
        <p:txBody>
          <a:bodyPr wrap="square" lIns="0" tIns="0" rIns="0" bIns="0" rtlCol="0" anchor="ctr"/>
          <a:lstStyle/>
          <a:p>
            <a:pPr indent="0" marL="0">
              <a:buNone/>
            </a:pPr>
            <a:r>
              <a:rPr lang="en-US" sz="1250" b="1" dirty="0">
                <a:solidFill>
                  <a:srgbClr val="DC5428"/>
                </a:solidFill>
                <a:latin typeface="Arial" pitchFamily="34" charset="0"/>
                <a:ea typeface="Arial" pitchFamily="34" charset="-122"/>
                <a:cs typeface="Arial" pitchFamily="34" charset="-120"/>
              </a:rPr>
              <a:t>And NEVER pay anyone who promises to “recover your account”: it's another scam, and it's illegal too.</a:t>
            </a:r>
            <a:endParaRPr lang="en-US" sz="1250" dirty="0"/>
          </a:p>
        </p:txBody>
      </p:sp>
      <p:sp>
        <p:nvSpPr>
          <p:cNvPr id="14" name="Text 12"/>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5"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6"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19/24</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FIRST UNCOMFORTABLE TRUTH</a:t>
            </a:r>
            <a:endParaRPr lang="en-US" sz="1200" dirty="0"/>
          </a:p>
        </p:txBody>
      </p:sp>
      <p:sp>
        <p:nvSpPr>
          <p:cNvPr id="3" name="Text 1"/>
          <p:cNvSpPr/>
          <p:nvPr/>
        </p:nvSpPr>
        <p:spPr>
          <a:xfrm>
            <a:off x="502920" y="1280160"/>
            <a:ext cx="8138160" cy="1554480"/>
          </a:xfrm>
          <a:prstGeom prst="rect">
            <a:avLst/>
          </a:prstGeom>
          <a:noFill/>
          <a:ln/>
        </p:spPr>
        <p:txBody>
          <a:bodyPr wrap="square" lIns="0" tIns="0" rIns="0" bIns="0" rtlCol="0" anchor="ctr"/>
          <a:lstStyle/>
          <a:p>
            <a:pPr indent="0" marL="0">
              <a:lnSpc>
                <a:spcPts val="4200"/>
              </a:lnSpc>
              <a:buNone/>
            </a:pPr>
            <a:r>
              <a:rPr lang="en-US" sz="3200" b="1" i="1" dirty="0">
                <a:solidFill>
                  <a:srgbClr val="8294A3"/>
                </a:solidFill>
                <a:latin typeface="Arial" pitchFamily="34" charset="0"/>
                <a:ea typeface="Arial" pitchFamily="34" charset="-122"/>
                <a:cs typeface="Arial" pitchFamily="34" charset="-120"/>
              </a:rPr>
              <a:t>“Nobody's going to attack me, I've got nothing.”
</a:t>
            </a:r>
            <a:pPr indent="0" marL="0">
              <a:lnSpc>
                <a:spcPts val="4200"/>
              </a:lnSpc>
              <a:buNone/>
            </a:pPr>
            <a:r>
              <a:rPr lang="en-US" sz="3200" b="1" dirty="0">
                <a:solidFill>
                  <a:srgbClr val="FFFFFF"/>
                </a:solidFill>
                <a:latin typeface="Arial" pitchFamily="34" charset="0"/>
                <a:ea typeface="Arial" pitchFamily="34" charset="-122"/>
                <a:cs typeface="Arial" pitchFamily="34" charset="-120"/>
              </a:rPr>
              <a:t>False: attacks don't pick targets. They sweep.</a:t>
            </a:r>
            <a:endParaRPr lang="en-US" sz="3200" dirty="0"/>
          </a:p>
        </p:txBody>
      </p:sp>
      <p:sp>
        <p:nvSpPr>
          <p:cNvPr id="4" name="Shape 2"/>
          <p:cNvSpPr/>
          <p:nvPr/>
        </p:nvSpPr>
        <p:spPr>
          <a:xfrm>
            <a:off x="502920" y="3017520"/>
            <a:ext cx="2606040" cy="1371600"/>
          </a:xfrm>
          <a:prstGeom prst="roundRect">
            <a:avLst>
              <a:gd name="adj" fmla="val 4000"/>
            </a:avLst>
          </a:prstGeom>
          <a:solidFill>
            <a:srgbClr val="131C25"/>
          </a:solidFill>
          <a:ln w="12700">
            <a:solidFill>
              <a:srgbClr val="1C2832"/>
            </a:solidFill>
            <a:prstDash val="solid"/>
          </a:ln>
        </p:spPr>
        <p:txBody>
          <a:bodyPr/>
          <a:p/>
        </p:txBody>
      </p:sp>
      <p:sp>
        <p:nvSpPr>
          <p:cNvPr id="5" name="Text 3"/>
          <p:cNvSpPr/>
          <p:nvPr/>
        </p:nvSpPr>
        <p:spPr>
          <a:xfrm>
            <a:off x="667512" y="3127248"/>
            <a:ext cx="2286000" cy="1143000"/>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Your Instagram account
</a:t>
            </a:r>
            <a:pPr indent="0" marL="0">
              <a:lnSpc>
                <a:spcPts val="1600"/>
              </a:lnSpc>
              <a:buNone/>
            </a:pPr>
            <a:r>
              <a:rPr lang="en-US" sz="1150" dirty="0">
                <a:solidFill>
                  <a:srgbClr val="8294A3"/>
                </a:solidFill>
                <a:latin typeface="Arial" pitchFamily="34" charset="0"/>
                <a:ea typeface="Arial" pitchFamily="34" charset="-122"/>
                <a:cs typeface="Arial" pitchFamily="34" charset="-120"/>
              </a:rPr>
              <a:t>gets sold or used to scam your contacts</a:t>
            </a:r>
            <a:endParaRPr lang="en-US" sz="1350" dirty="0"/>
          </a:p>
        </p:txBody>
      </p:sp>
      <p:sp>
        <p:nvSpPr>
          <p:cNvPr id="6" name="Shape 4"/>
          <p:cNvSpPr/>
          <p:nvPr/>
        </p:nvSpPr>
        <p:spPr>
          <a:xfrm>
            <a:off x="3291840" y="3017520"/>
            <a:ext cx="2606040" cy="1371600"/>
          </a:xfrm>
          <a:prstGeom prst="roundRect">
            <a:avLst>
              <a:gd name="adj" fmla="val 4000"/>
            </a:avLst>
          </a:prstGeom>
          <a:solidFill>
            <a:srgbClr val="131C25"/>
          </a:solidFill>
          <a:ln w="12700">
            <a:solidFill>
              <a:srgbClr val="1C2832"/>
            </a:solidFill>
            <a:prstDash val="solid"/>
          </a:ln>
        </p:spPr>
        <p:txBody>
          <a:bodyPr/>
          <a:p/>
        </p:txBody>
      </p:sp>
      <p:sp>
        <p:nvSpPr>
          <p:cNvPr id="7" name="Text 5"/>
          <p:cNvSpPr/>
          <p:nvPr/>
        </p:nvSpPr>
        <p:spPr>
          <a:xfrm>
            <a:off x="3456432" y="3127248"/>
            <a:ext cx="2286000" cy="1143000"/>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Your photos and chats
</a:t>
            </a:r>
            <a:pPr indent="0" marL="0">
              <a:lnSpc>
                <a:spcPts val="1600"/>
              </a:lnSpc>
              <a:buNone/>
            </a:pPr>
            <a:r>
              <a:rPr lang="en-US" sz="1150" dirty="0">
                <a:solidFill>
                  <a:srgbClr val="8294A3"/>
                </a:solidFill>
                <a:latin typeface="Arial" pitchFamily="34" charset="0"/>
                <a:ea typeface="Arial" pitchFamily="34" charset="-122"/>
                <a:cs typeface="Arial" pitchFamily="34" charset="-120"/>
              </a:rPr>
              <a:t>get used to pressure or expose you</a:t>
            </a:r>
            <a:endParaRPr lang="en-US" sz="1350" dirty="0"/>
          </a:p>
        </p:txBody>
      </p:sp>
      <p:sp>
        <p:nvSpPr>
          <p:cNvPr id="8" name="Shape 6"/>
          <p:cNvSpPr/>
          <p:nvPr/>
        </p:nvSpPr>
        <p:spPr>
          <a:xfrm>
            <a:off x="6080760" y="3017520"/>
            <a:ext cx="2606040" cy="1371600"/>
          </a:xfrm>
          <a:prstGeom prst="roundRect">
            <a:avLst>
              <a:gd name="adj" fmla="val 4000"/>
            </a:avLst>
          </a:prstGeom>
          <a:solidFill>
            <a:srgbClr val="131C25"/>
          </a:solidFill>
          <a:ln w="12700">
            <a:solidFill>
              <a:srgbClr val="1C2832"/>
            </a:solidFill>
            <a:prstDash val="solid"/>
          </a:ln>
        </p:spPr>
        <p:txBody>
          <a:bodyPr/>
          <a:p/>
        </p:txBody>
      </p:sp>
      <p:sp>
        <p:nvSpPr>
          <p:cNvPr id="9" name="Text 7"/>
          <p:cNvSpPr/>
          <p:nvPr/>
        </p:nvSpPr>
        <p:spPr>
          <a:xfrm>
            <a:off x="6245352" y="3127248"/>
            <a:ext cx="2286000" cy="1143000"/>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Your game account
</a:t>
            </a:r>
            <a:pPr indent="0" marL="0">
              <a:lnSpc>
                <a:spcPts val="1600"/>
              </a:lnSpc>
              <a:buNone/>
            </a:pPr>
            <a:r>
              <a:rPr lang="en-US" sz="1150" dirty="0">
                <a:solidFill>
                  <a:srgbClr val="8294A3"/>
                </a:solidFill>
                <a:latin typeface="Arial" pitchFamily="34" charset="0"/>
                <a:ea typeface="Arial" pitchFamily="34" charset="-122"/>
                <a:cs typeface="Arial" pitchFamily="34" charset="-120"/>
              </a:rPr>
              <a:t>years of progress and skins: real money for someone else</a:t>
            </a:r>
            <a:endParaRPr lang="en-US" sz="1350" dirty="0"/>
          </a:p>
        </p:txBody>
      </p:sp>
      <p:sp>
        <p:nvSpPr>
          <p:cNvPr id="10" name="Text 8"/>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1"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2"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02/24</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THE 7-DAY CHALLENGE</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2900" b="1" dirty="0">
                <a:solidFill>
                  <a:srgbClr val="FFFFFF"/>
                </a:solidFill>
                <a:latin typeface="Arial" pitchFamily="34" charset="0"/>
                <a:ea typeface="Arial" pitchFamily="34" charset="-122"/>
                <a:cs typeface="Arial" pitchFamily="34" charset="-120"/>
              </a:rPr>
              <a:t>One move a day. In a week, a whole new level.</a:t>
            </a:r>
            <a:endParaRPr lang="en-US" sz="2900" dirty="0"/>
          </a:p>
        </p:txBody>
      </p:sp>
      <p:sp>
        <p:nvSpPr>
          <p:cNvPr id="4" name="Shape 2"/>
          <p:cNvSpPr/>
          <p:nvPr/>
        </p:nvSpPr>
        <p:spPr>
          <a:xfrm>
            <a:off x="502920" y="1920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5" name="Text 3"/>
          <p:cNvSpPr/>
          <p:nvPr/>
        </p:nvSpPr>
        <p:spPr>
          <a:xfrm>
            <a:off x="630936" y="2011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D1</a:t>
            </a:r>
            <a:endParaRPr lang="en-US" sz="1400" dirty="0"/>
          </a:p>
        </p:txBody>
      </p:sp>
      <p:sp>
        <p:nvSpPr>
          <p:cNvPr id="6" name="Text 4"/>
          <p:cNvSpPr/>
          <p:nvPr/>
        </p:nvSpPr>
        <p:spPr>
          <a:xfrm>
            <a:off x="630936" y="2331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MFA on your email and Instagram</a:t>
            </a:r>
            <a:endParaRPr lang="en-US" sz="1050" dirty="0"/>
          </a:p>
        </p:txBody>
      </p:sp>
      <p:sp>
        <p:nvSpPr>
          <p:cNvPr id="7" name="Shape 5"/>
          <p:cNvSpPr/>
          <p:nvPr/>
        </p:nvSpPr>
        <p:spPr>
          <a:xfrm>
            <a:off x="2587752" y="1920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8" name="Text 6"/>
          <p:cNvSpPr/>
          <p:nvPr/>
        </p:nvSpPr>
        <p:spPr>
          <a:xfrm>
            <a:off x="2715768" y="2011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D2</a:t>
            </a:r>
            <a:endParaRPr lang="en-US" sz="1400" dirty="0"/>
          </a:p>
        </p:txBody>
      </p:sp>
      <p:sp>
        <p:nvSpPr>
          <p:cNvPr id="9" name="Text 7"/>
          <p:cNvSpPr/>
          <p:nvPr/>
        </p:nvSpPr>
        <p:spPr>
          <a:xfrm>
            <a:off x="2715768" y="2331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PIN on your SIM card</a:t>
            </a:r>
            <a:endParaRPr lang="en-US" sz="1050" dirty="0"/>
          </a:p>
        </p:txBody>
      </p:sp>
      <p:sp>
        <p:nvSpPr>
          <p:cNvPr id="10" name="Shape 8"/>
          <p:cNvSpPr/>
          <p:nvPr/>
        </p:nvSpPr>
        <p:spPr>
          <a:xfrm>
            <a:off x="4672584" y="1920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11" name="Text 9"/>
          <p:cNvSpPr/>
          <p:nvPr/>
        </p:nvSpPr>
        <p:spPr>
          <a:xfrm>
            <a:off x="4800600" y="2011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D3</a:t>
            </a:r>
            <a:endParaRPr lang="en-US" sz="1400" dirty="0"/>
          </a:p>
        </p:txBody>
      </p:sp>
      <p:sp>
        <p:nvSpPr>
          <p:cNvPr id="12" name="Text 10"/>
          <p:cNvSpPr/>
          <p:nvPr/>
        </p:nvSpPr>
        <p:spPr>
          <a:xfrm>
            <a:off x="4800600" y="2331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New password on your oldest account</a:t>
            </a:r>
            <a:endParaRPr lang="en-US" sz="1050" dirty="0"/>
          </a:p>
        </p:txBody>
      </p:sp>
      <p:sp>
        <p:nvSpPr>
          <p:cNvPr id="13" name="Shape 11"/>
          <p:cNvSpPr/>
          <p:nvPr/>
        </p:nvSpPr>
        <p:spPr>
          <a:xfrm>
            <a:off x="6757416" y="1920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14" name="Text 12"/>
          <p:cNvSpPr/>
          <p:nvPr/>
        </p:nvSpPr>
        <p:spPr>
          <a:xfrm>
            <a:off x="6885432" y="2011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D4</a:t>
            </a:r>
            <a:endParaRPr lang="en-US" sz="1400" dirty="0"/>
          </a:p>
        </p:txBody>
      </p:sp>
      <p:sp>
        <p:nvSpPr>
          <p:cNvPr id="15" name="Text 13"/>
          <p:cNvSpPr/>
          <p:nvPr/>
        </p:nvSpPr>
        <p:spPr>
          <a:xfrm>
            <a:off x="6885432" y="2331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Check who can see your profiles</a:t>
            </a:r>
            <a:endParaRPr lang="en-US" sz="1050" dirty="0"/>
          </a:p>
        </p:txBody>
      </p:sp>
      <p:sp>
        <p:nvSpPr>
          <p:cNvPr id="16" name="Shape 14"/>
          <p:cNvSpPr/>
          <p:nvPr/>
        </p:nvSpPr>
        <p:spPr>
          <a:xfrm>
            <a:off x="502920" y="3063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17" name="Text 15"/>
          <p:cNvSpPr/>
          <p:nvPr/>
        </p:nvSpPr>
        <p:spPr>
          <a:xfrm>
            <a:off x="630936" y="3154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D5</a:t>
            </a:r>
            <a:endParaRPr lang="en-US" sz="1400" dirty="0"/>
          </a:p>
        </p:txBody>
      </p:sp>
      <p:sp>
        <p:nvSpPr>
          <p:cNvPr id="18" name="Text 16"/>
          <p:cNvSpPr/>
          <p:nvPr/>
        </p:nvSpPr>
        <p:spPr>
          <a:xfrm>
            <a:off x="630936" y="3474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Anti-deepfake code word with your family</a:t>
            </a:r>
            <a:endParaRPr lang="en-US" sz="1050" dirty="0"/>
          </a:p>
        </p:txBody>
      </p:sp>
      <p:sp>
        <p:nvSpPr>
          <p:cNvPr id="19" name="Shape 17"/>
          <p:cNvSpPr/>
          <p:nvPr/>
        </p:nvSpPr>
        <p:spPr>
          <a:xfrm>
            <a:off x="2587752" y="3063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20" name="Text 18"/>
          <p:cNvSpPr/>
          <p:nvPr/>
        </p:nvSpPr>
        <p:spPr>
          <a:xfrm>
            <a:off x="2715768" y="3154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D6</a:t>
            </a:r>
            <a:endParaRPr lang="en-US" sz="1400" dirty="0"/>
          </a:p>
        </p:txBody>
      </p:sp>
      <p:sp>
        <p:nvSpPr>
          <p:cNvPr id="21" name="Text 19"/>
          <p:cNvSpPr/>
          <p:nvPr/>
        </p:nvSpPr>
        <p:spPr>
          <a:xfrm>
            <a:off x="2715768" y="3474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Delete apps you don't use (and their permissions)</a:t>
            </a:r>
            <a:endParaRPr lang="en-US" sz="1050" dirty="0"/>
          </a:p>
        </p:txBody>
      </p:sp>
      <p:sp>
        <p:nvSpPr>
          <p:cNvPr id="22" name="Shape 20"/>
          <p:cNvSpPr/>
          <p:nvPr/>
        </p:nvSpPr>
        <p:spPr>
          <a:xfrm>
            <a:off x="4672584" y="3063240"/>
            <a:ext cx="1920240" cy="960120"/>
          </a:xfrm>
          <a:prstGeom prst="roundRect">
            <a:avLst>
              <a:gd name="adj" fmla="val 5714"/>
            </a:avLst>
          </a:prstGeom>
          <a:solidFill>
            <a:srgbClr val="131C25"/>
          </a:solidFill>
          <a:ln w="12700">
            <a:solidFill>
              <a:srgbClr val="1C2832"/>
            </a:solidFill>
            <a:prstDash val="solid"/>
          </a:ln>
        </p:spPr>
        <p:txBody>
          <a:bodyPr/>
          <a:p/>
        </p:txBody>
      </p:sp>
      <p:sp>
        <p:nvSpPr>
          <p:cNvPr id="23" name="Text 21"/>
          <p:cNvSpPr/>
          <p:nvPr/>
        </p:nvSpPr>
        <p:spPr>
          <a:xfrm>
            <a:off x="4800600" y="3154680"/>
            <a:ext cx="1645920" cy="320040"/>
          </a:xfrm>
          <a:prstGeom prst="rect">
            <a:avLst/>
          </a:prstGeom>
          <a:noFill/>
          <a:ln/>
        </p:spPr>
        <p:txBody>
          <a:bodyPr wrap="square" lIns="0" tIns="0" rIns="0" bIns="0" rtlCol="0" anchor="ctr"/>
          <a:lstStyle/>
          <a:p>
            <a:pPr indent="0" marL="0">
              <a:buNone/>
            </a:pPr>
            <a:r>
              <a:rPr lang="en-US" sz="1400" b="1" dirty="0">
                <a:solidFill>
                  <a:srgbClr val="DC5428"/>
                </a:solidFill>
                <a:latin typeface="Courier New" pitchFamily="34" charset="0"/>
                <a:ea typeface="Courier New" pitchFamily="34" charset="-122"/>
                <a:cs typeface="Courier New" pitchFamily="34" charset="-120"/>
              </a:rPr>
              <a:t>D7</a:t>
            </a:r>
            <a:endParaRPr lang="en-US" sz="1400" dirty="0"/>
          </a:p>
        </p:txBody>
      </p:sp>
      <p:sp>
        <p:nvSpPr>
          <p:cNvPr id="24" name="Text 22"/>
          <p:cNvSpPr/>
          <p:nvPr/>
        </p:nvSpPr>
        <p:spPr>
          <a:xfrm>
            <a:off x="4800600" y="3474720"/>
            <a:ext cx="1682496" cy="502920"/>
          </a:xfrm>
          <a:prstGeom prst="rect">
            <a:avLst/>
          </a:prstGeom>
          <a:noFill/>
          <a:ln/>
        </p:spPr>
        <p:txBody>
          <a:bodyPr wrap="square" lIns="0" tIns="0" rIns="0" bIns="0" rtlCol="0" anchor="ctr"/>
          <a:lstStyle/>
          <a:p>
            <a:pPr indent="0" marL="0">
              <a:lnSpc>
                <a:spcPts val="1300"/>
              </a:lnSpc>
              <a:buNone/>
            </a:pPr>
            <a:r>
              <a:rPr lang="en-US" sz="1050" dirty="0">
                <a:solidFill>
                  <a:srgbClr val="D7DEE5"/>
                </a:solidFill>
                <a:latin typeface="Arial" pitchFamily="34" charset="0"/>
                <a:ea typeface="Arial" pitchFamily="34" charset="-122"/>
                <a:cs typeface="Arial" pitchFamily="34" charset="-120"/>
              </a:rPr>
              <a:t>Show the challenge to someone at home</a:t>
            </a:r>
            <a:endParaRPr lang="en-US" sz="1050" dirty="0"/>
          </a:p>
        </p:txBody>
      </p:sp>
      <p:sp>
        <p:nvSpPr>
          <p:cNvPr id="25" name="Text 2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26" name="Text 2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27" name="Text 2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20/24</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REVIEW — YOUR 5 FRONTS, CLOSED</a:t>
            </a:r>
            <a:endParaRPr lang="en-US" sz="1200" dirty="0"/>
          </a:p>
        </p:txBody>
      </p:sp>
      <p:sp>
        <p:nvSpPr>
          <p:cNvPr id="3" name="Shape 1"/>
          <p:cNvSpPr/>
          <p:nvPr/>
        </p:nvSpPr>
        <p:spPr>
          <a:xfrm>
            <a:off x="502920" y="1325880"/>
            <a:ext cx="8138160" cy="603504"/>
          </a:xfrm>
          <a:prstGeom prst="roundRect">
            <a:avLst>
              <a:gd name="adj" fmla="val 9091"/>
            </a:avLst>
          </a:prstGeom>
          <a:solidFill>
            <a:srgbClr val="131C25"/>
          </a:solidFill>
          <a:ln w="12700">
            <a:solidFill>
              <a:srgbClr val="1C2832"/>
            </a:solidFill>
            <a:prstDash val="solid"/>
          </a:ln>
        </p:spPr>
        <p:txBody>
          <a:bodyPr/>
          <a:p/>
        </p:txBody>
      </p:sp>
      <p:sp>
        <p:nvSpPr>
          <p:cNvPr id="4" name="Shape 2"/>
          <p:cNvSpPr/>
          <p:nvPr/>
        </p:nvSpPr>
        <p:spPr>
          <a:xfrm>
            <a:off x="713232" y="1371600"/>
            <a:ext cx="512064" cy="512064"/>
          </a:xfrm>
          <a:prstGeom prst="ellipse">
            <a:avLst/>
          </a:prstGeom>
          <a:solidFill>
            <a:srgbClr val="0E141A"/>
          </a:solidFill>
          <a:ln w="19050">
            <a:solidFill>
              <a:srgbClr val="DC5428"/>
            </a:solidFill>
            <a:prstDash val="solid"/>
          </a:ln>
        </p:spPr>
        <p:txBody>
          <a:bodyPr/>
          <a:p/>
        </p:txBody>
      </p:sp>
      <p:pic>
        <p:nvPicPr>
          <p:cNvPr id="5" name="Image 0" descr="preencoded.png">    </p:cNvPr>
          <p:cNvPicPr>
            <a:picLocks noChangeAspect="1"/>
          </p:cNvPicPr>
          <p:nvPr/>
        </p:nvPicPr>
        <p:blipFill>
          <a:blip r:embed="rId2"/>
          <a:stretch>
            <a:fillRect/>
          </a:stretch>
        </p:blipFill>
        <p:spPr>
          <a:xfrm>
            <a:off x="825886" y="1484254"/>
            <a:ext cx="286756" cy="286756"/>
          </a:xfrm>
          <a:prstGeom prst="rect">
            <a:avLst/>
          </a:prstGeom>
        </p:spPr>
      </p:pic>
      <p:sp>
        <p:nvSpPr>
          <p:cNvPr id="6" name="Text 3"/>
          <p:cNvSpPr/>
          <p:nvPr/>
        </p:nvSpPr>
        <p:spPr>
          <a:xfrm>
            <a:off x="1371600" y="1353312"/>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ACCOUNTS  —  </a:t>
            </a:r>
            <a:pPr indent="0" marL="0">
              <a:buNone/>
            </a:pPr>
            <a:r>
              <a:rPr lang="en-US" sz="1250" dirty="0">
                <a:solidFill>
                  <a:srgbClr val="8294A3"/>
                </a:solidFill>
                <a:latin typeface="Arial" pitchFamily="34" charset="0"/>
                <a:ea typeface="Arial" pitchFamily="34" charset="-122"/>
                <a:cs typeface="Arial" pitchFamily="34" charset="-120"/>
              </a:rPr>
              <a:t>unique password + MFA + never log in from a link</a:t>
            </a:r>
            <a:endParaRPr lang="en-US" sz="1200" dirty="0"/>
          </a:p>
        </p:txBody>
      </p:sp>
      <p:sp>
        <p:nvSpPr>
          <p:cNvPr id="7" name="Shape 4"/>
          <p:cNvSpPr/>
          <p:nvPr/>
        </p:nvSpPr>
        <p:spPr>
          <a:xfrm>
            <a:off x="502920" y="2039112"/>
            <a:ext cx="8138160" cy="603504"/>
          </a:xfrm>
          <a:prstGeom prst="roundRect">
            <a:avLst>
              <a:gd name="adj" fmla="val 9091"/>
            </a:avLst>
          </a:prstGeom>
          <a:solidFill>
            <a:srgbClr val="131C25"/>
          </a:solidFill>
          <a:ln w="12700">
            <a:solidFill>
              <a:srgbClr val="1C2832"/>
            </a:solidFill>
            <a:prstDash val="solid"/>
          </a:ln>
        </p:spPr>
        <p:txBody>
          <a:bodyPr/>
          <a:p/>
        </p:txBody>
      </p:sp>
      <p:sp>
        <p:nvSpPr>
          <p:cNvPr id="8" name="Shape 5"/>
          <p:cNvSpPr/>
          <p:nvPr/>
        </p:nvSpPr>
        <p:spPr>
          <a:xfrm>
            <a:off x="713232" y="2084832"/>
            <a:ext cx="512064" cy="512064"/>
          </a:xfrm>
          <a:prstGeom prst="ellipse">
            <a:avLst/>
          </a:prstGeom>
          <a:solidFill>
            <a:srgbClr val="0E141A"/>
          </a:solidFill>
          <a:ln w="19050">
            <a:solidFill>
              <a:srgbClr val="0CA6CF"/>
            </a:solidFill>
            <a:prstDash val="solid"/>
          </a:ln>
        </p:spPr>
        <p:txBody>
          <a:bodyPr/>
          <a:p/>
        </p:txBody>
      </p:sp>
      <p:pic>
        <p:nvPicPr>
          <p:cNvPr id="9" name="Image 1" descr="preencoded.png">    </p:cNvPr>
          <p:cNvPicPr>
            <a:picLocks noChangeAspect="1"/>
          </p:cNvPicPr>
          <p:nvPr/>
        </p:nvPicPr>
        <p:blipFill>
          <a:blip r:embed="rId3"/>
          <a:stretch>
            <a:fillRect/>
          </a:stretch>
        </p:blipFill>
        <p:spPr>
          <a:xfrm>
            <a:off x="825886" y="2197486"/>
            <a:ext cx="286756" cy="286756"/>
          </a:xfrm>
          <a:prstGeom prst="rect">
            <a:avLst/>
          </a:prstGeom>
        </p:spPr>
      </p:pic>
      <p:sp>
        <p:nvSpPr>
          <p:cNvPr id="10" name="Text 6"/>
          <p:cNvSpPr/>
          <p:nvPr/>
        </p:nvSpPr>
        <p:spPr>
          <a:xfrm>
            <a:off x="1371600" y="2066544"/>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MESSAGES  —  </a:t>
            </a:r>
            <a:pPr indent="0" marL="0">
              <a:buNone/>
            </a:pPr>
            <a:r>
              <a:rPr lang="en-US" sz="1250" dirty="0">
                <a:solidFill>
                  <a:srgbClr val="8294A3"/>
                </a:solidFill>
                <a:latin typeface="Arial" pitchFamily="34" charset="0"/>
                <a:ea typeface="Arial" pitchFamily="34" charset="-122"/>
                <a:cs typeface="Arial" pitchFamily="34" charset="-120"/>
              </a:rPr>
              <a:t>prize, rush or story = doubt, verify, trust</a:t>
            </a:r>
            <a:endParaRPr lang="en-US" sz="1200" dirty="0"/>
          </a:p>
        </p:txBody>
      </p:sp>
      <p:sp>
        <p:nvSpPr>
          <p:cNvPr id="11" name="Shape 7"/>
          <p:cNvSpPr/>
          <p:nvPr/>
        </p:nvSpPr>
        <p:spPr>
          <a:xfrm>
            <a:off x="502920" y="2752344"/>
            <a:ext cx="8138160" cy="603504"/>
          </a:xfrm>
          <a:prstGeom prst="roundRect">
            <a:avLst>
              <a:gd name="adj" fmla="val 9091"/>
            </a:avLst>
          </a:prstGeom>
          <a:solidFill>
            <a:srgbClr val="131C25"/>
          </a:solidFill>
          <a:ln w="12700">
            <a:solidFill>
              <a:srgbClr val="1C2832"/>
            </a:solidFill>
            <a:prstDash val="solid"/>
          </a:ln>
        </p:spPr>
        <p:txBody>
          <a:bodyPr/>
          <a:p/>
        </p:txBody>
      </p:sp>
      <p:sp>
        <p:nvSpPr>
          <p:cNvPr id="12" name="Shape 8"/>
          <p:cNvSpPr/>
          <p:nvPr/>
        </p:nvSpPr>
        <p:spPr>
          <a:xfrm>
            <a:off x="713232" y="2798064"/>
            <a:ext cx="512064" cy="512064"/>
          </a:xfrm>
          <a:prstGeom prst="ellipse">
            <a:avLst/>
          </a:prstGeom>
          <a:solidFill>
            <a:srgbClr val="0E141A"/>
          </a:solidFill>
          <a:ln w="19050">
            <a:solidFill>
              <a:srgbClr val="DC5428"/>
            </a:solidFill>
            <a:prstDash val="solid"/>
          </a:ln>
        </p:spPr>
        <p:txBody>
          <a:bodyPr/>
          <a:p/>
        </p:txBody>
      </p:sp>
      <p:pic>
        <p:nvPicPr>
          <p:cNvPr id="13" name="Image 2" descr="preencoded.png">    </p:cNvPr>
          <p:cNvPicPr>
            <a:picLocks noChangeAspect="1"/>
          </p:cNvPicPr>
          <p:nvPr/>
        </p:nvPicPr>
        <p:blipFill>
          <a:blip r:embed="rId4"/>
          <a:stretch>
            <a:fillRect/>
          </a:stretch>
        </p:blipFill>
        <p:spPr>
          <a:xfrm>
            <a:off x="825886" y="2910718"/>
            <a:ext cx="286756" cy="286756"/>
          </a:xfrm>
          <a:prstGeom prst="rect">
            <a:avLst/>
          </a:prstGeom>
        </p:spPr>
      </p:pic>
      <p:sp>
        <p:nvSpPr>
          <p:cNvPr id="14" name="Text 9"/>
          <p:cNvSpPr/>
          <p:nvPr/>
        </p:nvSpPr>
        <p:spPr>
          <a:xfrm>
            <a:off x="1371600" y="2779776"/>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FOOTPRINT  —  </a:t>
            </a:r>
            <a:pPr indent="0" marL="0">
              <a:buNone/>
            </a:pPr>
            <a:r>
              <a:rPr lang="en-US" sz="1250" dirty="0">
                <a:solidFill>
                  <a:srgbClr val="8294A3"/>
                </a:solidFill>
                <a:latin typeface="Arial" pitchFamily="34" charset="0"/>
                <a:ea typeface="Arial" pitchFamily="34" charset="-122"/>
                <a:cs typeface="Arial" pitchFamily="34" charset="-120"/>
              </a:rPr>
              <a:t>what you post stays; a sent photo is no longer yours</a:t>
            </a:r>
            <a:endParaRPr lang="en-US" sz="1200" dirty="0"/>
          </a:p>
        </p:txBody>
      </p:sp>
      <p:sp>
        <p:nvSpPr>
          <p:cNvPr id="15" name="Shape 10"/>
          <p:cNvSpPr/>
          <p:nvPr/>
        </p:nvSpPr>
        <p:spPr>
          <a:xfrm>
            <a:off x="502920" y="3465576"/>
            <a:ext cx="8138160" cy="603504"/>
          </a:xfrm>
          <a:prstGeom prst="roundRect">
            <a:avLst>
              <a:gd name="adj" fmla="val 9091"/>
            </a:avLst>
          </a:prstGeom>
          <a:solidFill>
            <a:srgbClr val="131C25"/>
          </a:solidFill>
          <a:ln w="12700">
            <a:solidFill>
              <a:srgbClr val="1C2832"/>
            </a:solidFill>
            <a:prstDash val="solid"/>
          </a:ln>
        </p:spPr>
        <p:txBody>
          <a:bodyPr/>
          <a:p/>
        </p:txBody>
      </p:sp>
      <p:sp>
        <p:nvSpPr>
          <p:cNvPr id="16" name="Shape 11"/>
          <p:cNvSpPr/>
          <p:nvPr/>
        </p:nvSpPr>
        <p:spPr>
          <a:xfrm>
            <a:off x="713232" y="3511296"/>
            <a:ext cx="512064" cy="512064"/>
          </a:xfrm>
          <a:prstGeom prst="ellipse">
            <a:avLst/>
          </a:prstGeom>
          <a:solidFill>
            <a:srgbClr val="0E141A"/>
          </a:solidFill>
          <a:ln w="19050">
            <a:solidFill>
              <a:srgbClr val="0CA6CF"/>
            </a:solidFill>
            <a:prstDash val="solid"/>
          </a:ln>
        </p:spPr>
        <p:txBody>
          <a:bodyPr/>
          <a:p/>
        </p:txBody>
      </p:sp>
      <p:pic>
        <p:nvPicPr>
          <p:cNvPr id="17" name="Image 3" descr="preencoded.png">    </p:cNvPr>
          <p:cNvPicPr>
            <a:picLocks noChangeAspect="1"/>
          </p:cNvPicPr>
          <p:nvPr/>
        </p:nvPicPr>
        <p:blipFill>
          <a:blip r:embed="rId5"/>
          <a:stretch>
            <a:fillRect/>
          </a:stretch>
        </p:blipFill>
        <p:spPr>
          <a:xfrm>
            <a:off x="825886" y="3623950"/>
            <a:ext cx="286756" cy="286756"/>
          </a:xfrm>
          <a:prstGeom prst="rect">
            <a:avLst/>
          </a:prstGeom>
        </p:spPr>
      </p:pic>
      <p:sp>
        <p:nvSpPr>
          <p:cNvPr id="18" name="Text 12"/>
          <p:cNvSpPr/>
          <p:nvPr/>
        </p:nvSpPr>
        <p:spPr>
          <a:xfrm>
            <a:off x="1371600" y="3493008"/>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FAKE PEOPLE  —  </a:t>
            </a:r>
            <a:pPr indent="0" marL="0">
              <a:buNone/>
            </a:pPr>
            <a:r>
              <a:rPr lang="en-US" sz="1250" dirty="0">
                <a:solidFill>
                  <a:srgbClr val="8294A3"/>
                </a:solidFill>
                <a:latin typeface="Arial" pitchFamily="34" charset="0"/>
                <a:ea typeface="Arial" pitchFamily="34" charset="-122"/>
                <a:cs typeface="Arial" pitchFamily="34" charset="-120"/>
              </a:rPr>
              <a:t>secrets, photos, pressure or meeting alone = cut contact and tell</a:t>
            </a:r>
            <a:endParaRPr lang="en-US" sz="1200" dirty="0"/>
          </a:p>
        </p:txBody>
      </p:sp>
      <p:sp>
        <p:nvSpPr>
          <p:cNvPr id="19" name="Shape 13"/>
          <p:cNvSpPr/>
          <p:nvPr/>
        </p:nvSpPr>
        <p:spPr>
          <a:xfrm>
            <a:off x="502920" y="4178808"/>
            <a:ext cx="8138160" cy="603504"/>
          </a:xfrm>
          <a:prstGeom prst="roundRect">
            <a:avLst>
              <a:gd name="adj" fmla="val 9091"/>
            </a:avLst>
          </a:prstGeom>
          <a:solidFill>
            <a:srgbClr val="131C25"/>
          </a:solidFill>
          <a:ln w="12700">
            <a:solidFill>
              <a:srgbClr val="1C2832"/>
            </a:solidFill>
            <a:prstDash val="solid"/>
          </a:ln>
        </p:spPr>
        <p:txBody>
          <a:bodyPr/>
          <a:p/>
        </p:txBody>
      </p:sp>
      <p:sp>
        <p:nvSpPr>
          <p:cNvPr id="20" name="Shape 14"/>
          <p:cNvSpPr/>
          <p:nvPr/>
        </p:nvSpPr>
        <p:spPr>
          <a:xfrm>
            <a:off x="713232" y="4224528"/>
            <a:ext cx="512064" cy="512064"/>
          </a:xfrm>
          <a:prstGeom prst="ellipse">
            <a:avLst/>
          </a:prstGeom>
          <a:solidFill>
            <a:srgbClr val="0E141A"/>
          </a:solidFill>
          <a:ln w="19050">
            <a:solidFill>
              <a:srgbClr val="DC5428"/>
            </a:solidFill>
            <a:prstDash val="solid"/>
          </a:ln>
        </p:spPr>
        <p:txBody>
          <a:bodyPr/>
          <a:p/>
        </p:txBody>
      </p:sp>
      <p:pic>
        <p:nvPicPr>
          <p:cNvPr id="21" name="Image 4" descr="preencoded.png">    </p:cNvPr>
          <p:cNvPicPr>
            <a:picLocks noChangeAspect="1"/>
          </p:cNvPicPr>
          <p:nvPr/>
        </p:nvPicPr>
        <p:blipFill>
          <a:blip r:embed="rId6"/>
          <a:stretch>
            <a:fillRect/>
          </a:stretch>
        </p:blipFill>
        <p:spPr>
          <a:xfrm>
            <a:off x="825886" y="4337182"/>
            <a:ext cx="286756" cy="286756"/>
          </a:xfrm>
          <a:prstGeom prst="rect">
            <a:avLst/>
          </a:prstGeom>
        </p:spPr>
      </p:pic>
      <p:sp>
        <p:nvSpPr>
          <p:cNvPr id="22" name="Text 15"/>
          <p:cNvSpPr/>
          <p:nvPr/>
        </p:nvSpPr>
        <p:spPr>
          <a:xfrm>
            <a:off x="1371600" y="4206240"/>
            <a:ext cx="7132320" cy="548640"/>
          </a:xfrm>
          <a:prstGeom prst="rect">
            <a:avLst/>
          </a:prstGeom>
          <a:noFill/>
          <a:ln/>
        </p:spPr>
        <p:txBody>
          <a:bodyPr wrap="square" lIns="0" tIns="0" rIns="0" bIns="0" rtlCol="0" anchor="ctr"/>
          <a:lstStyle/>
          <a:p>
            <a:pPr indent="0" marL="0">
              <a:buNone/>
            </a:pPr>
            <a:r>
              <a:rPr lang="en-US" sz="1200" b="1" dirty="0">
                <a:solidFill>
                  <a:srgbClr val="FFFFFF"/>
                </a:solidFill>
                <a:latin typeface="Courier New" pitchFamily="34" charset="0"/>
                <a:ea typeface="Courier New" pitchFamily="34" charset="-122"/>
                <a:cs typeface="Courier New" pitchFamily="34" charset="-120"/>
              </a:rPr>
              <a:t>YOUR GROUP  —  </a:t>
            </a:r>
            <a:pPr indent="0" marL="0">
              <a:buNone/>
            </a:pPr>
            <a:r>
              <a:rPr lang="en-US" sz="1250" dirty="0">
                <a:solidFill>
                  <a:srgbClr val="8294A3"/>
                </a:solidFill>
                <a:latin typeface="Arial" pitchFamily="34" charset="0"/>
                <a:ea typeface="Arial" pitchFamily="34" charset="-122"/>
                <a:cs typeface="Arial" pitchFamily="34" charset="-120"/>
              </a:rPr>
              <a:t>don't forward the mockery; back people up; report</a:t>
            </a:r>
            <a:endParaRPr lang="en-US" sz="1200" dirty="0"/>
          </a:p>
        </p:txBody>
      </p:sp>
      <p:sp>
        <p:nvSpPr>
          <p:cNvPr id="23" name="Text 16"/>
          <p:cNvSpPr/>
          <p:nvPr/>
        </p:nvSpPr>
        <p:spPr>
          <a:xfrm>
            <a:off x="502920" y="4572000"/>
            <a:ext cx="8138160" cy="365760"/>
          </a:xfrm>
          <a:prstGeom prst="rect">
            <a:avLst/>
          </a:prstGeom>
          <a:noFill/>
          <a:ln/>
        </p:spPr>
        <p:txBody>
          <a:bodyPr wrap="square" lIns="0" tIns="0" rIns="0" bIns="0" rtlCol="0" anchor="ctr"/>
          <a:lstStyle/>
          <a:p>
            <a:pPr indent="0" marL="0">
              <a:buNone/>
            </a:pPr>
            <a:r>
              <a:rPr lang="en-US" sz="1350" i="1" dirty="0">
                <a:solidFill>
                  <a:srgbClr val="8294A3"/>
                </a:solidFill>
                <a:latin typeface="Arial" pitchFamily="34" charset="0"/>
                <a:ea typeface="Arial" pitchFamily="34" charset="-122"/>
                <a:cs typeface="Arial" pitchFamily="34" charset="-120"/>
              </a:rPr>
              <a:t>Cover the screen: how many can you remember without looking?</a:t>
            </a:r>
            <a:endParaRPr lang="en-US" sz="1350" dirty="0"/>
          </a:p>
        </p:txBody>
      </p:sp>
      <p:sp>
        <p:nvSpPr>
          <p:cNvPr id="24" name="Text 17"/>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25" name="Text 18"/>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26" name="Text 19"/>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21/24</a:t>
            </a:r>
            <a:endParaRPr lang="en-US" sz="1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TO KEEP GOING — FREE</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900" b="1" dirty="0">
                <a:solidFill>
                  <a:srgbClr val="FFFFFF"/>
                </a:solidFill>
                <a:latin typeface="Arial" pitchFamily="34" charset="0"/>
                <a:ea typeface="Arial" pitchFamily="34" charset="-122"/>
                <a:cs typeface="Arial" pitchFamily="34" charset="-120"/>
              </a:rPr>
              <a:t>If this hooked you, there's more:</a:t>
            </a:r>
            <a:endParaRPr lang="en-US" sz="2900" dirty="0"/>
          </a:p>
        </p:txBody>
      </p:sp>
      <p:sp>
        <p:nvSpPr>
          <p:cNvPr id="4" name="Shape 2"/>
          <p:cNvSpPr/>
          <p:nvPr/>
        </p:nvSpPr>
        <p:spPr>
          <a:xfrm>
            <a:off x="502920" y="1965960"/>
            <a:ext cx="3931920" cy="1005840"/>
          </a:xfrm>
          <a:prstGeom prst="roundRect">
            <a:avLst>
              <a:gd name="adj" fmla="val 5455"/>
            </a:avLst>
          </a:prstGeom>
          <a:solidFill>
            <a:srgbClr val="131C25"/>
          </a:solidFill>
          <a:ln w="12700">
            <a:solidFill>
              <a:srgbClr val="1C2832"/>
            </a:solidFill>
            <a:prstDash val="solid"/>
          </a:ln>
        </p:spPr>
        <p:txBody>
          <a:bodyPr/>
          <a:p/>
        </p:txBody>
      </p:sp>
      <p:sp>
        <p:nvSpPr>
          <p:cNvPr id="5" name="Text 3"/>
          <p:cNvSpPr/>
          <p:nvPr/>
        </p:nvSpPr>
        <p:spPr>
          <a:xfrm>
            <a:off x="731520" y="2057400"/>
            <a:ext cx="3520440" cy="841248"/>
          </a:xfrm>
          <a:prstGeom prst="rect">
            <a:avLst/>
          </a:prstGeom>
          <a:noFill/>
          <a:ln/>
        </p:spPr>
        <p:txBody>
          <a:bodyPr wrap="square" lIns="0" tIns="0" rIns="0" bIns="0" rtlCol="0" anchor="ctr"/>
          <a:lstStyle/>
          <a:p>
            <a:pPr indent="0" marL="0">
              <a:lnSpc>
                <a:spcPts val="1700"/>
              </a:lnSpc>
              <a:buNone/>
            </a:pPr>
            <a:r>
              <a:rPr lang="en-US" sz="1250" b="1" dirty="0">
                <a:solidFill>
                  <a:srgbClr val="0CA6CF"/>
                </a:solidFill>
                <a:latin typeface="Courier New" pitchFamily="34" charset="0"/>
                <a:ea typeface="Courier New" pitchFamily="34" charset="-122"/>
                <a:cs typeface="Courier New" pitchFamily="34" charset="-120"/>
              </a:rPr>
              <a:t>REAL OR SCAM?
</a:t>
            </a:r>
            <a:pPr indent="0" marL="0">
              <a:lnSpc>
                <a:spcPts val="1700"/>
              </a:lnSpc>
              <a:buNone/>
            </a:pPr>
            <a:r>
              <a:rPr lang="en-US" sz="1250" dirty="0">
                <a:solidFill>
                  <a:srgbClr val="D7DEE5"/>
                </a:solidFill>
                <a:latin typeface="Arial" pitchFamily="34" charset="0"/>
                <a:ea typeface="Arial" pitchFamily="34" charset="-122"/>
                <a:cs typeface="Arial" pitchFamily="34" charset="-120"/>
              </a:rPr>
              <a:t>18 real and fake messages. How many can you catch? (10 min)</a:t>
            </a:r>
            <a:endParaRPr lang="en-US" sz="1250" dirty="0"/>
          </a:p>
        </p:txBody>
      </p:sp>
      <p:sp>
        <p:nvSpPr>
          <p:cNvPr id="6" name="Shape 4"/>
          <p:cNvSpPr/>
          <p:nvPr/>
        </p:nvSpPr>
        <p:spPr>
          <a:xfrm>
            <a:off x="4709160" y="1965960"/>
            <a:ext cx="3931920" cy="1005840"/>
          </a:xfrm>
          <a:prstGeom prst="roundRect">
            <a:avLst>
              <a:gd name="adj" fmla="val 5455"/>
            </a:avLst>
          </a:prstGeom>
          <a:solidFill>
            <a:srgbClr val="131C25"/>
          </a:solidFill>
          <a:ln w="12700">
            <a:solidFill>
              <a:srgbClr val="1C2832"/>
            </a:solidFill>
            <a:prstDash val="solid"/>
          </a:ln>
        </p:spPr>
        <p:txBody>
          <a:bodyPr/>
          <a:p/>
        </p:txBody>
      </p:sp>
      <p:sp>
        <p:nvSpPr>
          <p:cNvPr id="7" name="Text 5"/>
          <p:cNvSpPr/>
          <p:nvPr/>
        </p:nvSpPr>
        <p:spPr>
          <a:xfrm>
            <a:off x="4937760" y="2057400"/>
            <a:ext cx="3520440" cy="841248"/>
          </a:xfrm>
          <a:prstGeom prst="rect">
            <a:avLst/>
          </a:prstGeom>
          <a:noFill/>
          <a:ln/>
        </p:spPr>
        <p:txBody>
          <a:bodyPr wrap="square" lIns="0" tIns="0" rIns="0" bIns="0" rtlCol="0" anchor="ctr"/>
          <a:lstStyle/>
          <a:p>
            <a:pPr indent="0" marL="0">
              <a:lnSpc>
                <a:spcPts val="1700"/>
              </a:lnSpc>
              <a:buNone/>
            </a:pPr>
            <a:r>
              <a:rPr lang="en-US" sz="1250" b="1" dirty="0">
                <a:solidFill>
                  <a:srgbClr val="0CA6CF"/>
                </a:solidFill>
                <a:latin typeface="Courier New" pitchFamily="34" charset="0"/>
                <a:ea typeface="Courier New" pitchFamily="34" charset="-122"/>
                <a:cs typeface="Courier New" pitchFamily="34" charset="-120"/>
              </a:rPr>
              <a:t>HOW HACKABLE ARE YOU?
</a:t>
            </a:r>
            <a:pPr indent="0" marL="0">
              <a:lnSpc>
                <a:spcPts val="1700"/>
              </a:lnSpc>
              <a:buNone/>
            </a:pPr>
            <a:r>
              <a:rPr lang="en-US" sz="1250" dirty="0">
                <a:solidFill>
                  <a:srgbClr val="D7DEE5"/>
                </a:solidFill>
                <a:latin typeface="Arial" pitchFamily="34" charset="0"/>
                <a:ea typeface="Arial" pitchFamily="34" charset="-122"/>
                <a:cs typeface="Arial" pitchFamily="34" charset="-120"/>
              </a:rPr>
              <a:t>A 2-minute test about your real habits.</a:t>
            </a:r>
            <a:endParaRPr lang="en-US" sz="1250" dirty="0"/>
          </a:p>
        </p:txBody>
      </p:sp>
      <p:sp>
        <p:nvSpPr>
          <p:cNvPr id="8" name="Shape 6"/>
          <p:cNvSpPr/>
          <p:nvPr/>
        </p:nvSpPr>
        <p:spPr>
          <a:xfrm>
            <a:off x="502920" y="3154680"/>
            <a:ext cx="3931920" cy="1005840"/>
          </a:xfrm>
          <a:prstGeom prst="roundRect">
            <a:avLst>
              <a:gd name="adj" fmla="val 5455"/>
            </a:avLst>
          </a:prstGeom>
          <a:solidFill>
            <a:srgbClr val="131C25"/>
          </a:solidFill>
          <a:ln w="12700">
            <a:solidFill>
              <a:srgbClr val="1C2832"/>
            </a:solidFill>
            <a:prstDash val="solid"/>
          </a:ln>
        </p:spPr>
        <p:txBody>
          <a:bodyPr/>
          <a:p/>
        </p:txBody>
      </p:sp>
      <p:sp>
        <p:nvSpPr>
          <p:cNvPr id="9" name="Text 7"/>
          <p:cNvSpPr/>
          <p:nvPr/>
        </p:nvSpPr>
        <p:spPr>
          <a:xfrm>
            <a:off x="731520" y="3246120"/>
            <a:ext cx="3520440" cy="841248"/>
          </a:xfrm>
          <a:prstGeom prst="rect">
            <a:avLst/>
          </a:prstGeom>
          <a:noFill/>
          <a:ln/>
        </p:spPr>
        <p:txBody>
          <a:bodyPr wrap="square" lIns="0" tIns="0" rIns="0" bIns="0" rtlCol="0" anchor="ctr"/>
          <a:lstStyle/>
          <a:p>
            <a:pPr indent="0" marL="0">
              <a:lnSpc>
                <a:spcPts val="1700"/>
              </a:lnSpc>
              <a:buNone/>
            </a:pPr>
            <a:r>
              <a:rPr lang="en-US" sz="1250" b="1" dirty="0">
                <a:solidFill>
                  <a:srgbClr val="0CA6CF"/>
                </a:solidFill>
                <a:latin typeface="Courier New" pitchFamily="34" charset="0"/>
                <a:ea typeface="Courier New" pitchFamily="34" charset="-122"/>
                <a:cs typeface="Courier New" pitchFamily="34" charset="-120"/>
              </a:rPr>
              <a:t>HACKER ACADEMY
</a:t>
            </a:r>
            <a:pPr indent="0" marL="0">
              <a:lnSpc>
                <a:spcPts val="1700"/>
              </a:lnSpc>
              <a:buNone/>
            </a:pPr>
            <a:r>
              <a:rPr lang="en-US" sz="1250" dirty="0">
                <a:solidFill>
                  <a:srgbClr val="D7DEE5"/>
                </a:solidFill>
                <a:latin typeface="Arial" pitchFamily="34" charset="0"/>
                <a:ea typeface="Arial" pitchFamily="34" charset="-122"/>
                <a:cs typeface="Arial" pitchFamily="34" charset="-120"/>
              </a:rPr>
              <a:t>6 modules with quizzes: lock every lock.</a:t>
            </a:r>
            <a:endParaRPr lang="en-US" sz="1250" dirty="0"/>
          </a:p>
        </p:txBody>
      </p:sp>
      <p:sp>
        <p:nvSpPr>
          <p:cNvPr id="10" name="Shape 8"/>
          <p:cNvSpPr/>
          <p:nvPr/>
        </p:nvSpPr>
        <p:spPr>
          <a:xfrm>
            <a:off x="4709160" y="3154680"/>
            <a:ext cx="3931920" cy="1005840"/>
          </a:xfrm>
          <a:prstGeom prst="roundRect">
            <a:avLst>
              <a:gd name="adj" fmla="val 5455"/>
            </a:avLst>
          </a:prstGeom>
          <a:solidFill>
            <a:srgbClr val="131C25"/>
          </a:solidFill>
          <a:ln w="12700">
            <a:solidFill>
              <a:srgbClr val="1C2832"/>
            </a:solidFill>
            <a:prstDash val="solid"/>
          </a:ln>
        </p:spPr>
        <p:txBody>
          <a:bodyPr/>
          <a:p/>
        </p:txBody>
      </p:sp>
      <p:sp>
        <p:nvSpPr>
          <p:cNvPr id="11" name="Text 9"/>
          <p:cNvSpPr/>
          <p:nvPr/>
        </p:nvSpPr>
        <p:spPr>
          <a:xfrm>
            <a:off x="4937760" y="3246120"/>
            <a:ext cx="3520440" cy="841248"/>
          </a:xfrm>
          <a:prstGeom prst="rect">
            <a:avLst/>
          </a:prstGeom>
          <a:noFill/>
          <a:ln/>
        </p:spPr>
        <p:txBody>
          <a:bodyPr wrap="square" lIns="0" tIns="0" rIns="0" bIns="0" rtlCol="0" anchor="ctr"/>
          <a:lstStyle/>
          <a:p>
            <a:pPr indent="0" marL="0">
              <a:lnSpc>
                <a:spcPts val="1700"/>
              </a:lnSpc>
              <a:buNone/>
            </a:pPr>
            <a:r>
              <a:rPr lang="en-US" sz="1250" b="1" dirty="0">
                <a:solidFill>
                  <a:srgbClr val="0CA6CF"/>
                </a:solidFill>
                <a:latin typeface="Courier New" pitchFamily="34" charset="0"/>
                <a:ea typeface="Courier New" pitchFamily="34" charset="-122"/>
                <a:cs typeface="Courier New" pitchFamily="34" charset="-120"/>
              </a:rPr>
              <a:t>THE BOOK
</a:t>
            </a:r>
            <a:pPr indent="0" marL="0">
              <a:lnSpc>
                <a:spcPts val="1700"/>
              </a:lnSpc>
              <a:buNone/>
            </a:pPr>
            <a:r>
              <a:rPr lang="en-US" sz="1250" dirty="0">
                <a:solidFill>
                  <a:srgbClr val="D7DEE5"/>
                </a:solidFill>
                <a:latin typeface="Arial" pitchFamily="34" charset="0"/>
                <a:ea typeface="Arial" pitchFamily="34" charset="-122"/>
                <a:cs typeface="Arial" pitchFamily="34" charset="-120"/>
              </a:rPr>
              <a:t>Free PDF. Written by a real hacker, no jargon.</a:t>
            </a:r>
            <a:endParaRPr lang="en-US" sz="1250" dirty="0"/>
          </a:p>
        </p:txBody>
      </p:sp>
      <p:sp>
        <p:nvSpPr>
          <p:cNvPr id="12" name="Text 10"/>
          <p:cNvSpPr/>
          <p:nvPr/>
        </p:nvSpPr>
        <p:spPr>
          <a:xfrm>
            <a:off x="502920" y="4434840"/>
            <a:ext cx="8138160" cy="411480"/>
          </a:xfrm>
          <a:prstGeom prst="rect">
            <a:avLst/>
          </a:prstGeom>
          <a:noFill/>
          <a:ln/>
        </p:spPr>
        <p:txBody>
          <a:bodyPr wrap="square" lIns="0" tIns="0" rIns="0" bIns="0" rtlCol="0" anchor="ctr"/>
          <a:lstStyle/>
          <a:p>
            <a:pPr algn="ctr" indent="0" marL="0">
              <a:buNone/>
            </a:pPr>
            <a:r>
              <a:rPr lang="en-US" sz="1500" b="1" spc="200" kern="0" dirty="0">
                <a:solidFill>
                  <a:srgbClr val="DC5428"/>
                </a:solidFill>
                <a:latin typeface="Courier New" pitchFamily="34" charset="0"/>
                <a:ea typeface="Courier New" pitchFamily="34" charset="-122"/>
                <a:cs typeface="Courier New" pitchFamily="34" charset="-120"/>
              </a:rPr>
              <a:t>ALL AT GUIADEUNHACKER.COM/EN/</a:t>
            </a:r>
            <a:endParaRPr lang="en-US" sz="1500" dirty="0"/>
          </a:p>
        </p:txBody>
      </p:sp>
      <p:sp>
        <p:nvSpPr>
          <p:cNvPr id="13" name="Text 11"/>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4"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5"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22/24</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ONE LAST THING</a:t>
            </a:r>
            <a:endParaRPr lang="en-US" sz="1200" dirty="0"/>
          </a:p>
        </p:txBody>
      </p:sp>
      <p:sp>
        <p:nvSpPr>
          <p:cNvPr id="3" name="Text 1"/>
          <p:cNvSpPr/>
          <p:nvPr/>
        </p:nvSpPr>
        <p:spPr>
          <a:xfrm>
            <a:off x="502920" y="1371600"/>
            <a:ext cx="8138160" cy="1554480"/>
          </a:xfrm>
          <a:prstGeom prst="rect">
            <a:avLst/>
          </a:prstGeom>
          <a:noFill/>
          <a:ln/>
        </p:spPr>
        <p:txBody>
          <a:bodyPr wrap="square" lIns="0" tIns="0" rIns="0" bIns="0" rtlCol="0" anchor="ctr"/>
          <a:lstStyle/>
          <a:p>
            <a:pPr indent="0" marL="0">
              <a:lnSpc>
                <a:spcPts val="4400"/>
              </a:lnSpc>
              <a:buNone/>
            </a:pPr>
            <a:r>
              <a:rPr lang="en-US" sz="3300" b="1" dirty="0">
                <a:solidFill>
                  <a:srgbClr val="FFFFFF"/>
                </a:solidFill>
                <a:latin typeface="Arial" pitchFamily="34" charset="0"/>
                <a:ea typeface="Arial" pitchFamily="34" charset="-122"/>
                <a:cs typeface="Arial" pitchFamily="34" charset="-120"/>
              </a:rPr>
              <a:t>You now know more than most adults.
</a:t>
            </a:r>
            <a:pPr indent="0" marL="0">
              <a:lnSpc>
                <a:spcPts val="4400"/>
              </a:lnSpc>
              <a:buNone/>
            </a:pPr>
            <a:r>
              <a:rPr lang="en-US" sz="3300" b="1" dirty="0">
                <a:solidFill>
                  <a:srgbClr val="DC5428"/>
                </a:solidFill>
                <a:latin typeface="Arial" pitchFamily="34" charset="0"/>
                <a:ea typeface="Arial" pitchFamily="34" charset="-122"/>
                <a:cs typeface="Arial" pitchFamily="34" charset="-120"/>
              </a:rPr>
              <a:t>That makes you the one who protects.</a:t>
            </a:r>
            <a:endParaRPr lang="en-US" sz="3300" dirty="0"/>
          </a:p>
        </p:txBody>
      </p:sp>
      <p:sp>
        <p:nvSpPr>
          <p:cNvPr id="4" name="Text 2"/>
          <p:cNvSpPr/>
          <p:nvPr/>
        </p:nvSpPr>
        <p:spPr>
          <a:xfrm>
            <a:off x="502920" y="3200400"/>
            <a:ext cx="7863840" cy="100584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Your grandma with the WhatsApp story. Your dad with the email “from the bank”. Your little brother with the free Robux. What you learned today protects your people — if you share it.</a:t>
            </a:r>
            <a:endParaRPr lang="en-US" sz="1700" dirty="0"/>
          </a:p>
        </p:txBody>
      </p:sp>
      <p:sp>
        <p:nvSpPr>
          <p:cNvPr id="5"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23/24</a:t>
            </a:r>
            <a:endParaRPr lang="en-US"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1645920"/>
            <a:ext cx="8138160" cy="1645920"/>
          </a:xfrm>
          <a:prstGeom prst="rect">
            <a:avLst/>
          </a:prstGeom>
          <a:noFill/>
          <a:ln/>
        </p:spPr>
        <p:txBody>
          <a:bodyPr wrap="square" lIns="0" tIns="0" rIns="0" bIns="0" rtlCol="0" anchor="ctr"/>
          <a:lstStyle/>
          <a:p>
            <a:pPr algn="ctr" indent="0" marL="0">
              <a:lnSpc>
                <a:spcPts val="5400"/>
              </a:lnSpc>
              <a:buNone/>
            </a:pPr>
            <a:r>
              <a:rPr lang="en-US" sz="4400" b="1" dirty="0">
                <a:solidFill>
                  <a:srgbClr val="FFFFFF"/>
                </a:solidFill>
                <a:latin typeface="Arial" pitchFamily="34" charset="0"/>
                <a:ea typeface="Arial" pitchFamily="34" charset="-122"/>
                <a:cs typeface="Arial" pitchFamily="34" charset="-120"/>
              </a:rPr>
              <a:t>Security isn't paranoia.
</a:t>
            </a:r>
            <a:pPr algn="ctr" indent="0" marL="0">
              <a:lnSpc>
                <a:spcPts val="5400"/>
              </a:lnSpc>
              <a:buNone/>
            </a:pPr>
            <a:r>
              <a:rPr lang="en-US" sz="4400" b="1" dirty="0">
                <a:solidFill>
                  <a:srgbClr val="0CA6CF"/>
                </a:solidFill>
                <a:latin typeface="Arial" pitchFamily="34" charset="0"/>
                <a:ea typeface="Arial" pitchFamily="34" charset="-122"/>
                <a:cs typeface="Arial" pitchFamily="34" charset="-120"/>
              </a:rPr>
              <a:t>It's a habit.</a:t>
            </a:r>
            <a:endParaRPr lang="en-US" sz="4400" dirty="0"/>
          </a:p>
        </p:txBody>
      </p:sp>
      <p:sp>
        <p:nvSpPr>
          <p:cNvPr id="3" name="Text 1"/>
          <p:cNvSpPr/>
          <p:nvPr/>
        </p:nvSpPr>
        <p:spPr>
          <a:xfrm>
            <a:off x="502920" y="3474720"/>
            <a:ext cx="8138160" cy="457200"/>
          </a:xfrm>
          <a:prstGeom prst="rect">
            <a:avLst/>
          </a:prstGeom>
          <a:noFill/>
          <a:ln/>
        </p:spPr>
        <p:txBody>
          <a:bodyPr wrap="square" lIns="0" tIns="0" rIns="0" bIns="0" rtlCol="0" anchor="ctr"/>
          <a:lstStyle/>
          <a:p>
            <a:pPr algn="ctr" indent="0" marL="0">
              <a:buNone/>
            </a:pPr>
            <a:r>
              <a:rPr lang="en-US" sz="1900" dirty="0">
                <a:solidFill>
                  <a:srgbClr val="8294A3"/>
                </a:solidFill>
                <a:latin typeface="Arial" pitchFamily="34" charset="0"/>
                <a:ea typeface="Arial" pitchFamily="34" charset="-122"/>
                <a:cs typeface="Arial" pitchFamily="34" charset="-120"/>
              </a:rPr>
              <a:t>Start with day 1 of the challenge. Today.</a:t>
            </a:r>
            <a:endParaRPr lang="en-US" sz="1900" dirty="0"/>
          </a:p>
        </p:txBody>
      </p:sp>
      <p:sp>
        <p:nvSpPr>
          <p:cNvPr id="4" name="Text 2"/>
          <p:cNvSpPr/>
          <p:nvPr/>
        </p:nvSpPr>
        <p:spPr>
          <a:xfrm>
            <a:off x="502920" y="4297680"/>
            <a:ext cx="8138160" cy="320040"/>
          </a:xfrm>
          <a:prstGeom prst="rect">
            <a:avLst/>
          </a:prstGeom>
          <a:noFill/>
          <a:ln/>
        </p:spPr>
        <p:txBody>
          <a:bodyPr wrap="square" lIns="0" tIns="0" rIns="0" bIns="0" rtlCol="0" anchor="ctr"/>
          <a:lstStyle/>
          <a:p>
            <a:pPr algn="ctr" indent="0" marL="0">
              <a:buNone/>
            </a:pPr>
            <a:r>
              <a:rPr lang="en-US" sz="1050" spc="200" kern="0" dirty="0">
                <a:solidFill>
                  <a:srgbClr val="0CA6CF"/>
                </a:solidFill>
                <a:latin typeface="Courier New" pitchFamily="34" charset="0"/>
                <a:ea typeface="Courier New" pitchFamily="34" charset="-122"/>
                <a:cs typeface="Courier New" pitchFamily="34" charset="-120"/>
              </a:rPr>
              <a:t>DEFENSE MODE  //  BASED ON A HACKER'S SECURITY GUIDE — CÉSAR CERRUDO  //  guiadeunhacker.com/en/</a:t>
            </a:r>
            <a:endParaRPr lang="en-US" sz="1050" dirty="0"/>
          </a:p>
        </p:txBody>
      </p:sp>
      <p:sp>
        <p:nvSpPr>
          <p:cNvPr id="6"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7"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8"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24/24</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SECOND TRUTH — BUSTING A MYTH</a:t>
            </a:r>
            <a:endParaRPr lang="en-US" sz="1200" dirty="0"/>
          </a:p>
        </p:txBody>
      </p:sp>
      <p:sp>
        <p:nvSpPr>
          <p:cNvPr id="3" name="Text 1"/>
          <p:cNvSpPr/>
          <p:nvPr/>
        </p:nvSpPr>
        <p:spPr>
          <a:xfrm>
            <a:off x="502920" y="1234440"/>
            <a:ext cx="8138160" cy="868680"/>
          </a:xfrm>
          <a:prstGeom prst="rect">
            <a:avLst/>
          </a:prstGeom>
          <a:noFill/>
          <a:ln/>
        </p:spPr>
        <p:txBody>
          <a:bodyPr wrap="square" lIns="0" tIns="0" rIns="0" bIns="0" rtlCol="0" anchor="ctr"/>
          <a:lstStyle/>
          <a:p>
            <a:pPr indent="0" marL="0">
              <a:lnSpc>
                <a:spcPts val="4000"/>
              </a:lnSpc>
              <a:buNone/>
            </a:pPr>
            <a:r>
              <a:rPr lang="en-US" sz="3300" b="1" dirty="0">
                <a:solidFill>
                  <a:srgbClr val="FFFFFF"/>
                </a:solidFill>
                <a:latin typeface="Arial" pitchFamily="34" charset="0"/>
                <a:ea typeface="Arial" pitchFamily="34" charset="-122"/>
                <a:cs typeface="Arial" pitchFamily="34" charset="-120"/>
              </a:rPr>
              <a:t>The people stealing </a:t>
            </a:r>
            <a:pPr indent="0" marL="0">
              <a:lnSpc>
                <a:spcPts val="4000"/>
              </a:lnSpc>
              <a:buNone/>
            </a:pPr>
            <a:r>
              <a:rPr lang="en-US" sz="3300" b="1" dirty="0">
                <a:solidFill>
                  <a:srgbClr val="0CA6CF"/>
                </a:solidFill>
                <a:latin typeface="Arial" pitchFamily="34" charset="0"/>
                <a:ea typeface="Arial" pitchFamily="34" charset="-122"/>
                <a:cs typeface="Arial" pitchFamily="34" charset="-120"/>
              </a:rPr>
              <a:t>aren't hackers</a:t>
            </a:r>
            <a:pPr indent="0" marL="0">
              <a:lnSpc>
                <a:spcPts val="4000"/>
              </a:lnSpc>
              <a:buNone/>
            </a:pPr>
            <a:r>
              <a:rPr lang="en-US" sz="3300" b="1" dirty="0">
                <a:solidFill>
                  <a:srgbClr val="FFFFFF"/>
                </a:solidFill>
                <a:latin typeface="Arial" pitchFamily="34" charset="0"/>
                <a:ea typeface="Arial" pitchFamily="34" charset="-122"/>
                <a:cs typeface="Arial" pitchFamily="34" charset="-120"/>
              </a:rPr>
              <a:t>. They're criminals.</a:t>
            </a:r>
            <a:endParaRPr lang="en-US" sz="3300" dirty="0"/>
          </a:p>
        </p:txBody>
      </p:sp>
      <p:sp>
        <p:nvSpPr>
          <p:cNvPr id="4" name="Text 2"/>
          <p:cNvSpPr/>
          <p:nvPr/>
        </p:nvSpPr>
        <p:spPr>
          <a:xfrm>
            <a:off x="502920" y="2331720"/>
            <a:ext cx="7863840" cy="1097280"/>
          </a:xfrm>
          <a:prstGeom prst="rect">
            <a:avLst/>
          </a:prstGeom>
          <a:noFill/>
          <a:ln/>
        </p:spPr>
        <p:txBody>
          <a:bodyPr wrap="square" lIns="0" tIns="0" rIns="0" bIns="0" rtlCol="0" anchor="ctr"/>
          <a:lstStyle/>
          <a:p>
            <a:pPr indent="0" marL="0">
              <a:lnSpc>
                <a:spcPts val="2400"/>
              </a:lnSpc>
              <a:buNone/>
            </a:pPr>
            <a:r>
              <a:rPr lang="en-US" sz="1650" dirty="0">
                <a:solidFill>
                  <a:srgbClr val="D7DEE5"/>
                </a:solidFill>
                <a:latin typeface="Arial" pitchFamily="34" charset="0"/>
                <a:ea typeface="Arial" pitchFamily="34" charset="-122"/>
                <a:cs typeface="Arial" pitchFamily="34" charset="-120"/>
              </a:rPr>
              <a:t>Real hackers find flaws and report them so they get fixed. The author of this class hacked New York City's traffic lights — so they would get fixed.</a:t>
            </a:r>
            <a:endParaRPr lang="en-US" sz="1650" dirty="0"/>
          </a:p>
        </p:txBody>
      </p:sp>
      <p:sp>
        <p:nvSpPr>
          <p:cNvPr id="5" name="Shape 3"/>
          <p:cNvSpPr/>
          <p:nvPr/>
        </p:nvSpPr>
        <p:spPr>
          <a:xfrm>
            <a:off x="502920" y="3611880"/>
            <a:ext cx="8138160" cy="914400"/>
          </a:xfrm>
          <a:prstGeom prst="roundRect">
            <a:avLst>
              <a:gd name="adj" fmla="val 6000"/>
            </a:avLst>
          </a:prstGeom>
          <a:solidFill>
            <a:srgbClr val="131C25"/>
          </a:solidFill>
          <a:ln w="12700">
            <a:solidFill>
              <a:srgbClr val="1C2832"/>
            </a:solidFill>
            <a:prstDash val="solid"/>
          </a:ln>
        </p:spPr>
        <p:txBody>
          <a:bodyPr/>
          <a:p/>
        </p:txBody>
      </p:sp>
      <p:sp>
        <p:nvSpPr>
          <p:cNvPr id="6" name="Text 4"/>
          <p:cNvSpPr/>
          <p:nvPr/>
        </p:nvSpPr>
        <p:spPr>
          <a:xfrm>
            <a:off x="777240" y="3749040"/>
            <a:ext cx="7589520" cy="685800"/>
          </a:xfrm>
          <a:prstGeom prst="rect">
            <a:avLst/>
          </a:prstGeom>
          <a:noFill/>
          <a:ln/>
        </p:spPr>
        <p:txBody>
          <a:bodyPr wrap="square" lIns="0" tIns="0" rIns="0" bIns="0" rtlCol="0" anchor="ctr"/>
          <a:lstStyle/>
          <a:p>
            <a:pPr indent="0" marL="0">
              <a:buNone/>
            </a:pPr>
            <a:r>
              <a:rPr lang="en-US" sz="1600" b="1" dirty="0">
                <a:solidFill>
                  <a:srgbClr val="0CA6CF"/>
                </a:solidFill>
                <a:latin typeface="Arial" pitchFamily="34" charset="0"/>
                <a:ea typeface="Arial" pitchFamily="34" charset="-122"/>
                <a:cs typeface="Arial" pitchFamily="34" charset="-120"/>
              </a:rPr>
              <a:t>Today you'll learn to think like a hacker: spot the flaw before a criminal uses it.</a:t>
            </a:r>
            <a:endParaRPr lang="en-US" sz="1600" dirty="0"/>
          </a:p>
        </p:txBody>
      </p:sp>
      <p:sp>
        <p:nvSpPr>
          <p:cNvPr id="7" name="Text 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8"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9"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03/24</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THE MAP — YOUR 5 FRONTS</a:t>
            </a:r>
            <a:endParaRPr lang="en-US" sz="1200" dirty="0"/>
          </a:p>
        </p:txBody>
      </p:sp>
      <p:sp>
        <p:nvSpPr>
          <p:cNvPr id="3" name="Text 1"/>
          <p:cNvSpPr/>
          <p:nvPr/>
        </p:nvSpPr>
        <p:spPr>
          <a:xfrm>
            <a:off x="502920" y="1051560"/>
            <a:ext cx="8138160" cy="822960"/>
          </a:xfrm>
          <a:prstGeom prst="rect">
            <a:avLst/>
          </a:prstGeom>
          <a:noFill/>
          <a:ln/>
        </p:spPr>
        <p:txBody>
          <a:bodyPr wrap="square" lIns="0" tIns="0" rIns="0" bIns="0" rtlCol="0" anchor="ctr"/>
          <a:lstStyle/>
          <a:p>
            <a:pPr indent="0" marL="0">
              <a:lnSpc>
                <a:spcPts val="3800"/>
              </a:lnSpc>
              <a:buNone/>
            </a:pPr>
            <a:r>
              <a:rPr lang="en-US" sz="3100" b="1" dirty="0">
                <a:solidFill>
                  <a:srgbClr val="FFFFFF"/>
                </a:solidFill>
                <a:latin typeface="Arial" pitchFamily="34" charset="0"/>
                <a:ea typeface="Arial" pitchFamily="34" charset="-122"/>
                <a:cs typeface="Arial" pitchFamily="34" charset="-120"/>
              </a:rPr>
              <a:t>You can be attacked on </a:t>
            </a:r>
            <a:pPr indent="0" marL="0">
              <a:lnSpc>
                <a:spcPts val="3800"/>
              </a:lnSpc>
              <a:buNone/>
            </a:pPr>
            <a:r>
              <a:rPr lang="en-US" sz="3100" b="1" dirty="0">
                <a:solidFill>
                  <a:srgbClr val="DC5428"/>
                </a:solidFill>
                <a:latin typeface="Arial" pitchFamily="34" charset="0"/>
                <a:ea typeface="Arial" pitchFamily="34" charset="-122"/>
                <a:cs typeface="Arial" pitchFamily="34" charset="-120"/>
              </a:rPr>
              <a:t>5 fronts</a:t>
            </a:r>
            <a:pPr indent="0" marL="0">
              <a:lnSpc>
                <a:spcPts val="3800"/>
              </a:lnSpc>
              <a:buNone/>
            </a:pPr>
            <a:r>
              <a:rPr lang="en-US" sz="3100" b="1" dirty="0">
                <a:solidFill>
                  <a:srgbClr val="FFFFFF"/>
                </a:solidFill>
                <a:latin typeface="Arial" pitchFamily="34" charset="0"/>
                <a:ea typeface="Arial" pitchFamily="34" charset="-122"/>
                <a:cs typeface="Arial" pitchFamily="34" charset="-120"/>
              </a:rPr>
              <a:t>. Today you close all 5.</a:t>
            </a:r>
            <a:endParaRPr lang="en-US" sz="3100" dirty="0"/>
          </a:p>
        </p:txBody>
      </p:sp>
      <p:sp>
        <p:nvSpPr>
          <p:cNvPr id="4" name="Shape 2"/>
          <p:cNvSpPr/>
          <p:nvPr/>
        </p:nvSpPr>
        <p:spPr>
          <a:xfrm>
            <a:off x="502920"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5" name="Text 3"/>
          <p:cNvSpPr/>
          <p:nvPr/>
        </p:nvSpPr>
        <p:spPr>
          <a:xfrm>
            <a:off x="612648"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01</a:t>
            </a:r>
            <a:endParaRPr lang="en-US" sz="2400" dirty="0"/>
          </a:p>
        </p:txBody>
      </p:sp>
      <p:sp>
        <p:nvSpPr>
          <p:cNvPr id="6" name="Shape 4"/>
          <p:cNvSpPr/>
          <p:nvPr/>
        </p:nvSpPr>
        <p:spPr>
          <a:xfrm>
            <a:off x="1005840" y="2889504"/>
            <a:ext cx="512064" cy="512064"/>
          </a:xfrm>
          <a:prstGeom prst="ellipse">
            <a:avLst/>
          </a:prstGeom>
          <a:solidFill>
            <a:srgbClr val="0E141A"/>
          </a:solidFill>
          <a:ln w="19050">
            <a:solidFill>
              <a:srgbClr val="DC5428"/>
            </a:solidFill>
            <a:prstDash val="solid"/>
          </a:ln>
        </p:spPr>
        <p:txBody>
          <a:bodyPr/>
          <a:p/>
        </p:txBody>
      </p:sp>
      <p:pic>
        <p:nvPicPr>
          <p:cNvPr id="7" name="Image 0" descr="preencoded.png">    </p:cNvPr>
          <p:cNvPicPr>
            <a:picLocks noChangeAspect="1"/>
          </p:cNvPicPr>
          <p:nvPr/>
        </p:nvPicPr>
        <p:blipFill>
          <a:blip r:embed="rId2"/>
          <a:stretch>
            <a:fillRect/>
          </a:stretch>
        </p:blipFill>
        <p:spPr>
          <a:xfrm>
            <a:off x="1118494" y="3002158"/>
            <a:ext cx="286756" cy="286756"/>
          </a:xfrm>
          <a:prstGeom prst="rect">
            <a:avLst/>
          </a:prstGeom>
        </p:spPr>
      </p:pic>
      <p:sp>
        <p:nvSpPr>
          <p:cNvPr id="8" name="Text 5"/>
          <p:cNvSpPr/>
          <p:nvPr/>
        </p:nvSpPr>
        <p:spPr>
          <a:xfrm>
            <a:off x="576072"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YOUR</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ACCOUNTS</a:t>
            </a:r>
            <a:endParaRPr lang="en-US" sz="1150" dirty="0"/>
          </a:p>
        </p:txBody>
      </p:sp>
      <p:sp>
        <p:nvSpPr>
          <p:cNvPr id="9" name="Shape 6"/>
          <p:cNvSpPr/>
          <p:nvPr/>
        </p:nvSpPr>
        <p:spPr>
          <a:xfrm>
            <a:off x="2167128"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10" name="Text 7"/>
          <p:cNvSpPr/>
          <p:nvPr/>
        </p:nvSpPr>
        <p:spPr>
          <a:xfrm>
            <a:off x="2276856" y="2377440"/>
            <a:ext cx="128016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02</a:t>
            </a:r>
            <a:endParaRPr lang="en-US" sz="2400" dirty="0"/>
          </a:p>
        </p:txBody>
      </p:sp>
      <p:sp>
        <p:nvSpPr>
          <p:cNvPr id="11" name="Shape 8"/>
          <p:cNvSpPr/>
          <p:nvPr/>
        </p:nvSpPr>
        <p:spPr>
          <a:xfrm>
            <a:off x="2670048" y="2889504"/>
            <a:ext cx="512064" cy="512064"/>
          </a:xfrm>
          <a:prstGeom prst="ellipse">
            <a:avLst/>
          </a:prstGeom>
          <a:solidFill>
            <a:srgbClr val="0E141A"/>
          </a:solidFill>
          <a:ln w="19050">
            <a:solidFill>
              <a:srgbClr val="0CA6CF"/>
            </a:solidFill>
            <a:prstDash val="solid"/>
          </a:ln>
        </p:spPr>
        <p:txBody>
          <a:bodyPr/>
          <a:p/>
        </p:txBody>
      </p:sp>
      <p:pic>
        <p:nvPicPr>
          <p:cNvPr id="12" name="Image 1" descr="preencoded.png">    </p:cNvPr>
          <p:cNvPicPr>
            <a:picLocks noChangeAspect="1"/>
          </p:cNvPicPr>
          <p:nvPr/>
        </p:nvPicPr>
        <p:blipFill>
          <a:blip r:embed="rId3"/>
          <a:stretch>
            <a:fillRect/>
          </a:stretch>
        </p:blipFill>
        <p:spPr>
          <a:xfrm>
            <a:off x="2782702" y="3002158"/>
            <a:ext cx="286756" cy="286756"/>
          </a:xfrm>
          <a:prstGeom prst="rect">
            <a:avLst/>
          </a:prstGeom>
        </p:spPr>
      </p:pic>
      <p:sp>
        <p:nvSpPr>
          <p:cNvPr id="13" name="Text 9"/>
          <p:cNvSpPr/>
          <p:nvPr/>
        </p:nvSpPr>
        <p:spPr>
          <a:xfrm>
            <a:off x="2240280"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YOUR</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MESSAGES</a:t>
            </a:r>
            <a:endParaRPr lang="en-US" sz="1150" dirty="0"/>
          </a:p>
        </p:txBody>
      </p:sp>
      <p:sp>
        <p:nvSpPr>
          <p:cNvPr id="14" name="Shape 10"/>
          <p:cNvSpPr/>
          <p:nvPr/>
        </p:nvSpPr>
        <p:spPr>
          <a:xfrm>
            <a:off x="3831336"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15" name="Text 11"/>
          <p:cNvSpPr/>
          <p:nvPr/>
        </p:nvSpPr>
        <p:spPr>
          <a:xfrm>
            <a:off x="3941064"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03</a:t>
            </a:r>
            <a:endParaRPr lang="en-US" sz="2400" dirty="0"/>
          </a:p>
        </p:txBody>
      </p:sp>
      <p:sp>
        <p:nvSpPr>
          <p:cNvPr id="16" name="Shape 12"/>
          <p:cNvSpPr/>
          <p:nvPr/>
        </p:nvSpPr>
        <p:spPr>
          <a:xfrm>
            <a:off x="4334256" y="2889504"/>
            <a:ext cx="512064" cy="512064"/>
          </a:xfrm>
          <a:prstGeom prst="ellipse">
            <a:avLst/>
          </a:prstGeom>
          <a:solidFill>
            <a:srgbClr val="0E141A"/>
          </a:solidFill>
          <a:ln w="19050">
            <a:solidFill>
              <a:srgbClr val="DC5428"/>
            </a:solidFill>
            <a:prstDash val="solid"/>
          </a:ln>
        </p:spPr>
        <p:txBody>
          <a:bodyPr/>
          <a:p/>
        </p:txBody>
      </p:sp>
      <p:pic>
        <p:nvPicPr>
          <p:cNvPr id="17" name="Image 2" descr="preencoded.png">    </p:cNvPr>
          <p:cNvPicPr>
            <a:picLocks noChangeAspect="1"/>
          </p:cNvPicPr>
          <p:nvPr/>
        </p:nvPicPr>
        <p:blipFill>
          <a:blip r:embed="rId4"/>
          <a:stretch>
            <a:fillRect/>
          </a:stretch>
        </p:blipFill>
        <p:spPr>
          <a:xfrm>
            <a:off x="4446910" y="3002158"/>
            <a:ext cx="286756" cy="286756"/>
          </a:xfrm>
          <a:prstGeom prst="rect">
            <a:avLst/>
          </a:prstGeom>
        </p:spPr>
      </p:pic>
      <p:sp>
        <p:nvSpPr>
          <p:cNvPr id="18" name="Text 13"/>
          <p:cNvSpPr/>
          <p:nvPr/>
        </p:nvSpPr>
        <p:spPr>
          <a:xfrm>
            <a:off x="3904488"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YOUR</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FOOTPRINT</a:t>
            </a:r>
            <a:endParaRPr lang="en-US" sz="1150" dirty="0"/>
          </a:p>
        </p:txBody>
      </p:sp>
      <p:sp>
        <p:nvSpPr>
          <p:cNvPr id="19" name="Shape 14"/>
          <p:cNvSpPr/>
          <p:nvPr/>
        </p:nvSpPr>
        <p:spPr>
          <a:xfrm>
            <a:off x="5495544"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20" name="Text 15"/>
          <p:cNvSpPr/>
          <p:nvPr/>
        </p:nvSpPr>
        <p:spPr>
          <a:xfrm>
            <a:off x="5605272" y="2377440"/>
            <a:ext cx="128016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04</a:t>
            </a:r>
            <a:endParaRPr lang="en-US" sz="2400" dirty="0"/>
          </a:p>
        </p:txBody>
      </p:sp>
      <p:sp>
        <p:nvSpPr>
          <p:cNvPr id="21" name="Shape 16"/>
          <p:cNvSpPr/>
          <p:nvPr/>
        </p:nvSpPr>
        <p:spPr>
          <a:xfrm>
            <a:off x="5998464" y="2889504"/>
            <a:ext cx="512064" cy="512064"/>
          </a:xfrm>
          <a:prstGeom prst="ellipse">
            <a:avLst/>
          </a:prstGeom>
          <a:solidFill>
            <a:srgbClr val="0E141A"/>
          </a:solidFill>
          <a:ln w="19050">
            <a:solidFill>
              <a:srgbClr val="0CA6CF"/>
            </a:solidFill>
            <a:prstDash val="solid"/>
          </a:ln>
        </p:spPr>
        <p:txBody>
          <a:bodyPr/>
          <a:p/>
        </p:txBody>
      </p:sp>
      <p:pic>
        <p:nvPicPr>
          <p:cNvPr id="22" name="Image 3" descr="preencoded.png">    </p:cNvPr>
          <p:cNvPicPr>
            <a:picLocks noChangeAspect="1"/>
          </p:cNvPicPr>
          <p:nvPr/>
        </p:nvPicPr>
        <p:blipFill>
          <a:blip r:embed="rId5"/>
          <a:stretch>
            <a:fillRect/>
          </a:stretch>
        </p:blipFill>
        <p:spPr>
          <a:xfrm>
            <a:off x="6111118" y="3002158"/>
            <a:ext cx="286756" cy="286756"/>
          </a:xfrm>
          <a:prstGeom prst="rect">
            <a:avLst/>
          </a:prstGeom>
        </p:spPr>
      </p:pic>
      <p:sp>
        <p:nvSpPr>
          <p:cNvPr id="23" name="Text 17"/>
          <p:cNvSpPr/>
          <p:nvPr/>
        </p:nvSpPr>
        <p:spPr>
          <a:xfrm>
            <a:off x="5568696"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FAKE</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PEOPLE</a:t>
            </a:r>
            <a:endParaRPr lang="en-US" sz="1150" dirty="0"/>
          </a:p>
        </p:txBody>
      </p:sp>
      <p:sp>
        <p:nvSpPr>
          <p:cNvPr id="24" name="Shape 18"/>
          <p:cNvSpPr/>
          <p:nvPr/>
        </p:nvSpPr>
        <p:spPr>
          <a:xfrm>
            <a:off x="7159752" y="2240280"/>
            <a:ext cx="1517904" cy="2057400"/>
          </a:xfrm>
          <a:prstGeom prst="roundRect">
            <a:avLst>
              <a:gd name="adj" fmla="val 3614"/>
            </a:avLst>
          </a:prstGeom>
          <a:solidFill>
            <a:srgbClr val="131C25"/>
          </a:solidFill>
          <a:ln w="12700">
            <a:solidFill>
              <a:srgbClr val="1C2832"/>
            </a:solidFill>
            <a:prstDash val="solid"/>
          </a:ln>
        </p:spPr>
        <p:txBody>
          <a:bodyPr/>
          <a:p/>
        </p:txBody>
      </p:sp>
      <p:sp>
        <p:nvSpPr>
          <p:cNvPr id="25" name="Text 19"/>
          <p:cNvSpPr/>
          <p:nvPr/>
        </p:nvSpPr>
        <p:spPr>
          <a:xfrm>
            <a:off x="7269480"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05</a:t>
            </a:r>
            <a:endParaRPr lang="en-US" sz="2400" dirty="0"/>
          </a:p>
        </p:txBody>
      </p:sp>
      <p:sp>
        <p:nvSpPr>
          <p:cNvPr id="26" name="Shape 20"/>
          <p:cNvSpPr/>
          <p:nvPr/>
        </p:nvSpPr>
        <p:spPr>
          <a:xfrm>
            <a:off x="7662672" y="2889504"/>
            <a:ext cx="512064" cy="512064"/>
          </a:xfrm>
          <a:prstGeom prst="ellipse">
            <a:avLst/>
          </a:prstGeom>
          <a:solidFill>
            <a:srgbClr val="0E141A"/>
          </a:solidFill>
          <a:ln w="19050">
            <a:solidFill>
              <a:srgbClr val="DC5428"/>
            </a:solidFill>
            <a:prstDash val="solid"/>
          </a:ln>
        </p:spPr>
        <p:txBody>
          <a:bodyPr/>
          <a:p/>
        </p:txBody>
      </p:sp>
      <p:pic>
        <p:nvPicPr>
          <p:cNvPr id="27" name="Image 4" descr="preencoded.png">    </p:cNvPr>
          <p:cNvPicPr>
            <a:picLocks noChangeAspect="1"/>
          </p:cNvPicPr>
          <p:nvPr/>
        </p:nvPicPr>
        <p:blipFill>
          <a:blip r:embed="rId6"/>
          <a:stretch>
            <a:fillRect/>
          </a:stretch>
        </p:blipFill>
        <p:spPr>
          <a:xfrm>
            <a:off x="7775326" y="3002158"/>
            <a:ext cx="286756" cy="286756"/>
          </a:xfrm>
          <a:prstGeom prst="rect">
            <a:avLst/>
          </a:prstGeom>
        </p:spPr>
      </p:pic>
      <p:sp>
        <p:nvSpPr>
          <p:cNvPr id="28" name="Text 21"/>
          <p:cNvSpPr/>
          <p:nvPr/>
        </p:nvSpPr>
        <p:spPr>
          <a:xfrm>
            <a:off x="7232904" y="3511296"/>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YOUR</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GROUP</a:t>
            </a:r>
            <a:endParaRPr lang="en-US" sz="1150" dirty="0"/>
          </a:p>
        </p:txBody>
      </p:sp>
      <p:sp>
        <p:nvSpPr>
          <p:cNvPr id="29" name="Text 22"/>
          <p:cNvSpPr/>
          <p:nvPr/>
        </p:nvSpPr>
        <p:spPr>
          <a:xfrm>
            <a:off x="502920" y="4434840"/>
            <a:ext cx="8138160" cy="320040"/>
          </a:xfrm>
          <a:prstGeom prst="rect">
            <a:avLst/>
          </a:prstGeom>
          <a:noFill/>
          <a:ln/>
        </p:spPr>
        <p:txBody>
          <a:bodyPr wrap="square" lIns="0" tIns="0" rIns="0" bIns="0" rtlCol="0" anchor="ctr"/>
          <a:lstStyle/>
          <a:p>
            <a:pPr indent="0" marL="0">
              <a:buNone/>
            </a:pPr>
            <a:r>
              <a:rPr lang="en-US" sz="1350" i="1" dirty="0">
                <a:solidFill>
                  <a:srgbClr val="8294A3"/>
                </a:solidFill>
                <a:latin typeface="Arial" pitchFamily="34" charset="0"/>
                <a:ea typeface="Arial" pitchFamily="34" charset="-122"/>
                <a:cs typeface="Arial" pitchFamily="34" charset="-120"/>
              </a:rPr>
              <a:t>We start with the one everyone has open right now.</a:t>
            </a:r>
            <a:endParaRPr lang="en-US" sz="1350" dirty="0"/>
          </a:p>
        </p:txBody>
      </p:sp>
      <p:sp>
        <p:nvSpPr>
          <p:cNvPr id="30" name="Text 2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31" name="Text 2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32" name="Text 2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04/24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01 — YOUR ACCOUNTS</a:t>
            </a:r>
            <a:endParaRPr lang="en-US" sz="1200" dirty="0"/>
          </a:p>
        </p:txBody>
      </p:sp>
      <p:sp>
        <p:nvSpPr>
          <p:cNvPr id="3" name="Text 1"/>
          <p:cNvSpPr/>
          <p:nvPr/>
        </p:nvSpPr>
        <p:spPr>
          <a:xfrm>
            <a:off x="502920" y="1143000"/>
            <a:ext cx="8138160" cy="128016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The same password everywhere =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one key that opens EVERYTHING</a:t>
            </a:r>
            <a:pPr indent="0" marL="0">
              <a:lnSpc>
                <a:spcPts val="4000"/>
              </a:lnSpc>
              <a:buNone/>
            </a:pPr>
            <a:r>
              <a:rPr lang="en-US" sz="3100" b="1" dirty="0">
                <a:solidFill>
                  <a:srgbClr val="FFFFFF"/>
                </a:solidFill>
                <a:latin typeface="Arial" pitchFamily="34" charset="0"/>
                <a:ea typeface="Arial" pitchFamily="34" charset="-122"/>
                <a:cs typeface="Arial" pitchFamily="34" charset="-120"/>
              </a:rPr>
              <a:t>.</a:t>
            </a:r>
            <a:endParaRPr lang="en-US" sz="3100" dirty="0"/>
          </a:p>
        </p:txBody>
      </p:sp>
      <p:sp>
        <p:nvSpPr>
          <p:cNvPr id="4" name="Shape 2"/>
          <p:cNvSpPr/>
          <p:nvPr/>
        </p:nvSpPr>
        <p:spPr>
          <a:xfrm>
            <a:off x="502920" y="2697480"/>
            <a:ext cx="1828800" cy="1463040"/>
          </a:xfrm>
          <a:prstGeom prst="roundRect">
            <a:avLst>
              <a:gd name="adj" fmla="val 3750"/>
            </a:avLst>
          </a:prstGeom>
          <a:solidFill>
            <a:srgbClr val="131C25"/>
          </a:solidFill>
          <a:ln w="12700">
            <a:solidFill>
              <a:srgbClr val="1C2832"/>
            </a:solidFill>
            <a:prstDash val="solid"/>
          </a:ln>
        </p:spPr>
        <p:txBody>
          <a:bodyPr/>
          <a:p/>
        </p:txBody>
      </p:sp>
      <p:sp>
        <p:nvSpPr>
          <p:cNvPr id="5" name="Text 3"/>
          <p:cNvSpPr/>
          <p:nvPr/>
        </p:nvSpPr>
        <p:spPr>
          <a:xfrm>
            <a:off x="594360" y="2788920"/>
            <a:ext cx="1645920" cy="1280160"/>
          </a:xfrm>
          <a:prstGeom prst="rect">
            <a:avLst/>
          </a:prstGeom>
          <a:noFill/>
          <a:ln/>
        </p:spPr>
        <p:txBody>
          <a:bodyPr wrap="square" lIns="0" tIns="0" rIns="0" bIns="0" rtlCol="0" anchor="ctr"/>
          <a:lstStyle/>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They hack an</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old game you</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don't even use</a:t>
            </a:r>
            <a:endParaRPr lang="en-US" sz="1250" dirty="0"/>
          </a:p>
        </p:txBody>
      </p:sp>
      <p:sp>
        <p:nvSpPr>
          <p:cNvPr id="6" name="Text 4"/>
          <p:cNvSpPr/>
          <p:nvPr/>
        </p:nvSpPr>
        <p:spPr>
          <a:xfrm>
            <a:off x="2331720" y="32004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7" name="Shape 5"/>
          <p:cNvSpPr/>
          <p:nvPr/>
        </p:nvSpPr>
        <p:spPr>
          <a:xfrm>
            <a:off x="2651760" y="2697480"/>
            <a:ext cx="1828800" cy="1463040"/>
          </a:xfrm>
          <a:prstGeom prst="roundRect">
            <a:avLst>
              <a:gd name="adj" fmla="val 3750"/>
            </a:avLst>
          </a:prstGeom>
          <a:solidFill>
            <a:srgbClr val="131C25"/>
          </a:solidFill>
          <a:ln w="12700">
            <a:solidFill>
              <a:srgbClr val="1C2832"/>
            </a:solidFill>
            <a:prstDash val="solid"/>
          </a:ln>
        </p:spPr>
        <p:txBody>
          <a:bodyPr/>
          <a:p/>
        </p:txBody>
      </p:sp>
      <p:sp>
        <p:nvSpPr>
          <p:cNvPr id="8" name="Text 6"/>
          <p:cNvSpPr/>
          <p:nvPr/>
        </p:nvSpPr>
        <p:spPr>
          <a:xfrm>
            <a:off x="2743200" y="2788920"/>
            <a:ext cx="1645920" cy="1280160"/>
          </a:xfrm>
          <a:prstGeom prst="rect">
            <a:avLst/>
          </a:prstGeom>
          <a:noFill/>
          <a:ln/>
        </p:spPr>
        <p:txBody>
          <a:bodyPr wrap="square" lIns="0" tIns="0" rIns="0" bIns="0" rtlCol="0" anchor="ctr"/>
          <a:lstStyle/>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Your password</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ends up on a</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public list</a:t>
            </a:r>
            <a:endParaRPr lang="en-US" sz="1250" dirty="0"/>
          </a:p>
        </p:txBody>
      </p:sp>
      <p:sp>
        <p:nvSpPr>
          <p:cNvPr id="9" name="Text 7"/>
          <p:cNvSpPr/>
          <p:nvPr/>
        </p:nvSpPr>
        <p:spPr>
          <a:xfrm>
            <a:off x="4480560" y="32004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10" name="Shape 8"/>
          <p:cNvSpPr/>
          <p:nvPr/>
        </p:nvSpPr>
        <p:spPr>
          <a:xfrm>
            <a:off x="4800600" y="2697480"/>
            <a:ext cx="1828800" cy="1463040"/>
          </a:xfrm>
          <a:prstGeom prst="roundRect">
            <a:avLst>
              <a:gd name="adj" fmla="val 3750"/>
            </a:avLst>
          </a:prstGeom>
          <a:solidFill>
            <a:srgbClr val="131C25"/>
          </a:solidFill>
          <a:ln w="12700">
            <a:solidFill>
              <a:srgbClr val="1C2832"/>
            </a:solidFill>
            <a:prstDash val="solid"/>
          </a:ln>
        </p:spPr>
        <p:txBody>
          <a:bodyPr/>
          <a:p/>
        </p:txBody>
      </p:sp>
      <p:sp>
        <p:nvSpPr>
          <p:cNvPr id="11" name="Text 9"/>
          <p:cNvSpPr/>
          <p:nvPr/>
        </p:nvSpPr>
        <p:spPr>
          <a:xfrm>
            <a:off x="4892040" y="2788920"/>
            <a:ext cx="1645920" cy="1280160"/>
          </a:xfrm>
          <a:prstGeom prst="rect">
            <a:avLst/>
          </a:prstGeom>
          <a:noFill/>
          <a:ln/>
        </p:spPr>
        <p:txBody>
          <a:bodyPr wrap="square" lIns="0" tIns="0" rIns="0" bIns="0" rtlCol="0" anchor="ctr"/>
          <a:lstStyle/>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They try it on</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your Insta, TikTok</a:t>
            </a:r>
            <a:endParaRPr lang="en-US" sz="1250" dirty="0"/>
          </a:p>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and your email</a:t>
            </a:r>
            <a:endParaRPr lang="en-US" sz="1250" dirty="0"/>
          </a:p>
        </p:txBody>
      </p:sp>
      <p:sp>
        <p:nvSpPr>
          <p:cNvPr id="12" name="Text 10"/>
          <p:cNvSpPr/>
          <p:nvPr/>
        </p:nvSpPr>
        <p:spPr>
          <a:xfrm>
            <a:off x="6629400" y="32004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13" name="Shape 11"/>
          <p:cNvSpPr/>
          <p:nvPr/>
        </p:nvSpPr>
        <p:spPr>
          <a:xfrm>
            <a:off x="6949440" y="2697480"/>
            <a:ext cx="1828800" cy="1463040"/>
          </a:xfrm>
          <a:prstGeom prst="roundRect">
            <a:avLst>
              <a:gd name="adj" fmla="val 3750"/>
            </a:avLst>
          </a:prstGeom>
          <a:solidFill>
            <a:srgbClr val="1A0E0A"/>
          </a:solidFill>
          <a:ln w="12700">
            <a:solidFill>
              <a:srgbClr val="1C2832"/>
            </a:solidFill>
            <a:prstDash val="solid"/>
          </a:ln>
        </p:spPr>
        <p:txBody>
          <a:bodyPr/>
          <a:p/>
        </p:txBody>
      </p:sp>
      <p:sp>
        <p:nvSpPr>
          <p:cNvPr id="14" name="Text 12"/>
          <p:cNvSpPr/>
          <p:nvPr/>
        </p:nvSpPr>
        <p:spPr>
          <a:xfrm>
            <a:off x="7040880" y="2788920"/>
            <a:ext cx="1645920" cy="1280160"/>
          </a:xfrm>
          <a:prstGeom prst="rect">
            <a:avLst/>
          </a:prstGeom>
          <a:noFill/>
          <a:ln/>
        </p:spPr>
        <p:txBody>
          <a:bodyPr wrap="square" lIns="0" tIns="0" rIns="0" bIns="0" rtlCol="0" anchor="ctr"/>
          <a:lstStyle/>
          <a:p>
            <a:pPr algn="ctr" indent="0" marL="0">
              <a:lnSpc>
                <a:spcPts val="1600"/>
              </a:lnSpc>
              <a:buNone/>
            </a:pPr>
            <a:r>
              <a:rPr lang="en-US" sz="1250" b="1" dirty="0">
                <a:solidFill>
                  <a:srgbClr val="DC5428"/>
                </a:solidFill>
                <a:latin typeface="Arial" pitchFamily="34" charset="0"/>
                <a:ea typeface="Arial" pitchFamily="34" charset="-122"/>
                <a:cs typeface="Arial" pitchFamily="34" charset="-120"/>
              </a:rPr>
              <a:t>They're into</a:t>
            </a:r>
            <a:endParaRPr lang="en-US" sz="1250" dirty="0"/>
          </a:p>
          <a:p>
            <a:pPr algn="ctr" indent="0" marL="0">
              <a:lnSpc>
                <a:spcPts val="1600"/>
              </a:lnSpc>
              <a:buNone/>
            </a:pPr>
            <a:r>
              <a:rPr lang="en-US" sz="1250" b="1" dirty="0">
                <a:solidFill>
                  <a:srgbClr val="DC5428"/>
                </a:solidFill>
                <a:latin typeface="Arial" pitchFamily="34" charset="0"/>
                <a:ea typeface="Arial" pitchFamily="34" charset="-122"/>
                <a:cs typeface="Arial" pitchFamily="34" charset="-120"/>
              </a:rPr>
              <a:t>EVERYTHING</a:t>
            </a:r>
            <a:endParaRPr lang="en-US" sz="1250" dirty="0"/>
          </a:p>
        </p:txBody>
      </p:sp>
      <p:sp>
        <p:nvSpPr>
          <p:cNvPr id="15" name="Text 13"/>
          <p:cNvSpPr/>
          <p:nvPr/>
        </p:nvSpPr>
        <p:spPr>
          <a:xfrm>
            <a:off x="502920" y="4434840"/>
            <a:ext cx="8138160" cy="457200"/>
          </a:xfrm>
          <a:prstGeom prst="rect">
            <a:avLst/>
          </a:prstGeom>
          <a:noFill/>
          <a:ln/>
        </p:spPr>
        <p:txBody>
          <a:bodyPr wrap="square" lIns="0" tIns="0" rIns="0" bIns="0" rtlCol="0" anchor="ctr"/>
          <a:lstStyle/>
          <a:p>
            <a:pPr indent="0" marL="0">
              <a:buNone/>
            </a:pPr>
            <a:r>
              <a:rPr lang="en-US" sz="1450" dirty="0">
                <a:solidFill>
                  <a:srgbClr val="8294A3"/>
                </a:solidFill>
                <a:latin typeface="Arial" pitchFamily="34" charset="0"/>
                <a:ea typeface="Arial" pitchFamily="34" charset="-122"/>
                <a:cs typeface="Arial" pitchFamily="34" charset="-120"/>
              </a:rPr>
              <a:t>You don't control the old game. You do control whether that key opens your entire life.</a:t>
            </a:r>
            <a:endParaRPr lang="en-US" sz="1450" dirty="0"/>
          </a:p>
        </p:txBody>
      </p:sp>
      <p:sp>
        <p:nvSpPr>
          <p:cNvPr id="16" name="Text 1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7"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8"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05/24</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01 — THE 2-SECOND TEST</a:t>
            </a:r>
            <a:endParaRPr lang="en-US" sz="1200" dirty="0"/>
          </a:p>
        </p:txBody>
      </p:sp>
      <p:sp>
        <p:nvSpPr>
          <p:cNvPr id="3" name="Text 1"/>
          <p:cNvSpPr/>
          <p:nvPr/>
        </p:nvSpPr>
        <p:spPr>
          <a:xfrm>
            <a:off x="502920" y="1143000"/>
            <a:ext cx="8138160" cy="594360"/>
          </a:xfrm>
          <a:prstGeom prst="rect">
            <a:avLst/>
          </a:prstGeom>
          <a:noFill/>
          <a:ln/>
        </p:spPr>
        <p:txBody>
          <a:bodyPr wrap="square" lIns="0" tIns="0" rIns="0" bIns="0" rtlCol="0" anchor="ctr"/>
          <a:lstStyle/>
          <a:p>
            <a:pPr indent="0" marL="0">
              <a:buNone/>
            </a:pPr>
            <a:r>
              <a:rPr lang="en-US" sz="3200" b="1" dirty="0">
                <a:solidFill>
                  <a:srgbClr val="FFFFFF"/>
                </a:solidFill>
                <a:latin typeface="Arial" pitchFamily="34" charset="0"/>
                <a:ea typeface="Arial" pitchFamily="34" charset="-122"/>
                <a:cs typeface="Arial" pitchFamily="34" charset="-120"/>
              </a:rPr>
              <a:t>Which one is the trap?</a:t>
            </a:r>
            <a:endParaRPr lang="en-US" sz="3200" dirty="0"/>
          </a:p>
        </p:txBody>
      </p:sp>
      <p:sp>
        <p:nvSpPr>
          <p:cNvPr id="4" name="Shape 2"/>
          <p:cNvSpPr/>
          <p:nvPr/>
        </p:nvSpPr>
        <p:spPr>
          <a:xfrm>
            <a:off x="868680" y="2011680"/>
            <a:ext cx="7406640" cy="777240"/>
          </a:xfrm>
          <a:prstGeom prst="roundRect">
            <a:avLst>
              <a:gd name="adj" fmla="val 7059"/>
            </a:avLst>
          </a:prstGeom>
          <a:solidFill>
            <a:srgbClr val="0E141A"/>
          </a:solidFill>
          <a:ln w="12700">
            <a:solidFill>
              <a:srgbClr val="1C2832"/>
            </a:solidFill>
            <a:prstDash val="solid"/>
          </a:ln>
        </p:spPr>
        <p:txBody>
          <a:bodyPr/>
          <a:p/>
        </p:txBody>
      </p:sp>
      <p:sp>
        <p:nvSpPr>
          <p:cNvPr id="5" name="Text 3"/>
          <p:cNvSpPr/>
          <p:nvPr/>
        </p:nvSpPr>
        <p:spPr>
          <a:xfrm>
            <a:off x="1143000" y="2194560"/>
            <a:ext cx="6858000" cy="411480"/>
          </a:xfrm>
          <a:prstGeom prst="rect">
            <a:avLst/>
          </a:prstGeom>
          <a:noFill/>
          <a:ln/>
        </p:spPr>
        <p:txBody>
          <a:bodyPr wrap="square" lIns="0" tIns="0" rIns="0" bIns="0" rtlCol="0" anchor="ctr"/>
          <a:lstStyle/>
          <a:p>
            <a:pPr indent="0" marL="0">
              <a:buNone/>
            </a:pPr>
            <a:r>
              <a:rPr lang="en-US" sz="2400" dirty="0">
                <a:solidFill>
                  <a:srgbClr val="D7DEE5"/>
                </a:solidFill>
                <a:latin typeface="Courier New" pitchFamily="34" charset="0"/>
                <a:ea typeface="Courier New" pitchFamily="34" charset="-122"/>
                <a:cs typeface="Courier New" pitchFamily="34" charset="-120"/>
              </a:rPr>
              <a:t>www.facebook.com</a:t>
            </a:r>
            <a:endParaRPr lang="en-US" sz="2400" dirty="0"/>
          </a:p>
        </p:txBody>
      </p:sp>
      <p:sp>
        <p:nvSpPr>
          <p:cNvPr id="6" name="Shape 4"/>
          <p:cNvSpPr/>
          <p:nvPr/>
        </p:nvSpPr>
        <p:spPr>
          <a:xfrm>
            <a:off x="868680" y="2971800"/>
            <a:ext cx="7406640" cy="777240"/>
          </a:xfrm>
          <a:prstGeom prst="roundRect">
            <a:avLst>
              <a:gd name="adj" fmla="val 7059"/>
            </a:avLst>
          </a:prstGeom>
          <a:solidFill>
            <a:srgbClr val="0E141A"/>
          </a:solidFill>
          <a:ln w="12700">
            <a:solidFill>
              <a:srgbClr val="1C2832"/>
            </a:solidFill>
            <a:prstDash val="solid"/>
          </a:ln>
        </p:spPr>
        <p:txBody>
          <a:bodyPr/>
          <a:p/>
        </p:txBody>
      </p:sp>
      <p:sp>
        <p:nvSpPr>
          <p:cNvPr id="7" name="Text 5"/>
          <p:cNvSpPr/>
          <p:nvPr/>
        </p:nvSpPr>
        <p:spPr>
          <a:xfrm>
            <a:off x="1143000" y="3154680"/>
            <a:ext cx="6858000" cy="411480"/>
          </a:xfrm>
          <a:prstGeom prst="rect">
            <a:avLst/>
          </a:prstGeom>
          <a:noFill/>
          <a:ln/>
        </p:spPr>
        <p:txBody>
          <a:bodyPr wrap="square" lIns="0" tIns="0" rIns="0" bIns="0" rtlCol="0" anchor="ctr"/>
          <a:lstStyle/>
          <a:p>
            <a:pPr indent="0" marL="0">
              <a:buNone/>
            </a:pPr>
            <a:r>
              <a:rPr lang="en-US" sz="2400" dirty="0">
                <a:solidFill>
                  <a:srgbClr val="D7DEE5"/>
                </a:solidFill>
                <a:latin typeface="Courier New" pitchFamily="34" charset="0"/>
                <a:ea typeface="Courier New" pitchFamily="34" charset="-122"/>
                <a:cs typeface="Courier New" pitchFamily="34" charset="-120"/>
              </a:rPr>
              <a:t>www.faceb</a:t>
            </a:r>
            <a:pPr indent="0" marL="0">
              <a:buNone/>
            </a:pPr>
            <a:r>
              <a:rPr lang="en-US" sz="2400" b="1" dirty="0">
                <a:solidFill>
                  <a:srgbClr val="DC5428"/>
                </a:solidFill>
                <a:latin typeface="Courier New" pitchFamily="34" charset="0"/>
                <a:ea typeface="Courier New" pitchFamily="34" charset="-122"/>
                <a:cs typeface="Courier New" pitchFamily="34" charset="-120"/>
              </a:rPr>
              <a:t>00</a:t>
            </a:r>
            <a:pPr indent="0" marL="0">
              <a:buNone/>
            </a:pPr>
            <a:r>
              <a:rPr lang="en-US" sz="2400" dirty="0">
                <a:solidFill>
                  <a:srgbClr val="D7DEE5"/>
                </a:solidFill>
                <a:latin typeface="Courier New" pitchFamily="34" charset="0"/>
                <a:ea typeface="Courier New" pitchFamily="34" charset="-122"/>
                <a:cs typeface="Courier New" pitchFamily="34" charset="-120"/>
              </a:rPr>
              <a:t>k.com</a:t>
            </a:r>
            <a:endParaRPr lang="en-US" sz="2400" dirty="0"/>
          </a:p>
        </p:txBody>
      </p:sp>
      <p:sp>
        <p:nvSpPr>
          <p:cNvPr id="8" name="Text 6"/>
          <p:cNvSpPr/>
          <p:nvPr/>
        </p:nvSpPr>
        <p:spPr>
          <a:xfrm>
            <a:off x="502920" y="3977640"/>
            <a:ext cx="8138160" cy="640080"/>
          </a:xfrm>
          <a:prstGeom prst="rect">
            <a:avLst/>
          </a:prstGeom>
          <a:noFill/>
          <a:ln/>
        </p:spPr>
        <p:txBody>
          <a:bodyPr wrap="square" lIns="0" tIns="0" rIns="0" bIns="0" rtlCol="0" anchor="ctr"/>
          <a:lstStyle/>
          <a:p>
            <a:pPr indent="0" marL="0">
              <a:lnSpc>
                <a:spcPts val="2000"/>
              </a:lnSpc>
              <a:buNone/>
            </a:pPr>
            <a:r>
              <a:rPr lang="en-US" sz="1450" dirty="0">
                <a:solidFill>
                  <a:srgbClr val="8294A3"/>
                </a:solidFill>
                <a:latin typeface="Arial" pitchFamily="34" charset="0"/>
                <a:ea typeface="Arial" pitchFamily="34" charset="-122"/>
                <a:cs typeface="Arial" pitchFamily="34" charset="-120"/>
              </a:rPr>
              <a:t>Two zeros where two “o”s should be. Your brain reads the shape of the word and fills them in on its own. Same trick with tiktok, lnstagram (with an L), netfIix (with a capital i)...</a:t>
            </a:r>
            <a:endParaRPr lang="en-US" sz="1450" dirty="0"/>
          </a:p>
        </p:txBody>
      </p:sp>
      <p:sp>
        <p:nvSpPr>
          <p:cNvPr id="9" name="Text 7"/>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0" name="Text 8"/>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1" name="Text 9"/>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06/24</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01 — THE KEY</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2800" b="1" dirty="0">
                <a:solidFill>
                  <a:srgbClr val="FFFFFF"/>
                </a:solidFill>
                <a:latin typeface="Arial" pitchFamily="34" charset="0"/>
                <a:ea typeface="Arial" pitchFamily="34" charset="-122"/>
                <a:cs typeface="Arial" pitchFamily="34" charset="-120"/>
              </a:rPr>
              <a:t>Three moves and your accounts are armored.</a:t>
            </a:r>
            <a:endParaRPr lang="en-US" sz="2800" dirty="0"/>
          </a:p>
        </p:txBody>
      </p:sp>
      <p:sp>
        <p:nvSpPr>
          <p:cNvPr id="4" name="Shape 2"/>
          <p:cNvSpPr/>
          <p:nvPr/>
        </p:nvSpPr>
        <p:spPr>
          <a:xfrm>
            <a:off x="502920" y="1874520"/>
            <a:ext cx="8138160" cy="786384"/>
          </a:xfrm>
          <a:prstGeom prst="roundRect">
            <a:avLst>
              <a:gd name="adj" fmla="val 6977"/>
            </a:avLst>
          </a:prstGeom>
          <a:solidFill>
            <a:srgbClr val="131C25"/>
          </a:solidFill>
          <a:ln w="12700">
            <a:solidFill>
              <a:srgbClr val="1C2832"/>
            </a:solidFill>
            <a:prstDash val="solid"/>
          </a:ln>
        </p:spPr>
        <p:txBody>
          <a:bodyPr/>
          <a:p/>
        </p:txBody>
      </p:sp>
      <p:sp>
        <p:nvSpPr>
          <p:cNvPr id="5" name="Text 3"/>
          <p:cNvSpPr/>
          <p:nvPr/>
        </p:nvSpPr>
        <p:spPr>
          <a:xfrm>
            <a:off x="713232" y="2039112"/>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1</a:t>
            </a:r>
            <a:endParaRPr lang="en-US" sz="2400" dirty="0"/>
          </a:p>
        </p:txBody>
      </p:sp>
      <p:sp>
        <p:nvSpPr>
          <p:cNvPr id="6" name="Text 4"/>
          <p:cNvSpPr/>
          <p:nvPr/>
        </p:nvSpPr>
        <p:spPr>
          <a:xfrm>
            <a:off x="1325880" y="1938528"/>
            <a:ext cx="7178040" cy="676656"/>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A different password for every important account
</a:t>
            </a:r>
            <a:pPr indent="0" marL="0">
              <a:lnSpc>
                <a:spcPts val="1600"/>
              </a:lnSpc>
              <a:buNone/>
            </a:pPr>
            <a:r>
              <a:rPr lang="en-US" sz="1200" dirty="0">
                <a:solidFill>
                  <a:srgbClr val="8294A3"/>
                </a:solidFill>
                <a:latin typeface="Arial" pitchFamily="34" charset="0"/>
                <a:ea typeface="Arial" pitchFamily="34" charset="-122"/>
                <a:cs typeface="Arial" pitchFamily="34" charset="-120"/>
              </a:rPr>
              <a:t>Trick: a crazy phrase + the service's name. Or a password manager that remembers them for you.</a:t>
            </a:r>
            <a:endParaRPr lang="en-US" sz="1350" dirty="0"/>
          </a:p>
        </p:txBody>
      </p:sp>
      <p:sp>
        <p:nvSpPr>
          <p:cNvPr id="7" name="Shape 5"/>
          <p:cNvSpPr/>
          <p:nvPr/>
        </p:nvSpPr>
        <p:spPr>
          <a:xfrm>
            <a:off x="502920" y="2788920"/>
            <a:ext cx="8138160" cy="786384"/>
          </a:xfrm>
          <a:prstGeom prst="roundRect">
            <a:avLst>
              <a:gd name="adj" fmla="val 6977"/>
            </a:avLst>
          </a:prstGeom>
          <a:solidFill>
            <a:srgbClr val="131C25"/>
          </a:solidFill>
          <a:ln w="12700">
            <a:solidFill>
              <a:srgbClr val="1C2832"/>
            </a:solidFill>
            <a:prstDash val="solid"/>
          </a:ln>
        </p:spPr>
        <p:txBody>
          <a:bodyPr/>
          <a:p/>
        </p:txBody>
      </p:sp>
      <p:sp>
        <p:nvSpPr>
          <p:cNvPr id="8" name="Text 6"/>
          <p:cNvSpPr/>
          <p:nvPr/>
        </p:nvSpPr>
        <p:spPr>
          <a:xfrm>
            <a:off x="713232" y="2953512"/>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2</a:t>
            </a:r>
            <a:endParaRPr lang="en-US" sz="2400" dirty="0"/>
          </a:p>
        </p:txBody>
      </p:sp>
      <p:sp>
        <p:nvSpPr>
          <p:cNvPr id="9" name="Text 7"/>
          <p:cNvSpPr/>
          <p:nvPr/>
        </p:nvSpPr>
        <p:spPr>
          <a:xfrm>
            <a:off x="1325880" y="2852928"/>
            <a:ext cx="7178040" cy="676656"/>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Two-step verification (MFA) on Insta, TikTok and your email
</a:t>
            </a:r>
            <a:pPr indent="0" marL="0">
              <a:lnSpc>
                <a:spcPts val="1600"/>
              </a:lnSpc>
              <a:buNone/>
            </a:pPr>
            <a:r>
              <a:rPr lang="en-US" sz="1200" dirty="0">
                <a:solidFill>
                  <a:srgbClr val="8294A3"/>
                </a:solidFill>
                <a:latin typeface="Arial" pitchFamily="34" charset="0"/>
                <a:ea typeface="Arial" pitchFamily="34" charset="-122"/>
                <a:cs typeface="Arial" pitchFamily="34" charset="-120"/>
              </a:rPr>
              <a:t>Even if they steal your password, without your phone they can't get in. It's under Settings → Security. Takes 2 minutes.</a:t>
            </a:r>
            <a:endParaRPr lang="en-US" sz="1350" dirty="0"/>
          </a:p>
        </p:txBody>
      </p:sp>
      <p:sp>
        <p:nvSpPr>
          <p:cNvPr id="10" name="Shape 8"/>
          <p:cNvSpPr/>
          <p:nvPr/>
        </p:nvSpPr>
        <p:spPr>
          <a:xfrm>
            <a:off x="502920" y="3703320"/>
            <a:ext cx="8138160" cy="786384"/>
          </a:xfrm>
          <a:prstGeom prst="roundRect">
            <a:avLst>
              <a:gd name="adj" fmla="val 6977"/>
            </a:avLst>
          </a:prstGeom>
          <a:solidFill>
            <a:srgbClr val="131C25"/>
          </a:solidFill>
          <a:ln w="12700">
            <a:solidFill>
              <a:srgbClr val="1C2832"/>
            </a:solidFill>
            <a:prstDash val="solid"/>
          </a:ln>
        </p:spPr>
        <p:txBody>
          <a:bodyPr/>
          <a:p/>
        </p:txBody>
      </p:sp>
      <p:sp>
        <p:nvSpPr>
          <p:cNvPr id="11" name="Text 9"/>
          <p:cNvSpPr/>
          <p:nvPr/>
        </p:nvSpPr>
        <p:spPr>
          <a:xfrm>
            <a:off x="713232" y="3867912"/>
            <a:ext cx="45720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3</a:t>
            </a:r>
            <a:endParaRPr lang="en-US" sz="2400" dirty="0"/>
          </a:p>
        </p:txBody>
      </p:sp>
      <p:sp>
        <p:nvSpPr>
          <p:cNvPr id="12" name="Text 10"/>
          <p:cNvSpPr/>
          <p:nvPr/>
        </p:nvSpPr>
        <p:spPr>
          <a:xfrm>
            <a:off x="1325880" y="3767328"/>
            <a:ext cx="7178040" cy="676656"/>
          </a:xfrm>
          <a:prstGeom prst="rect">
            <a:avLst/>
          </a:prstGeom>
          <a:noFill/>
          <a:ln/>
        </p:spPr>
        <p:txBody>
          <a:bodyPr wrap="square" lIns="0" tIns="0" rIns="0" bIns="0" rtlCol="0" anchor="ctr"/>
          <a:lstStyle/>
          <a:p>
            <a:pPr indent="0" marL="0">
              <a:lnSpc>
                <a:spcPts val="1600"/>
              </a:lnSpc>
              <a:buNone/>
            </a:pPr>
            <a:r>
              <a:rPr lang="en-US" sz="1350" b="1" dirty="0">
                <a:solidFill>
                  <a:srgbClr val="FFFFFF"/>
                </a:solidFill>
                <a:latin typeface="Arial" pitchFamily="34" charset="0"/>
                <a:ea typeface="Arial" pitchFamily="34" charset="-122"/>
                <a:cs typeface="Arial" pitchFamily="34" charset="-120"/>
              </a:rPr>
              <a:t>Never type your password into a link someone sent you
</a:t>
            </a:r>
            <a:pPr indent="0" marL="0">
              <a:lnSpc>
                <a:spcPts val="1600"/>
              </a:lnSpc>
              <a:buNone/>
            </a:pPr>
            <a:r>
              <a:rPr lang="en-US" sz="1200" dirty="0">
                <a:solidFill>
                  <a:srgbClr val="8294A3"/>
                </a:solidFill>
                <a:latin typeface="Arial" pitchFamily="34" charset="0"/>
                <a:ea typeface="Arial" pitchFamily="34" charset="-122"/>
                <a:cs typeface="Arial" pitchFamily="34" charset="-120"/>
              </a:rPr>
              <a:t>Open the app yourself. Login pages that arrive by message are the kind that harvest passwords.</a:t>
            </a:r>
            <a:endParaRPr lang="en-US" sz="1350" dirty="0"/>
          </a:p>
        </p:txBody>
      </p:sp>
      <p:sp>
        <p:nvSpPr>
          <p:cNvPr id="13" name="Text 11"/>
          <p:cNvSpPr/>
          <p:nvPr/>
        </p:nvSpPr>
        <p:spPr>
          <a:xfrm>
            <a:off x="6035040" y="457200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FRONT 01 CLOSED ✓</a:t>
            </a:r>
            <a:endParaRPr lang="en-US" sz="1100" dirty="0"/>
          </a:p>
        </p:txBody>
      </p:sp>
      <p:sp>
        <p:nvSpPr>
          <p:cNvPr id="14" name="Text 12"/>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5"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6"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07/24</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01 BONUS — IF YOUR PHONE GETS STOLEN</a:t>
            </a:r>
            <a:endParaRPr lang="en-US" sz="1200" dirty="0"/>
          </a:p>
        </p:txBody>
      </p:sp>
      <p:sp>
        <p:nvSpPr>
          <p:cNvPr id="3" name="Text 1"/>
          <p:cNvSpPr/>
          <p:nvPr/>
        </p:nvSpPr>
        <p:spPr>
          <a:xfrm>
            <a:off x="502920" y="1097280"/>
            <a:ext cx="8138160" cy="640080"/>
          </a:xfrm>
          <a:prstGeom prst="rect">
            <a:avLst/>
          </a:prstGeom>
          <a:noFill/>
          <a:ln/>
        </p:spPr>
        <p:txBody>
          <a:bodyPr wrap="square" lIns="0" tIns="0" rIns="0" bIns="0" rtlCol="0" anchor="ctr"/>
          <a:lstStyle/>
          <a:p>
            <a:pPr indent="0" marL="0">
              <a:buNone/>
            </a:pPr>
            <a:r>
              <a:rPr lang="en-US" sz="2800" b="1" dirty="0">
                <a:solidFill>
                  <a:srgbClr val="FFFFFF"/>
                </a:solidFill>
                <a:latin typeface="Arial" pitchFamily="34" charset="0"/>
                <a:ea typeface="Arial" pitchFamily="34" charset="-122"/>
                <a:cs typeface="Arial" pitchFamily="34" charset="-120"/>
              </a:rPr>
              <a:t>Without these defenses, whoever holds your phone IS you.</a:t>
            </a:r>
            <a:endParaRPr lang="en-US" sz="2800" dirty="0"/>
          </a:p>
        </p:txBody>
      </p:sp>
      <p:sp>
        <p:nvSpPr>
          <p:cNvPr id="4" name="Shape 2"/>
          <p:cNvSpPr/>
          <p:nvPr/>
        </p:nvSpPr>
        <p:spPr>
          <a:xfrm>
            <a:off x="502920" y="1965960"/>
            <a:ext cx="3931920" cy="1097280"/>
          </a:xfrm>
          <a:prstGeom prst="roundRect">
            <a:avLst>
              <a:gd name="adj" fmla="val 5000"/>
            </a:avLst>
          </a:prstGeom>
          <a:solidFill>
            <a:srgbClr val="131C25"/>
          </a:solidFill>
          <a:ln w="12700">
            <a:solidFill>
              <a:srgbClr val="1C2832"/>
            </a:solidFill>
            <a:prstDash val="solid"/>
          </a:ln>
        </p:spPr>
        <p:txBody>
          <a:bodyPr/>
          <a:p/>
        </p:txBody>
      </p:sp>
      <p:sp>
        <p:nvSpPr>
          <p:cNvPr id="5" name="Shape 3"/>
          <p:cNvSpPr/>
          <p:nvPr/>
        </p:nvSpPr>
        <p:spPr>
          <a:xfrm>
            <a:off x="685800" y="2212848"/>
            <a:ext cx="594360" cy="594360"/>
          </a:xfrm>
          <a:prstGeom prst="ellipse">
            <a:avLst/>
          </a:prstGeom>
          <a:solidFill>
            <a:srgbClr val="0E141A"/>
          </a:solidFill>
          <a:ln w="19050">
            <a:solidFill>
              <a:srgbClr val="0CA6CF"/>
            </a:solidFill>
            <a:prstDash val="solid"/>
          </a:ln>
        </p:spPr>
        <p:txBody>
          <a:bodyPr/>
          <a:p/>
        </p:txBody>
      </p:sp>
      <p:pic>
        <p:nvPicPr>
          <p:cNvPr id="6" name="Image 0" descr="preencoded.png">    </p:cNvPr>
          <p:cNvPicPr>
            <a:picLocks noChangeAspect="1"/>
          </p:cNvPicPr>
          <p:nvPr/>
        </p:nvPicPr>
        <p:blipFill>
          <a:blip r:embed="rId2"/>
          <a:stretch>
            <a:fillRect/>
          </a:stretch>
        </p:blipFill>
        <p:spPr>
          <a:xfrm>
            <a:off x="816559" y="2343607"/>
            <a:ext cx="332842" cy="332842"/>
          </a:xfrm>
          <a:prstGeom prst="rect">
            <a:avLst/>
          </a:prstGeom>
        </p:spPr>
      </p:pic>
      <p:sp>
        <p:nvSpPr>
          <p:cNvPr id="7" name="Text 4"/>
          <p:cNvSpPr/>
          <p:nvPr/>
        </p:nvSpPr>
        <p:spPr>
          <a:xfrm>
            <a:off x="1463040" y="2057400"/>
            <a:ext cx="283464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Lock + auto-lock
</a:t>
            </a:r>
            <a:pPr indent="0" marL="0">
              <a:lnSpc>
                <a:spcPts val="1500"/>
              </a:lnSpc>
              <a:buNone/>
            </a:pPr>
            <a:r>
              <a:rPr lang="en-US" sz="1150" dirty="0">
                <a:solidFill>
                  <a:srgbClr val="8294A3"/>
                </a:solidFill>
                <a:latin typeface="Arial" pitchFamily="34" charset="0"/>
                <a:ea typeface="Arial" pitchFamily="34" charset="-122"/>
                <a:cs typeface="Arial" pitchFamily="34" charset="-120"/>
              </a:rPr>
              <a:t>Passcode or biometrics. The front door.</a:t>
            </a:r>
            <a:endParaRPr lang="en-US" sz="1300" dirty="0"/>
          </a:p>
        </p:txBody>
      </p:sp>
      <p:sp>
        <p:nvSpPr>
          <p:cNvPr id="8" name="Shape 5"/>
          <p:cNvSpPr/>
          <p:nvPr/>
        </p:nvSpPr>
        <p:spPr>
          <a:xfrm>
            <a:off x="4709160" y="1965960"/>
            <a:ext cx="3931920" cy="1097280"/>
          </a:xfrm>
          <a:prstGeom prst="roundRect">
            <a:avLst>
              <a:gd name="adj" fmla="val 5000"/>
            </a:avLst>
          </a:prstGeom>
          <a:solidFill>
            <a:srgbClr val="131C25"/>
          </a:solidFill>
          <a:ln w="12700">
            <a:solidFill>
              <a:srgbClr val="1C2832"/>
            </a:solidFill>
            <a:prstDash val="solid"/>
          </a:ln>
        </p:spPr>
        <p:txBody>
          <a:bodyPr/>
          <a:p/>
        </p:txBody>
      </p:sp>
      <p:sp>
        <p:nvSpPr>
          <p:cNvPr id="9" name="Shape 6"/>
          <p:cNvSpPr/>
          <p:nvPr/>
        </p:nvSpPr>
        <p:spPr>
          <a:xfrm>
            <a:off x="4892040" y="2212848"/>
            <a:ext cx="594360" cy="594360"/>
          </a:xfrm>
          <a:prstGeom prst="ellipse">
            <a:avLst/>
          </a:prstGeom>
          <a:solidFill>
            <a:srgbClr val="0E141A"/>
          </a:solidFill>
          <a:ln w="19050">
            <a:solidFill>
              <a:srgbClr val="0CA6CF"/>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5022799" y="2343607"/>
            <a:ext cx="332842" cy="332842"/>
          </a:xfrm>
          <a:prstGeom prst="rect">
            <a:avLst/>
          </a:prstGeom>
        </p:spPr>
      </p:pic>
      <p:sp>
        <p:nvSpPr>
          <p:cNvPr id="11" name="Text 7"/>
          <p:cNvSpPr/>
          <p:nvPr/>
        </p:nvSpPr>
        <p:spPr>
          <a:xfrm>
            <a:off x="5669280" y="2057400"/>
            <a:ext cx="283464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SIM PIN
</a:t>
            </a:r>
            <a:pPr indent="0" marL="0">
              <a:lnSpc>
                <a:spcPts val="1500"/>
              </a:lnSpc>
              <a:buNone/>
            </a:pPr>
            <a:r>
              <a:rPr lang="en-US" sz="1150" dirty="0">
                <a:solidFill>
                  <a:srgbClr val="8294A3"/>
                </a:solidFill>
                <a:latin typeface="Arial" pitchFamily="34" charset="0"/>
                <a:ea typeface="Arial" pitchFamily="34" charset="-122"/>
                <a:cs typeface="Arial" pitchFamily="34" charset="-120"/>
              </a:rPr>
              <a:t>Without this, they put your chip in another phone and receive YOUR verification codes.</a:t>
            </a:r>
            <a:endParaRPr lang="en-US" sz="1300" dirty="0"/>
          </a:p>
        </p:txBody>
      </p:sp>
      <p:sp>
        <p:nvSpPr>
          <p:cNvPr id="12" name="Shape 8"/>
          <p:cNvSpPr/>
          <p:nvPr/>
        </p:nvSpPr>
        <p:spPr>
          <a:xfrm>
            <a:off x="502920" y="3246120"/>
            <a:ext cx="3931920" cy="1097280"/>
          </a:xfrm>
          <a:prstGeom prst="roundRect">
            <a:avLst>
              <a:gd name="adj" fmla="val 5000"/>
            </a:avLst>
          </a:prstGeom>
          <a:solidFill>
            <a:srgbClr val="131C25"/>
          </a:solidFill>
          <a:ln w="12700">
            <a:solidFill>
              <a:srgbClr val="1C2832"/>
            </a:solidFill>
            <a:prstDash val="solid"/>
          </a:ln>
        </p:spPr>
        <p:txBody>
          <a:bodyPr/>
          <a:p/>
        </p:txBody>
      </p:sp>
      <p:sp>
        <p:nvSpPr>
          <p:cNvPr id="13" name="Shape 9"/>
          <p:cNvSpPr/>
          <p:nvPr/>
        </p:nvSpPr>
        <p:spPr>
          <a:xfrm>
            <a:off x="685800" y="3493008"/>
            <a:ext cx="594360" cy="594360"/>
          </a:xfrm>
          <a:prstGeom prst="ellipse">
            <a:avLst/>
          </a:prstGeom>
          <a:solidFill>
            <a:srgbClr val="0E141A"/>
          </a:solidFill>
          <a:ln w="19050">
            <a:solidFill>
              <a:srgbClr val="0CA6CF"/>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816559" y="3623767"/>
            <a:ext cx="332842" cy="332842"/>
          </a:xfrm>
          <a:prstGeom prst="rect">
            <a:avLst/>
          </a:prstGeom>
        </p:spPr>
      </p:pic>
      <p:sp>
        <p:nvSpPr>
          <p:cNvPr id="15" name="Text 10"/>
          <p:cNvSpPr/>
          <p:nvPr/>
        </p:nvSpPr>
        <p:spPr>
          <a:xfrm>
            <a:off x="1463040" y="3337560"/>
            <a:ext cx="283464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Remote tracking on
</a:t>
            </a:r>
            <a:pPr indent="0" marL="0">
              <a:lnSpc>
                <a:spcPts val="1500"/>
              </a:lnSpc>
              <a:buNone/>
            </a:pPr>
            <a:r>
              <a:rPr lang="en-US" sz="1150" dirty="0">
                <a:solidFill>
                  <a:srgbClr val="8294A3"/>
                </a:solidFill>
                <a:latin typeface="Arial" pitchFamily="34" charset="0"/>
                <a:ea typeface="Arial" pitchFamily="34" charset="-122"/>
                <a:cs typeface="Arial" pitchFamily="34" charset="-120"/>
              </a:rPr>
              <a:t>Locate, lock and wipe the device from another screen.</a:t>
            </a:r>
            <a:endParaRPr lang="en-US" sz="1300" dirty="0"/>
          </a:p>
        </p:txBody>
      </p:sp>
      <p:sp>
        <p:nvSpPr>
          <p:cNvPr id="16" name="Shape 11"/>
          <p:cNvSpPr/>
          <p:nvPr/>
        </p:nvSpPr>
        <p:spPr>
          <a:xfrm>
            <a:off x="4709160" y="3246120"/>
            <a:ext cx="3931920" cy="1097280"/>
          </a:xfrm>
          <a:prstGeom prst="roundRect">
            <a:avLst>
              <a:gd name="adj" fmla="val 5000"/>
            </a:avLst>
          </a:prstGeom>
          <a:solidFill>
            <a:srgbClr val="131C25"/>
          </a:solidFill>
          <a:ln w="12700">
            <a:solidFill>
              <a:srgbClr val="1C2832"/>
            </a:solidFill>
            <a:prstDash val="solid"/>
          </a:ln>
        </p:spPr>
        <p:txBody>
          <a:bodyPr/>
          <a:p/>
        </p:txBody>
      </p:sp>
      <p:sp>
        <p:nvSpPr>
          <p:cNvPr id="17" name="Shape 12"/>
          <p:cNvSpPr/>
          <p:nvPr/>
        </p:nvSpPr>
        <p:spPr>
          <a:xfrm>
            <a:off x="4892040" y="3493008"/>
            <a:ext cx="594360" cy="594360"/>
          </a:xfrm>
          <a:prstGeom prst="ellipse">
            <a:avLst/>
          </a:prstGeom>
          <a:solidFill>
            <a:srgbClr val="0E141A"/>
          </a:solidFill>
          <a:ln w="19050">
            <a:solidFill>
              <a:srgbClr val="0CA6CF"/>
            </a:solidFill>
            <a:prstDash val="solid"/>
          </a:ln>
        </p:spPr>
        <p:txBody>
          <a:bodyPr/>
          <a:p/>
        </p:txBody>
      </p:sp>
      <p:pic>
        <p:nvPicPr>
          <p:cNvPr id="18" name="Image 3" descr="preencoded.png">    </p:cNvPr>
          <p:cNvPicPr>
            <a:picLocks noChangeAspect="1"/>
          </p:cNvPicPr>
          <p:nvPr/>
        </p:nvPicPr>
        <p:blipFill>
          <a:blip r:embed="rId5"/>
          <a:stretch>
            <a:fillRect/>
          </a:stretch>
        </p:blipFill>
        <p:spPr>
          <a:xfrm>
            <a:off x="5022799" y="3623767"/>
            <a:ext cx="332842" cy="332842"/>
          </a:xfrm>
          <a:prstGeom prst="rect">
            <a:avLst/>
          </a:prstGeom>
        </p:spPr>
      </p:pic>
      <p:sp>
        <p:nvSpPr>
          <p:cNvPr id="19" name="Text 13"/>
          <p:cNvSpPr/>
          <p:nvPr/>
        </p:nvSpPr>
        <p:spPr>
          <a:xfrm>
            <a:off x="5669280" y="3337560"/>
            <a:ext cx="2834640" cy="914400"/>
          </a:xfrm>
          <a:prstGeom prst="rect">
            <a:avLst/>
          </a:prstGeom>
          <a:noFill/>
          <a:ln/>
        </p:spPr>
        <p:txBody>
          <a:bodyPr wrap="square" lIns="0" tIns="0" rIns="0" bIns="0" rtlCol="0" anchor="ctr"/>
          <a:lstStyle/>
          <a:p>
            <a:pPr indent="0" marL="0">
              <a:lnSpc>
                <a:spcPts val="1500"/>
              </a:lnSpc>
              <a:buNone/>
            </a:pPr>
            <a:r>
              <a:rPr lang="en-US" sz="1300" b="1" dirty="0">
                <a:solidFill>
                  <a:srgbClr val="FFFFFF"/>
                </a:solidFill>
                <a:latin typeface="Arial" pitchFamily="34" charset="0"/>
                <a:ea typeface="Arial" pitchFamily="34" charset="-122"/>
                <a:cs typeface="Arial" pitchFamily="34" charset="-120"/>
              </a:rPr>
              <a:t>Watch what you store
</a:t>
            </a:r>
            <a:pPr indent="0" marL="0">
              <a:lnSpc>
                <a:spcPts val="1500"/>
              </a:lnSpc>
              <a:buNone/>
            </a:pPr>
            <a:r>
              <a:rPr lang="en-US" sz="1150" dirty="0">
                <a:solidFill>
                  <a:srgbClr val="8294A3"/>
                </a:solidFill>
                <a:latin typeface="Arial" pitchFamily="34" charset="0"/>
                <a:ea typeface="Arial" pitchFamily="34" charset="-122"/>
                <a:cs typeface="Arial" pitchFamily="34" charset="-120"/>
              </a:rPr>
              <a:t>What isn't on the phone can't be stolen from it.</a:t>
            </a:r>
            <a:endParaRPr lang="en-US" sz="1300" dirty="0"/>
          </a:p>
        </p:txBody>
      </p:sp>
      <p:sp>
        <p:nvSpPr>
          <p:cNvPr id="20" name="Text 1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21"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22"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08/24</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FRONT 02 — YOUR MESSAGES</a:t>
            </a:r>
            <a:endParaRPr lang="en-US" sz="1200" dirty="0"/>
          </a:p>
        </p:txBody>
      </p:sp>
      <p:sp>
        <p:nvSpPr>
          <p:cNvPr id="3" name="Text 1"/>
          <p:cNvSpPr/>
          <p:nvPr/>
        </p:nvSpPr>
        <p:spPr>
          <a:xfrm>
            <a:off x="502920" y="1143000"/>
            <a:ext cx="8138160" cy="1371600"/>
          </a:xfrm>
          <a:prstGeom prst="rect">
            <a:avLst/>
          </a:prstGeom>
          <a:noFill/>
          <a:ln/>
        </p:spPr>
        <p:txBody>
          <a:bodyPr wrap="square" lIns="0" tIns="0" rIns="0" bIns="0" rtlCol="0" anchor="ctr"/>
          <a:lstStyle/>
          <a:p>
            <a:pPr indent="0" marL="0">
              <a:lnSpc>
                <a:spcPts val="4200"/>
              </a:lnSpc>
              <a:buNone/>
            </a:pPr>
            <a:r>
              <a:rPr lang="en-US" sz="3200" b="1" dirty="0">
                <a:solidFill>
                  <a:srgbClr val="FFFFFF"/>
                </a:solidFill>
                <a:latin typeface="Arial" pitchFamily="34" charset="0"/>
                <a:ea typeface="Arial" pitchFamily="34" charset="-122"/>
                <a:cs typeface="Arial" pitchFamily="34" charset="-120"/>
              </a:rPr>
              <a:t>The same 3 baits as always:
</a:t>
            </a:r>
            <a:pPr indent="0" marL="0">
              <a:lnSpc>
                <a:spcPts val="4200"/>
              </a:lnSpc>
              <a:buNone/>
            </a:pPr>
            <a:r>
              <a:rPr lang="en-US" sz="3200" b="1" dirty="0">
                <a:solidFill>
                  <a:srgbClr val="DC5428"/>
                </a:solidFill>
                <a:latin typeface="Arial" pitchFamily="34" charset="0"/>
                <a:ea typeface="Arial" pitchFamily="34" charset="-122"/>
                <a:cs typeface="Arial" pitchFamily="34" charset="-120"/>
              </a:rPr>
              <a:t>the prize, the rush and the story.</a:t>
            </a:r>
            <a:endParaRPr lang="en-US" sz="3200" dirty="0"/>
          </a:p>
        </p:txBody>
      </p:sp>
      <p:sp>
        <p:nvSpPr>
          <p:cNvPr id="4" name="Shape 2"/>
          <p:cNvSpPr/>
          <p:nvPr/>
        </p:nvSpPr>
        <p:spPr>
          <a:xfrm>
            <a:off x="502920" y="2743200"/>
            <a:ext cx="512064" cy="512064"/>
          </a:xfrm>
          <a:prstGeom prst="ellipse">
            <a:avLst/>
          </a:prstGeom>
          <a:solidFill>
            <a:srgbClr val="0E141A"/>
          </a:solidFill>
          <a:ln w="19050">
            <a:solidFill>
              <a:srgbClr val="DC5428"/>
            </a:solidFill>
            <a:prstDash val="solid"/>
          </a:ln>
        </p:spPr>
        <p:txBody>
          <a:bodyPr/>
          <a:p/>
        </p:txBody>
      </p:sp>
      <p:pic>
        <p:nvPicPr>
          <p:cNvPr id="5" name="Image 0" descr="preencoded.png">    </p:cNvPr>
          <p:cNvPicPr>
            <a:picLocks noChangeAspect="1"/>
          </p:cNvPicPr>
          <p:nvPr/>
        </p:nvPicPr>
        <p:blipFill>
          <a:blip r:embed="rId2"/>
          <a:stretch>
            <a:fillRect/>
          </a:stretch>
        </p:blipFill>
        <p:spPr>
          <a:xfrm>
            <a:off x="615574" y="2855854"/>
            <a:ext cx="286756" cy="286756"/>
          </a:xfrm>
          <a:prstGeom prst="rect">
            <a:avLst/>
          </a:prstGeom>
        </p:spPr>
      </p:pic>
      <p:sp>
        <p:nvSpPr>
          <p:cNvPr id="6" name="Text 3"/>
          <p:cNvSpPr/>
          <p:nvPr/>
        </p:nvSpPr>
        <p:spPr>
          <a:xfrm>
            <a:off x="1188720" y="2743200"/>
            <a:ext cx="7452360" cy="566928"/>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THE PRIZE — </a:t>
            </a:r>
            <a:pPr indent="0" marL="0">
              <a:lnSpc>
                <a:spcPts val="1700"/>
              </a:lnSpc>
              <a:buNone/>
            </a:pPr>
            <a:r>
              <a:rPr lang="en-US" sz="1350" dirty="0">
                <a:solidFill>
                  <a:srgbClr val="8294A3"/>
                </a:solidFill>
                <a:latin typeface="Arial" pitchFamily="34" charset="0"/>
                <a:ea typeface="Arial" pitchFamily="34" charset="-122"/>
                <a:cs typeface="Arial" pitchFamily="34" charset="-120"/>
              </a:rPr>
              <a:t>“You won skins / an iPhone / 10,000 Robux”. If you didn't enter, you didn't win. They want your password.</a:t>
            </a:r>
            <a:endParaRPr lang="en-US" sz="1350" dirty="0"/>
          </a:p>
        </p:txBody>
      </p:sp>
      <p:sp>
        <p:nvSpPr>
          <p:cNvPr id="7" name="Shape 4"/>
          <p:cNvSpPr/>
          <p:nvPr/>
        </p:nvSpPr>
        <p:spPr>
          <a:xfrm>
            <a:off x="502920" y="3429000"/>
            <a:ext cx="512064" cy="512064"/>
          </a:xfrm>
          <a:prstGeom prst="ellipse">
            <a:avLst/>
          </a:prstGeom>
          <a:solidFill>
            <a:srgbClr val="0E141A"/>
          </a:solidFill>
          <a:ln w="19050">
            <a:solidFill>
              <a:srgbClr val="DC5428"/>
            </a:solidFill>
            <a:prstDash val="solid"/>
          </a:ln>
        </p:spPr>
        <p:txBody>
          <a:bodyPr/>
          <a:p/>
        </p:txBody>
      </p:sp>
      <p:pic>
        <p:nvPicPr>
          <p:cNvPr id="8" name="Image 1" descr="preencoded.png">    </p:cNvPr>
          <p:cNvPicPr>
            <a:picLocks noChangeAspect="1"/>
          </p:cNvPicPr>
          <p:nvPr/>
        </p:nvPicPr>
        <p:blipFill>
          <a:blip r:embed="rId3"/>
          <a:stretch>
            <a:fillRect/>
          </a:stretch>
        </p:blipFill>
        <p:spPr>
          <a:xfrm>
            <a:off x="615574" y="3541654"/>
            <a:ext cx="286756" cy="286756"/>
          </a:xfrm>
          <a:prstGeom prst="rect">
            <a:avLst/>
          </a:prstGeom>
        </p:spPr>
      </p:pic>
      <p:sp>
        <p:nvSpPr>
          <p:cNvPr id="9" name="Text 5"/>
          <p:cNvSpPr/>
          <p:nvPr/>
        </p:nvSpPr>
        <p:spPr>
          <a:xfrm>
            <a:off x="1188720" y="3429000"/>
            <a:ext cx="7452360" cy="566928"/>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THE RUSH — </a:t>
            </a:r>
            <a:pPr indent="0" marL="0">
              <a:lnSpc>
                <a:spcPts val="1700"/>
              </a:lnSpc>
              <a:buNone/>
            </a:pPr>
            <a:r>
              <a:rPr lang="en-US" sz="1350" dirty="0">
                <a:solidFill>
                  <a:srgbClr val="8294A3"/>
                </a:solidFill>
                <a:latin typeface="Arial" pitchFamily="34" charset="0"/>
                <a:ea typeface="Arial" pitchFamily="34" charset="-122"/>
                <a:cs typeface="Arial" pitchFamily="34" charset="-120"/>
              </a:rPr>
              <a:t>“Your account will be suspended in 24 hrs”. Urgency switches your brain off. That's the goal.</a:t>
            </a:r>
            <a:endParaRPr lang="en-US" sz="1350" dirty="0"/>
          </a:p>
        </p:txBody>
      </p:sp>
      <p:sp>
        <p:nvSpPr>
          <p:cNvPr id="10" name="Shape 6"/>
          <p:cNvSpPr/>
          <p:nvPr/>
        </p:nvSpPr>
        <p:spPr>
          <a:xfrm>
            <a:off x="502920" y="4114800"/>
            <a:ext cx="512064" cy="512064"/>
          </a:xfrm>
          <a:prstGeom prst="ellipse">
            <a:avLst/>
          </a:prstGeom>
          <a:solidFill>
            <a:srgbClr val="0E141A"/>
          </a:solidFill>
          <a:ln w="19050">
            <a:solidFill>
              <a:srgbClr val="DC5428"/>
            </a:solidFill>
            <a:prstDash val="solid"/>
          </a:ln>
        </p:spPr>
        <p:txBody>
          <a:bodyPr/>
          <a:p/>
        </p:txBody>
      </p:sp>
      <p:pic>
        <p:nvPicPr>
          <p:cNvPr id="11" name="Image 2" descr="preencoded.png">    </p:cNvPr>
          <p:cNvPicPr>
            <a:picLocks noChangeAspect="1"/>
          </p:cNvPicPr>
          <p:nvPr/>
        </p:nvPicPr>
        <p:blipFill>
          <a:blip r:embed="rId4"/>
          <a:stretch>
            <a:fillRect/>
          </a:stretch>
        </p:blipFill>
        <p:spPr>
          <a:xfrm>
            <a:off x="615574" y="4227454"/>
            <a:ext cx="286756" cy="286756"/>
          </a:xfrm>
          <a:prstGeom prst="rect">
            <a:avLst/>
          </a:prstGeom>
        </p:spPr>
      </p:pic>
      <p:sp>
        <p:nvSpPr>
          <p:cNvPr id="12" name="Text 7"/>
          <p:cNvSpPr/>
          <p:nvPr/>
        </p:nvSpPr>
        <p:spPr>
          <a:xfrm>
            <a:off x="1188720" y="4114800"/>
            <a:ext cx="7452360" cy="566928"/>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THE STORY — </a:t>
            </a:r>
            <a:pPr indent="0" marL="0">
              <a:lnSpc>
                <a:spcPts val="1700"/>
              </a:lnSpc>
              <a:buNone/>
            </a:pPr>
            <a:r>
              <a:rPr lang="en-US" sz="1350" dirty="0">
                <a:solidFill>
                  <a:srgbClr val="8294A3"/>
                </a:solidFill>
                <a:latin typeface="Arial" pitchFamily="34" charset="0"/>
                <a:ea typeface="Arial" pitchFamily="34" charset="-122"/>
                <a:cs typeface="Arial" pitchFamily="34" charset="-120"/>
              </a:rPr>
              <a:t>“Hey, it's your friend from a new number, lend me money”. ALWAYS verify through the usual number.</a:t>
            </a:r>
            <a:endParaRPr lang="en-US" sz="1350" dirty="0"/>
          </a:p>
        </p:txBody>
      </p:sp>
      <p:sp>
        <p:nvSpPr>
          <p:cNvPr id="13" name="Text 8"/>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DEFENSE MODE — CÉSAR CERRUDO</a:t>
            </a:r>
            <a:endParaRPr lang="en-US" sz="850" dirty="0"/>
          </a:p>
        </p:txBody>
      </p:sp>
      <p:sp>
        <p:nvSpPr>
          <p:cNvPr id="14"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5"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09/24</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24</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Modo Defensa (12-15)</dc:title>
  <dc:subject>PptxGenJS Presentation</dc:subject>
  <dc:creator>César Cerrudo</dc:creator>
  <cp:lastModifiedBy>César Cerrudo</cp:lastModifiedBy>
  <cp:revision>1</cp:revision>
  <dcterms:created xsi:type="dcterms:W3CDTF">2026-06-12T23:20:12Z</dcterms:created>
  <dcterms:modified xsi:type="dcterms:W3CDTF">2026-06-12T23:20:12Z</dcterms:modified>
</cp:coreProperties>
</file>