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notesMasterIdLst>
    <p:notesMasterId r:id="rId3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rhetorical question with loss framing (loss aversion) + self-reference ('your'). Pause 3 seconds after reading the title before speaking. Don't answer the question: the audience's brain keeps searching for the answer (Loewenstein's curiosity gap).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meta-reveal — we show the audience the attacker's psychological levers (urgency=amygdala, reward=dopamine, mimicry=fluency heuristic). Knowing the trick inoculates against the trick (McGuire's inoculation theory).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closing the first loop with a visual reward ('DOOR 01 LOCKED') — a micro-win that releases the Zeigarnik tension and trains the audience: every section ends with a victory. A 4-step protocol: working-memory limit respected.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direct question + complicit humor. The internal confession (even if private) creates cognitive dissonance that the next slide will resolve. Humor lowers defenses right before the reality check.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 4-step visual causal chain (the brain retains processes as stories, not data). The last node in red is the 'feared ending'. Close by handing agency back: 'you do choose' — fear without control paralyzes; fear + control mobilizes.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ascending visual progression (embodied metaphor: up = better). 'A good night's sleep' appeals to the final emotional benefit, not the technical one. Each level is a concrete action for today: specificity = likelihood of execution.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an unexpected intimate comparison (phone vs family) + the '3 a.m.' detail that everyone completes with their own story (projection). The contrast between the value of the contents and the physical carelessness creates the section's tension.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 timeline with concrete markers — temporal progression builds suspense (countdown structure). Last line = forward pacing toward the solution: never leave the audience in fear without announcing the way 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'ten minutes, today' — a minimal deadline + immediacy eliminate procrastination (Gollwitzer's implementation intentions). Four actions with concrete verbs: the brain executes what it can visualize itself doing.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surprise in the everyday — danger hidden in familiar objects is true crime's most viral pattern and it works the same here (violation of perceived ambient safety). 'You scan it yourself' = memorable irony.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 physical home-invasion metaphor — it activates the most primitive territorial instinct. 'No footprints on the doormat' makes the invisible tangible: the digital threat translated into a concrete domestic image.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direct command ('pick up your phone') that triggers a physical action = immediate attentional commitment. Guided visualization in the 2nd person (self-reference effect: personal content is remembered ~2x better). Let them look at their phones before changing slides.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dramatic irony (the security object as a vector of insecurity) — function inversion is one of the most memorable patterns there is. 'With the key in the lock' extends the section's domestic metaphor.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three actions (rule of 3: maximum retention per unit). 'A technician can do it in one visit' removes the technical-incompetence excuse — reducing perceived friction is more effective than increasing fear.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 nearly empty transition slide = pattern interrupt (the change in visual density resets attention). 'About what can't [be recovered]' is a deliberate ellipsis: the speaker's silence here is worth more than any statistic. Lower your voice.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the deck's EMOTIONAL PEAK (peak-end rule: this slide and the last one define the overall memory). The phrase is already validated on social media. Explain the mechanism coldly, without sensationalist adjectives: sobriety on a serious topic increases credibility. Don't rush this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immediate resolution of the peak — never leave parents in terror without tools (fear without efficacy breeds denial; Witte: Extended Parallel Process Model). Five concrete behaviors they can start this very night.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the 'plan B' completes the mental map — knowing what to do in case of failure reduces the whole audience's anxiety (need for cognitive closure). The time frame ('24 hours') gives the protocol operational urgency.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an identity twist (from victim to offender) — the threat to self-concept is more dissuasive than an abstract legal threat. The double penalty (illegal + scammed again) closes off both possible rationalizations.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current events as a relevance multiplier — it connects everything before it to the tech anxiety of the moment. 'The new rule is an old one' resolves the threatening novelty with a principle already learned at Door 01: a feeling of competence.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 teaser of uncovered content — it opens a loop the presentation deliberately does NOT close: only the book closes it. It's the natural bridge to the CTA. Curiosity gap applied to conversion.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closes the master open loop from slide 7 (the 5 doors) + opens the final gap ('what about the ones we didn't see?'). A stat triad with the 10-0-1 pattern: memorable numeric contrast. One single, concrete CTA: one URL, no diluting options.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reframing ('using' → 'depending') + a calibrated question on the card that the audience answers for themselves. Self-persuasion is more powerful than external assertion (generation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peak-end — the close defines the memory. It ends in empowerment, not fear (the final emotion must be agency). 'One door. Today.' is the minimum viable action: asking for little multiplies execution, and the first action taken predicts the next ones (Cialdini's consistency).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expectation violation (the brain pays maximum attention when an established belief is contradicted — dopaminergic prediction error). It also introduces the narrative 'guide': the good hacker.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authority principle (Cialdini) with an 'insider' framing: the one who knows the attack teaches the defense. Avoid long credential lists — one narrative credential is worth more than ten titles.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social proof with a real, verifiable fact (international media coverage). It shows what a hacker really is —someone who finds flaws and reports them— and anchors credibility for what follows.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master open loop (Zeigarnik effect: unfinished tasks are retained better). The 5-door map creates 5 mini-promises the brain needs to close. The final line is classic forward pacing: announce the benefit before delivering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concrete simulation with a time stamp ('today at 11:47') — the specific detail activates episodic imagery. The audience 'lives' the attack in a safe environment: learning by exposure. Ask out loud 'who would click?' and wait for hands.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interactive demonstration of one's own bias (the brain reads by word shape, not letter by letter). When the audience experiences their own vulnerability firsthand, the lesson installs itself. Long pause after revealing the zeros.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jpe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jpe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jpe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jpe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jpe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jpe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jpe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jpe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jpe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jpe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Slide-21-image-1.jpe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slideLayout" Target="../slideLayouts/slideLayout1.xml"/><Relationship Id="rId6"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Slide-22-image-1.jpe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Slide-23-image-1.jpe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Slide-24-image-1.jpeg"/><Relationship Id="rId2" Type="http://schemas.openxmlformats.org/officeDocument/2006/relationships/image" Target="../media/image-24-2.png"/><Relationship Id="rId3" Type="http://schemas.openxmlformats.org/officeDocument/2006/relationships/image" Target="../media/image-24-3.png"/><Relationship Id="rId4" Type="http://schemas.openxmlformats.org/officeDocument/2006/relationships/image" Target="../media/image-24-4.png"/><Relationship Id="rId5" Type="http://schemas.openxmlformats.org/officeDocument/2006/relationships/image" Target="../media/image-24-5.png"/><Relationship Id="rId6" Type="http://schemas.openxmlformats.org/officeDocument/2006/relationships/image" Target="../media/image-24-6.png"/><Relationship Id="rId7" Type="http://schemas.openxmlformats.org/officeDocument/2006/relationships/slideLayout" Target="../slideLayouts/slideLayout1.xml"/><Relationship Id="rId8"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image" Target="../media/Slide-25-image-1.jpeg"/><Relationship Id="rId2" Type="http://schemas.openxmlformats.org/officeDocument/2006/relationships/slideLayout" Target="../slideLayouts/slideLayout1.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Slide-26-image-1.jpeg"/><Relationship Id="rId2" Type="http://schemas.openxmlformats.org/officeDocument/2006/relationships/image" Target="../media/image-26-2.png"/><Relationship Id="rId3" Type="http://schemas.openxmlformats.org/officeDocument/2006/relationships/slideLayout" Target="../slideLayouts/slideLayout1.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image" Target="../media/Slide-27-image-1.jpeg"/><Relationship Id="rId2" Type="http://schemas.openxmlformats.org/officeDocument/2006/relationships/image" Target="../media/image-27-2.png"/><Relationship Id="rId3" Type="http://schemas.openxmlformats.org/officeDocument/2006/relationships/slideLayout" Target="../slideLayouts/slideLayout1.xml"/><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image" Target="../media/Slide-28-image-1.jpeg"/><Relationship Id="rId2" Type="http://schemas.openxmlformats.org/officeDocument/2006/relationships/slideLayout" Target="../slideLayouts/slideLayout1.xml"/><Relationship Id="rId3"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image" Target="../media/Slide-29-image-1.jpeg"/><Relationship Id="rId2" Type="http://schemas.openxmlformats.org/officeDocument/2006/relationships/slideLayout" Target="../slideLayouts/slideLayout1.xml"/><Relationship Id="rId3"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image" Target="../media/Slide-30-image-1.jpeg"/><Relationship Id="rId2" Type="http://schemas.openxmlformats.org/officeDocument/2006/relationships/slideLayout" Target="../slideLayouts/slideLayout1.xml"/><Relationship Id="rId3"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jpe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jpe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jpe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A PRESENTATION BASED ON THE BOOK BY CÉSAR CERRUDO</a:t>
            </a:r>
            <a:endParaRPr lang="en-US" sz="1200" dirty="0"/>
          </a:p>
        </p:txBody>
      </p:sp>
      <p:sp>
        <p:nvSpPr>
          <p:cNvPr id="3" name="Text 1"/>
          <p:cNvSpPr/>
          <p:nvPr/>
        </p:nvSpPr>
        <p:spPr>
          <a:xfrm>
            <a:off x="502920" y="1417320"/>
            <a:ext cx="8138160" cy="1828800"/>
          </a:xfrm>
          <a:prstGeom prst="rect">
            <a:avLst/>
          </a:prstGeom>
          <a:noFill/>
          <a:ln/>
        </p:spPr>
        <p:txBody>
          <a:bodyPr wrap="square" lIns="0" tIns="0" rIns="0" bIns="0" rtlCol="0" anchor="ctr"/>
          <a:lstStyle/>
          <a:p>
            <a:pPr indent="0" marL="0">
              <a:lnSpc>
                <a:spcPts val="5200"/>
              </a:lnSpc>
              <a:buNone/>
            </a:pPr>
            <a:r>
              <a:rPr lang="en-US" sz="4400" b="1" dirty="0">
                <a:solidFill>
                  <a:srgbClr val="FFFFFF"/>
                </a:solidFill>
                <a:latin typeface="Arial" pitchFamily="34" charset="0"/>
                <a:ea typeface="Arial" pitchFamily="34" charset="-122"/>
                <a:cs typeface="Arial" pitchFamily="34" charset="-120"/>
              </a:rPr>
              <a:t>How much is </a:t>
            </a:r>
            <a:pPr indent="0" marL="0">
              <a:lnSpc>
                <a:spcPts val="5200"/>
              </a:lnSpc>
              <a:buNone/>
            </a:pPr>
            <a:r>
              <a:rPr lang="en-US" sz="4400" b="1" dirty="0">
                <a:solidFill>
                  <a:srgbClr val="DC5428"/>
                </a:solidFill>
                <a:latin typeface="Arial" pitchFamily="34" charset="0"/>
                <a:ea typeface="Arial" pitchFamily="34" charset="-122"/>
                <a:cs typeface="Arial" pitchFamily="34" charset="-120"/>
              </a:rPr>
              <a:t>your digital life</a:t>
            </a:r>
            <a:pPr indent="0" marL="0">
              <a:lnSpc>
                <a:spcPts val="5200"/>
              </a:lnSpc>
              <a:buNone/>
            </a:pPr>
            <a:r>
              <a:rPr lang="en-US" sz="4400" b="1" dirty="0">
                <a:solidFill>
                  <a:srgbClr val="FFFFFF"/>
                </a:solidFill>
                <a:latin typeface="Arial" pitchFamily="34" charset="0"/>
                <a:ea typeface="Arial" pitchFamily="34" charset="-122"/>
                <a:cs typeface="Arial" pitchFamily="34" charset="-120"/>
              </a:rPr>
              <a:t> worth to someone who isn't you?</a:t>
            </a:r>
            <a:endParaRPr lang="en-US" sz="4400" dirty="0"/>
          </a:p>
        </p:txBody>
      </p:sp>
      <p:sp>
        <p:nvSpPr>
          <p:cNvPr id="4" name="Text 2"/>
          <p:cNvSpPr/>
          <p:nvPr/>
        </p:nvSpPr>
        <p:spPr>
          <a:xfrm>
            <a:off x="502920" y="3383280"/>
            <a:ext cx="6949440" cy="914400"/>
          </a:xfrm>
          <a:prstGeom prst="rect">
            <a:avLst/>
          </a:prstGeom>
          <a:noFill/>
          <a:ln/>
        </p:spPr>
        <p:txBody>
          <a:bodyPr wrap="square" lIns="0" tIns="0" rIns="0" bIns="0" rtlCol="0" anchor="ctr"/>
          <a:lstStyle/>
          <a:p>
            <a:pPr indent="0" marL="0">
              <a:lnSpc>
                <a:spcPts val="2400"/>
              </a:lnSpc>
              <a:buNone/>
            </a:pPr>
            <a:r>
              <a:rPr lang="en-US" sz="1700" dirty="0">
                <a:solidFill>
                  <a:srgbClr val="8294A3"/>
                </a:solidFill>
                <a:latin typeface="Arial" pitchFamily="34" charset="0"/>
                <a:ea typeface="Arial" pitchFamily="34" charset="-122"/>
                <a:cs typeface="Arial" pitchFamily="34" charset="-120"/>
              </a:rPr>
              <a:t>Photos. Accounts. Money. Conversations. Your name.</a:t>
            </a:r>
            <a:endParaRPr lang="en-US" sz="1700" dirty="0"/>
          </a:p>
          <a:p>
            <a:pPr indent="0" marL="0">
              <a:lnSpc>
                <a:spcPts val="2400"/>
              </a:lnSpc>
              <a:buNone/>
            </a:pPr>
            <a:r>
              <a:rPr lang="en-US" sz="1700" dirty="0">
                <a:solidFill>
                  <a:srgbClr val="8294A3"/>
                </a:solidFill>
                <a:latin typeface="Arial" pitchFamily="34" charset="0"/>
                <a:ea typeface="Arial" pitchFamily="34" charset="-122"/>
                <a:cs typeface="Arial" pitchFamily="34" charset="-120"/>
              </a:rPr>
              <a:t>Today all of it has a market price — and a manual to protect it.</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01/30</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01 — HOW THEY MANIPULATE YOU</a:t>
            </a:r>
            <a:endParaRPr lang="en-US" sz="1200" dirty="0"/>
          </a:p>
        </p:txBody>
      </p:sp>
      <p:sp>
        <p:nvSpPr>
          <p:cNvPr id="3" name="Text 1"/>
          <p:cNvSpPr/>
          <p:nvPr/>
        </p:nvSpPr>
        <p:spPr>
          <a:xfrm>
            <a:off x="502920" y="1143000"/>
            <a:ext cx="8138160" cy="1371600"/>
          </a:xfrm>
          <a:prstGeom prst="rect">
            <a:avLst/>
          </a:prstGeom>
          <a:noFill/>
          <a:ln/>
        </p:spPr>
        <p:txBody>
          <a:bodyPr wrap="square" lIns="0" tIns="0" rIns="0" bIns="0" rtlCol="0" anchor="ctr"/>
          <a:lstStyle/>
          <a:p>
            <a:pPr indent="0" marL="0">
              <a:lnSpc>
                <a:spcPts val="4200"/>
              </a:lnSpc>
              <a:buNone/>
            </a:pPr>
            <a:r>
              <a:rPr lang="en-US" sz="3400" b="1" dirty="0">
                <a:solidFill>
                  <a:srgbClr val="FFFFFF"/>
                </a:solidFill>
                <a:latin typeface="Arial" pitchFamily="34" charset="0"/>
                <a:ea typeface="Arial" pitchFamily="34" charset="-122"/>
                <a:cs typeface="Arial" pitchFamily="34" charset="-120"/>
              </a:rPr>
              <a:t>Scammers don't hack your computer.
</a:t>
            </a:r>
            <a:pPr indent="0" marL="0">
              <a:lnSpc>
                <a:spcPts val="4200"/>
              </a:lnSpc>
              <a:buNone/>
            </a:pPr>
            <a:r>
              <a:rPr lang="en-US" sz="3400" b="1" dirty="0">
                <a:solidFill>
                  <a:srgbClr val="DC5428"/>
                </a:solidFill>
                <a:latin typeface="Arial" pitchFamily="34" charset="0"/>
                <a:ea typeface="Arial" pitchFamily="34" charset="-122"/>
                <a:cs typeface="Arial" pitchFamily="34" charset="-120"/>
              </a:rPr>
              <a:t>They hack your brain.</a:t>
            </a:r>
            <a:endParaRPr lang="en-US" sz="3400" dirty="0"/>
          </a:p>
        </p:txBody>
      </p:sp>
      <p:sp>
        <p:nvSpPr>
          <p:cNvPr id="4" name="Shape 2"/>
          <p:cNvSpPr/>
          <p:nvPr/>
        </p:nvSpPr>
        <p:spPr>
          <a:xfrm>
            <a:off x="502920" y="2743200"/>
            <a:ext cx="475488" cy="475488"/>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607527" y="2847807"/>
            <a:ext cx="266273" cy="266273"/>
          </a:xfrm>
          <a:prstGeom prst="rect">
            <a:avLst/>
          </a:prstGeom>
        </p:spPr>
      </p:pic>
      <p:sp>
        <p:nvSpPr>
          <p:cNvPr id="6" name="Text 3"/>
          <p:cNvSpPr/>
          <p:nvPr/>
        </p:nvSpPr>
        <p:spPr>
          <a:xfrm>
            <a:off x="1143000" y="2761488"/>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URGENCY — </a:t>
            </a:r>
            <a:pPr indent="0" marL="0">
              <a:lnSpc>
                <a:spcPts val="1800"/>
              </a:lnSpc>
              <a:buNone/>
            </a:pPr>
            <a:r>
              <a:rPr lang="en-US" sz="1400" dirty="0">
                <a:solidFill>
                  <a:srgbClr val="8294A3"/>
                </a:solidFill>
                <a:latin typeface="Arial" pitchFamily="34" charset="0"/>
                <a:ea typeface="Arial" pitchFamily="34" charset="-122"/>
                <a:cs typeface="Arial" pitchFamily="34" charset="-120"/>
              </a:rPr>
              <a:t>“Act within 24 hours” — shuts down rational thinking and triggers panic.</a:t>
            </a:r>
            <a:endParaRPr lang="en-US" sz="1400" dirty="0"/>
          </a:p>
        </p:txBody>
      </p:sp>
      <p:sp>
        <p:nvSpPr>
          <p:cNvPr id="7" name="Shape 4"/>
          <p:cNvSpPr/>
          <p:nvPr/>
        </p:nvSpPr>
        <p:spPr>
          <a:xfrm>
            <a:off x="502920" y="3401568"/>
            <a:ext cx="475488" cy="475488"/>
          </a:xfrm>
          <a:prstGeom prst="ellipse">
            <a:avLst/>
          </a:prstGeom>
          <a:solidFill>
            <a:srgbClr val="0E141A"/>
          </a:solidFill>
          <a:ln w="19050">
            <a:solidFill>
              <a:srgbClr val="DC5428"/>
            </a:solidFill>
            <a:prstDash val="solid"/>
          </a:ln>
        </p:spPr>
        <p:txBody>
          <a:bodyPr/>
          <a:p/>
        </p:txBody>
      </p:sp>
      <p:pic>
        <p:nvPicPr>
          <p:cNvPr id="8" name="Image 1" descr="preencoded.png">    </p:cNvPr>
          <p:cNvPicPr>
            <a:picLocks noChangeAspect="1"/>
          </p:cNvPicPr>
          <p:nvPr/>
        </p:nvPicPr>
        <p:blipFill>
          <a:blip r:embed="rId3"/>
          <a:stretch>
            <a:fillRect/>
          </a:stretch>
        </p:blipFill>
        <p:spPr>
          <a:xfrm>
            <a:off x="607527" y="3506175"/>
            <a:ext cx="266273" cy="266273"/>
          </a:xfrm>
          <a:prstGeom prst="rect">
            <a:avLst/>
          </a:prstGeom>
        </p:spPr>
      </p:pic>
      <p:sp>
        <p:nvSpPr>
          <p:cNvPr id="9" name="Text 5"/>
          <p:cNvSpPr/>
          <p:nvPr/>
        </p:nvSpPr>
        <p:spPr>
          <a:xfrm>
            <a:off x="1143000" y="3419856"/>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GREED — </a:t>
            </a:r>
            <a:pPr indent="0" marL="0">
              <a:lnSpc>
                <a:spcPts val="1800"/>
              </a:lnSpc>
              <a:buNone/>
            </a:pPr>
            <a:r>
              <a:rPr lang="en-US" sz="1400" dirty="0">
                <a:solidFill>
                  <a:srgbClr val="8294A3"/>
                </a:solidFill>
                <a:latin typeface="Arial" pitchFamily="34" charset="0"/>
                <a:ea typeface="Arial" pitchFamily="34" charset="-122"/>
                <a:cs typeface="Arial" pitchFamily="34" charset="-120"/>
              </a:rPr>
              <a:t>“You won a prize” — the unexpected reward clouds your judgment.</a:t>
            </a:r>
            <a:endParaRPr lang="en-US" sz="1400" dirty="0"/>
          </a:p>
        </p:txBody>
      </p:sp>
      <p:sp>
        <p:nvSpPr>
          <p:cNvPr id="10" name="Shape 6"/>
          <p:cNvSpPr/>
          <p:nvPr/>
        </p:nvSpPr>
        <p:spPr>
          <a:xfrm>
            <a:off x="502920" y="4059936"/>
            <a:ext cx="475488" cy="475488"/>
          </a:xfrm>
          <a:prstGeom prst="ellipse">
            <a:avLst/>
          </a:prstGeom>
          <a:solidFill>
            <a:srgbClr val="0E141A"/>
          </a:solidFill>
          <a:ln w="19050">
            <a:solidFill>
              <a:srgbClr val="DC5428"/>
            </a:solidFill>
            <a:prstDash val="solid"/>
          </a:ln>
        </p:spPr>
        <p:txBody>
          <a:bodyPr/>
          <a:p/>
        </p:txBody>
      </p:sp>
      <p:pic>
        <p:nvPicPr>
          <p:cNvPr id="11" name="Image 2" descr="preencoded.png">    </p:cNvPr>
          <p:cNvPicPr>
            <a:picLocks noChangeAspect="1"/>
          </p:cNvPicPr>
          <p:nvPr/>
        </p:nvPicPr>
        <p:blipFill>
          <a:blip r:embed="rId4"/>
          <a:stretch>
            <a:fillRect/>
          </a:stretch>
        </p:blipFill>
        <p:spPr>
          <a:xfrm>
            <a:off x="607527" y="4164543"/>
            <a:ext cx="266273" cy="266273"/>
          </a:xfrm>
          <a:prstGeom prst="rect">
            <a:avLst/>
          </a:prstGeom>
        </p:spPr>
      </p:pic>
      <p:sp>
        <p:nvSpPr>
          <p:cNvPr id="12" name="Text 7"/>
          <p:cNvSpPr/>
          <p:nvPr/>
        </p:nvSpPr>
        <p:spPr>
          <a:xfrm>
            <a:off x="1143000" y="4078224"/>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VISUAL TRUST — </a:t>
            </a:r>
            <a:pPr indent="0" marL="0">
              <a:lnSpc>
                <a:spcPts val="1800"/>
              </a:lnSpc>
              <a:buNone/>
            </a:pPr>
            <a:r>
              <a:rPr lang="en-US" sz="1400" dirty="0">
                <a:solidFill>
                  <a:srgbClr val="8294A3"/>
                </a:solidFill>
                <a:latin typeface="Arial" pitchFamily="34" charset="0"/>
                <a:ea typeface="Arial" pitchFamily="34" charset="-122"/>
                <a:cs typeface="Arial" pitchFamily="34" charset="-120"/>
              </a:rPr>
              <a:t>Logos and design identical to the real ones — looking official isn't being official.</a:t>
            </a:r>
            <a:endParaRPr lang="en-US" sz="1400" dirty="0"/>
          </a:p>
        </p:txBody>
      </p:sp>
      <p:sp>
        <p:nvSpPr>
          <p:cNvPr id="13" name="Text 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4"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10/30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01 — THE KEY</a:t>
            </a:r>
            <a:endParaRPr lang="en-US" sz="1200" dirty="0"/>
          </a:p>
        </p:txBody>
      </p:sp>
      <p:sp>
        <p:nvSpPr>
          <p:cNvPr id="3" name="Text 1"/>
          <p:cNvSpPr/>
          <p:nvPr/>
        </p:nvSpPr>
        <p:spPr>
          <a:xfrm>
            <a:off x="502920" y="1097280"/>
            <a:ext cx="8138160" cy="685800"/>
          </a:xfrm>
          <a:prstGeom prst="rect">
            <a:avLst/>
          </a:prstGeom>
          <a:noFill/>
          <a:ln/>
        </p:spPr>
        <p:txBody>
          <a:bodyPr wrap="square" lIns="0" tIns="0" rIns="0" bIns="0" rtlCol="0" anchor="ctr"/>
          <a:lstStyle/>
          <a:p>
            <a:pPr indent="0" marL="0">
              <a:buNone/>
            </a:pPr>
            <a:r>
              <a:rPr lang="en-US" sz="3400" b="1" dirty="0">
                <a:solidFill>
                  <a:srgbClr val="FFFFFF"/>
                </a:solidFill>
                <a:latin typeface="Arial" pitchFamily="34" charset="0"/>
                <a:ea typeface="Arial" pitchFamily="34" charset="-122"/>
                <a:cs typeface="Arial" pitchFamily="34" charset="-120"/>
              </a:rPr>
              <a:t>Doubt. Verify. </a:t>
            </a:r>
            <a:pPr indent="0" marL="0">
              <a:buNone/>
            </a:pPr>
            <a:r>
              <a:rPr lang="en-US" sz="3400" b="1" dirty="0">
                <a:solidFill>
                  <a:srgbClr val="0CA6CF"/>
                </a:solidFill>
                <a:latin typeface="Arial" pitchFamily="34" charset="0"/>
                <a:ea typeface="Arial" pitchFamily="34" charset="-122"/>
                <a:cs typeface="Arial" pitchFamily="34" charset="-120"/>
              </a:rPr>
              <a:t>Then trust.</a:t>
            </a:r>
            <a:endParaRPr lang="en-US" sz="3400" dirty="0"/>
          </a:p>
        </p:txBody>
      </p:sp>
      <p:sp>
        <p:nvSpPr>
          <p:cNvPr id="4" name="Shape 2"/>
          <p:cNvSpPr/>
          <p:nvPr/>
        </p:nvSpPr>
        <p:spPr>
          <a:xfrm>
            <a:off x="502920" y="2057400"/>
            <a:ext cx="475488" cy="475488"/>
          </a:xfrm>
          <a:prstGeom prst="roundRect">
            <a:avLst>
              <a:gd name="adj" fmla="val 7692"/>
            </a:avLst>
          </a:prstGeom>
          <a:solidFill>
            <a:srgbClr val="0E141A"/>
          </a:solidFill>
          <a:ln w="19050">
            <a:solidFill>
              <a:srgbClr val="0CA6CF"/>
            </a:solidFill>
            <a:prstDash val="solid"/>
          </a:ln>
        </p:spPr>
        <p:txBody>
          <a:bodyPr/>
          <a:p/>
        </p:txBody>
      </p:sp>
      <p:sp>
        <p:nvSpPr>
          <p:cNvPr id="5" name="Text 3"/>
          <p:cNvSpPr/>
          <p:nvPr/>
        </p:nvSpPr>
        <p:spPr>
          <a:xfrm>
            <a:off x="502920" y="2057400"/>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1</a:t>
            </a:r>
            <a:endParaRPr lang="en-US" sz="1800" dirty="0"/>
          </a:p>
        </p:txBody>
      </p:sp>
      <p:sp>
        <p:nvSpPr>
          <p:cNvPr id="6" name="Text 4"/>
          <p:cNvSpPr/>
          <p:nvPr/>
        </p:nvSpPr>
        <p:spPr>
          <a:xfrm>
            <a:off x="1188720" y="2057400"/>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Don't click links or open attachments from strangers. Ignoring is also a defense.</a:t>
            </a:r>
            <a:endParaRPr lang="en-US" sz="1450" dirty="0"/>
          </a:p>
        </p:txBody>
      </p:sp>
      <p:sp>
        <p:nvSpPr>
          <p:cNvPr id="7" name="Shape 5"/>
          <p:cNvSpPr/>
          <p:nvPr/>
        </p:nvSpPr>
        <p:spPr>
          <a:xfrm>
            <a:off x="502920" y="2679192"/>
            <a:ext cx="475488" cy="475488"/>
          </a:xfrm>
          <a:prstGeom prst="roundRect">
            <a:avLst>
              <a:gd name="adj" fmla="val 7692"/>
            </a:avLst>
          </a:prstGeom>
          <a:solidFill>
            <a:srgbClr val="0E141A"/>
          </a:solidFill>
          <a:ln w="19050">
            <a:solidFill>
              <a:srgbClr val="0CA6CF"/>
            </a:solidFill>
            <a:prstDash val="solid"/>
          </a:ln>
        </p:spPr>
        <p:txBody>
          <a:bodyPr/>
          <a:p/>
        </p:txBody>
      </p:sp>
      <p:sp>
        <p:nvSpPr>
          <p:cNvPr id="8" name="Text 6"/>
          <p:cNvSpPr/>
          <p:nvPr/>
        </p:nvSpPr>
        <p:spPr>
          <a:xfrm>
            <a:off x="502920" y="2679192"/>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2</a:t>
            </a:r>
            <a:endParaRPr lang="en-US" sz="1800" dirty="0"/>
          </a:p>
        </p:txBody>
      </p:sp>
      <p:sp>
        <p:nvSpPr>
          <p:cNvPr id="9" name="Text 7"/>
          <p:cNvSpPr/>
          <p:nvPr/>
        </p:nvSpPr>
        <p:spPr>
          <a:xfrm>
            <a:off x="1188720" y="2679192"/>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Never hand over data by message: legitimate services don't ask for it that way.</a:t>
            </a:r>
            <a:endParaRPr lang="en-US" sz="1450" dirty="0"/>
          </a:p>
        </p:txBody>
      </p:sp>
      <p:sp>
        <p:nvSpPr>
          <p:cNvPr id="10" name="Shape 8"/>
          <p:cNvSpPr/>
          <p:nvPr/>
        </p:nvSpPr>
        <p:spPr>
          <a:xfrm>
            <a:off x="502920" y="3300984"/>
            <a:ext cx="475488" cy="475488"/>
          </a:xfrm>
          <a:prstGeom prst="roundRect">
            <a:avLst>
              <a:gd name="adj" fmla="val 7692"/>
            </a:avLst>
          </a:prstGeom>
          <a:solidFill>
            <a:srgbClr val="0E141A"/>
          </a:solidFill>
          <a:ln w="19050">
            <a:solidFill>
              <a:srgbClr val="0CA6CF"/>
            </a:solidFill>
            <a:prstDash val="solid"/>
          </a:ln>
        </p:spPr>
        <p:txBody>
          <a:bodyPr/>
          <a:p/>
        </p:txBody>
      </p:sp>
      <p:sp>
        <p:nvSpPr>
          <p:cNvPr id="11" name="Text 9"/>
          <p:cNvSpPr/>
          <p:nvPr/>
        </p:nvSpPr>
        <p:spPr>
          <a:xfrm>
            <a:off x="502920" y="3300984"/>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3</a:t>
            </a:r>
            <a:endParaRPr lang="en-US" sz="1800" dirty="0"/>
          </a:p>
        </p:txBody>
      </p:sp>
      <p:sp>
        <p:nvSpPr>
          <p:cNvPr id="12" name="Text 10"/>
          <p:cNvSpPr/>
          <p:nvPr/>
        </p:nvSpPr>
        <p:spPr>
          <a:xfrm>
            <a:off x="1188720" y="3300984"/>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When in doubt, call the company on its official number. One call kills a thousand scams.</a:t>
            </a:r>
            <a:endParaRPr lang="en-US" sz="1450" dirty="0"/>
          </a:p>
        </p:txBody>
      </p:sp>
      <p:sp>
        <p:nvSpPr>
          <p:cNvPr id="13" name="Shape 11"/>
          <p:cNvSpPr/>
          <p:nvPr/>
        </p:nvSpPr>
        <p:spPr>
          <a:xfrm>
            <a:off x="502920" y="3922776"/>
            <a:ext cx="475488" cy="475488"/>
          </a:xfrm>
          <a:prstGeom prst="roundRect">
            <a:avLst>
              <a:gd name="adj" fmla="val 7692"/>
            </a:avLst>
          </a:prstGeom>
          <a:solidFill>
            <a:srgbClr val="0E141A"/>
          </a:solidFill>
          <a:ln w="19050">
            <a:solidFill>
              <a:srgbClr val="0CA6CF"/>
            </a:solidFill>
            <a:prstDash val="solid"/>
          </a:ln>
        </p:spPr>
        <p:txBody>
          <a:bodyPr/>
          <a:p/>
        </p:txBody>
      </p:sp>
      <p:sp>
        <p:nvSpPr>
          <p:cNvPr id="14" name="Text 12"/>
          <p:cNvSpPr/>
          <p:nvPr/>
        </p:nvSpPr>
        <p:spPr>
          <a:xfrm>
            <a:off x="502920" y="3922776"/>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4</a:t>
            </a:r>
            <a:endParaRPr lang="en-US" sz="1800" dirty="0"/>
          </a:p>
        </p:txBody>
      </p:sp>
      <p:sp>
        <p:nvSpPr>
          <p:cNvPr id="15" name="Text 13"/>
          <p:cNvSpPr/>
          <p:nvPr/>
        </p:nvSpPr>
        <p:spPr>
          <a:xfrm>
            <a:off x="1188720" y="3922776"/>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Check that the web address matches EXACTLY before typing anything.</a:t>
            </a:r>
            <a:endParaRPr lang="en-US" sz="1450" dirty="0"/>
          </a:p>
        </p:txBody>
      </p:sp>
      <p:sp>
        <p:nvSpPr>
          <p:cNvPr id="16" name="Text 14"/>
          <p:cNvSpPr/>
          <p:nvPr/>
        </p:nvSpPr>
        <p:spPr>
          <a:xfrm>
            <a:off x="6035040" y="448056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DOOR 01 LOCKED ✓</a:t>
            </a:r>
            <a:endParaRPr lang="en-US" sz="1100" dirty="0"/>
          </a:p>
        </p:txBody>
      </p:sp>
      <p:sp>
        <p:nvSpPr>
          <p:cNvPr id="17"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8"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9"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11/30</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02 — YOUR PASSWORDS</a:t>
            </a:r>
            <a:endParaRPr lang="en-US" sz="1200" dirty="0"/>
          </a:p>
        </p:txBody>
      </p:sp>
      <p:sp>
        <p:nvSpPr>
          <p:cNvPr id="3" name="Text 1"/>
          <p:cNvSpPr/>
          <p:nvPr/>
        </p:nvSpPr>
        <p:spPr>
          <a:xfrm>
            <a:off x="502920" y="1463040"/>
            <a:ext cx="8138160" cy="1737360"/>
          </a:xfrm>
          <a:prstGeom prst="rect">
            <a:avLst/>
          </a:prstGeom>
          <a:noFill/>
          <a:ln/>
        </p:spPr>
        <p:txBody>
          <a:bodyPr wrap="square" lIns="0" tIns="0" rIns="0" bIns="0" rtlCol="0" anchor="ctr"/>
          <a:lstStyle/>
          <a:p>
            <a:pPr indent="0" marL="0">
              <a:lnSpc>
                <a:spcPts val="4600"/>
              </a:lnSpc>
              <a:buNone/>
            </a:pPr>
            <a:r>
              <a:rPr lang="en-US" sz="3600" b="1" dirty="0">
                <a:solidFill>
                  <a:srgbClr val="FFFFFF"/>
                </a:solidFill>
                <a:latin typeface="Arial" pitchFamily="34" charset="0"/>
                <a:ea typeface="Arial" pitchFamily="34" charset="-122"/>
                <a:cs typeface="Arial" pitchFamily="34" charset="-120"/>
              </a:rPr>
              <a:t>Awkward question:</a:t>
            </a:r>
            <a:endParaRPr lang="en-US" sz="3600" dirty="0"/>
          </a:p>
          <a:p>
            <a:pPr indent="0" marL="0">
              <a:lnSpc>
                <a:spcPts val="4600"/>
              </a:lnSpc>
              <a:buNone/>
            </a:pPr>
            <a:r>
              <a:rPr lang="en-US" sz="3600" b="1" dirty="0">
                <a:solidFill>
                  <a:srgbClr val="FFFFFF"/>
                </a:solidFill>
                <a:latin typeface="Arial" pitchFamily="34" charset="0"/>
                <a:ea typeface="Arial" pitchFamily="34" charset="-122"/>
                <a:cs typeface="Arial" pitchFamily="34" charset="-120"/>
              </a:rPr>
              <a:t>do you use the same password in more than one place?</a:t>
            </a:r>
            <a:endParaRPr lang="en-US" sz="3600" dirty="0"/>
          </a:p>
        </p:txBody>
      </p:sp>
      <p:sp>
        <p:nvSpPr>
          <p:cNvPr id="4" name="Text 2"/>
          <p:cNvSpPr/>
          <p:nvPr/>
        </p:nvSpPr>
        <p:spPr>
          <a:xfrm>
            <a:off x="502920" y="3520440"/>
            <a:ext cx="8138160" cy="457200"/>
          </a:xfrm>
          <a:prstGeom prst="rect">
            <a:avLst/>
          </a:prstGeom>
          <a:noFill/>
          <a:ln/>
        </p:spPr>
        <p:txBody>
          <a:bodyPr wrap="square" lIns="0" tIns="0" rIns="0" bIns="0" rtlCol="0" anchor="ctr"/>
          <a:lstStyle/>
          <a:p>
            <a:pPr indent="0" marL="0">
              <a:buNone/>
            </a:pPr>
            <a:r>
              <a:rPr lang="en-US" sz="1700" i="1" dirty="0">
                <a:solidFill>
                  <a:srgbClr val="8294A3"/>
                </a:solidFill>
                <a:latin typeface="Arial" pitchFamily="34" charset="0"/>
                <a:ea typeface="Arial" pitchFamily="34" charset="-122"/>
                <a:cs typeface="Arial" pitchFamily="34" charset="-120"/>
              </a:rPr>
              <a:t>No need to raise your hand. Your face already answered.</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12/30</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02 — THE DOMINO EFFECT</a:t>
            </a:r>
            <a:endParaRPr lang="en-US" sz="1200" dirty="0"/>
          </a:p>
        </p:txBody>
      </p:sp>
      <p:sp>
        <p:nvSpPr>
          <p:cNvPr id="3" name="Text 1"/>
          <p:cNvSpPr/>
          <p:nvPr/>
        </p:nvSpPr>
        <p:spPr>
          <a:xfrm>
            <a:off x="502920" y="1097280"/>
            <a:ext cx="8138160" cy="685800"/>
          </a:xfrm>
          <a:prstGeom prst="rect">
            <a:avLst/>
          </a:prstGeom>
          <a:noFill/>
          <a:ln/>
        </p:spPr>
        <p:txBody>
          <a:bodyPr wrap="square" lIns="0" tIns="0" rIns="0" bIns="0" rtlCol="0" anchor="ctr"/>
          <a:lstStyle/>
          <a:p>
            <a:pPr indent="0" marL="0">
              <a:buNone/>
            </a:pPr>
            <a:r>
              <a:rPr lang="en-US" sz="3600" b="1" dirty="0">
                <a:solidFill>
                  <a:srgbClr val="FFFFFF"/>
                </a:solidFill>
                <a:latin typeface="Arial" pitchFamily="34" charset="0"/>
                <a:ea typeface="Arial" pitchFamily="34" charset="-122"/>
                <a:cs typeface="Arial" pitchFamily="34" charset="-120"/>
              </a:rPr>
              <a:t>They steal one. </a:t>
            </a:r>
            <a:pPr indent="0" marL="0">
              <a:buNone/>
            </a:pPr>
            <a:r>
              <a:rPr lang="en-US" sz="3600" b="1" dirty="0">
                <a:solidFill>
                  <a:srgbClr val="DC5428"/>
                </a:solidFill>
                <a:latin typeface="Arial" pitchFamily="34" charset="0"/>
                <a:ea typeface="Arial" pitchFamily="34" charset="-122"/>
                <a:cs typeface="Arial" pitchFamily="34" charset="-120"/>
              </a:rPr>
              <a:t>They all fall.</a:t>
            </a:r>
            <a:endParaRPr lang="en-US" sz="3600" dirty="0"/>
          </a:p>
        </p:txBody>
      </p:sp>
      <p:sp>
        <p:nvSpPr>
          <p:cNvPr id="4" name="Shape 2"/>
          <p:cNvSpPr/>
          <p:nvPr/>
        </p:nvSpPr>
        <p:spPr>
          <a:xfrm>
            <a:off x="502920" y="2194560"/>
            <a:ext cx="1828800" cy="1554480"/>
          </a:xfrm>
          <a:prstGeom prst="roundRect">
            <a:avLst>
              <a:gd name="adj" fmla="val 2353"/>
            </a:avLst>
          </a:prstGeom>
          <a:solidFill>
            <a:srgbClr val="131C25"/>
          </a:solidFill>
          <a:ln w="12700">
            <a:solidFill>
              <a:srgbClr val="1C2832"/>
            </a:solidFill>
            <a:prstDash val="solid"/>
          </a:ln>
        </p:spPr>
        <p:txBody>
          <a:bodyPr/>
          <a:p/>
        </p:txBody>
      </p:sp>
      <p:sp>
        <p:nvSpPr>
          <p:cNvPr id="5" name="Text 3"/>
          <p:cNvSpPr/>
          <p:nvPr/>
        </p:nvSpPr>
        <p:spPr>
          <a:xfrm>
            <a:off x="59436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Some random</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service</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gets hacked</a:t>
            </a:r>
            <a:endParaRPr lang="en-US" sz="1300" dirty="0"/>
          </a:p>
        </p:txBody>
      </p:sp>
      <p:sp>
        <p:nvSpPr>
          <p:cNvPr id="6" name="Text 4"/>
          <p:cNvSpPr/>
          <p:nvPr/>
        </p:nvSpPr>
        <p:spPr>
          <a:xfrm>
            <a:off x="233172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7" name="Shape 5"/>
          <p:cNvSpPr/>
          <p:nvPr/>
        </p:nvSpPr>
        <p:spPr>
          <a:xfrm>
            <a:off x="2651760" y="2194560"/>
            <a:ext cx="1828800" cy="1554480"/>
          </a:xfrm>
          <a:prstGeom prst="roundRect">
            <a:avLst>
              <a:gd name="adj" fmla="val 2353"/>
            </a:avLst>
          </a:prstGeom>
          <a:solidFill>
            <a:srgbClr val="131C25"/>
          </a:solidFill>
          <a:ln w="12700">
            <a:solidFill>
              <a:srgbClr val="1C2832"/>
            </a:solidFill>
            <a:prstDash val="solid"/>
          </a:ln>
        </p:spPr>
        <p:txBody>
          <a:bodyPr/>
          <a:p/>
        </p:txBody>
      </p:sp>
      <p:sp>
        <p:nvSpPr>
          <p:cNvPr id="8" name="Text 6"/>
          <p:cNvSpPr/>
          <p:nvPr/>
        </p:nvSpPr>
        <p:spPr>
          <a:xfrm>
            <a:off x="274320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Your password</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is exposed</a:t>
            </a:r>
            <a:endParaRPr lang="en-US" sz="1300" dirty="0"/>
          </a:p>
        </p:txBody>
      </p:sp>
      <p:sp>
        <p:nvSpPr>
          <p:cNvPr id="9" name="Text 7"/>
          <p:cNvSpPr/>
          <p:nvPr/>
        </p:nvSpPr>
        <p:spPr>
          <a:xfrm>
            <a:off x="448056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0" name="Shape 8"/>
          <p:cNvSpPr/>
          <p:nvPr/>
        </p:nvSpPr>
        <p:spPr>
          <a:xfrm>
            <a:off x="4800600" y="2194560"/>
            <a:ext cx="1828800" cy="1554480"/>
          </a:xfrm>
          <a:prstGeom prst="roundRect">
            <a:avLst>
              <a:gd name="adj" fmla="val 2353"/>
            </a:avLst>
          </a:prstGeom>
          <a:solidFill>
            <a:srgbClr val="131C25"/>
          </a:solidFill>
          <a:ln w="12700">
            <a:solidFill>
              <a:srgbClr val="1C2832"/>
            </a:solidFill>
            <a:prstDash val="solid"/>
          </a:ln>
        </p:spPr>
        <p:txBody>
          <a:bodyPr/>
          <a:p/>
        </p:txBody>
      </p:sp>
      <p:sp>
        <p:nvSpPr>
          <p:cNvPr id="11" name="Text 9"/>
          <p:cNvSpPr/>
          <p:nvPr/>
        </p:nvSpPr>
        <p:spPr>
          <a:xfrm>
            <a:off x="489204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They try it on</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your email, bank</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and socials</a:t>
            </a:r>
            <a:endParaRPr lang="en-US" sz="1300" dirty="0"/>
          </a:p>
        </p:txBody>
      </p:sp>
      <p:sp>
        <p:nvSpPr>
          <p:cNvPr id="12" name="Text 10"/>
          <p:cNvSpPr/>
          <p:nvPr/>
        </p:nvSpPr>
        <p:spPr>
          <a:xfrm>
            <a:off x="662940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3" name="Shape 11"/>
          <p:cNvSpPr/>
          <p:nvPr/>
        </p:nvSpPr>
        <p:spPr>
          <a:xfrm>
            <a:off x="6949440" y="2194560"/>
            <a:ext cx="1828800" cy="1554480"/>
          </a:xfrm>
          <a:prstGeom prst="roundRect">
            <a:avLst>
              <a:gd name="adj" fmla="val 2353"/>
            </a:avLst>
          </a:prstGeom>
          <a:solidFill>
            <a:srgbClr val="1A0E0A"/>
          </a:solidFill>
          <a:ln w="12700">
            <a:solidFill>
              <a:srgbClr val="1C2832"/>
            </a:solidFill>
            <a:prstDash val="solid"/>
          </a:ln>
        </p:spPr>
        <p:txBody>
          <a:bodyPr/>
          <a:p/>
        </p:txBody>
      </p:sp>
      <p:sp>
        <p:nvSpPr>
          <p:cNvPr id="14" name="Text 12"/>
          <p:cNvSpPr/>
          <p:nvPr/>
        </p:nvSpPr>
        <p:spPr>
          <a:xfrm>
            <a:off x="7040880" y="2286000"/>
            <a:ext cx="1645920" cy="1371600"/>
          </a:xfrm>
          <a:prstGeom prst="rect">
            <a:avLst/>
          </a:prstGeom>
          <a:noFill/>
          <a:ln/>
        </p:spPr>
        <p:txBody>
          <a:bodyPr wrap="square" lIns="0" tIns="0" rIns="0" bIns="0" rtlCol="0" anchor="ctr"/>
          <a:lstStyle/>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They get into</a:t>
            </a:r>
            <a:endParaRPr lang="en-US" sz="1300" dirty="0"/>
          </a:p>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EVERYTHING with</a:t>
            </a:r>
            <a:endParaRPr lang="en-US" sz="1300" dirty="0"/>
          </a:p>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a single key</a:t>
            </a:r>
            <a:endParaRPr lang="en-US" sz="1300" dirty="0"/>
          </a:p>
        </p:txBody>
      </p:sp>
      <p:sp>
        <p:nvSpPr>
          <p:cNvPr id="15" name="Text 13"/>
          <p:cNvSpPr/>
          <p:nvPr/>
        </p:nvSpPr>
        <p:spPr>
          <a:xfrm>
            <a:off x="502920" y="4023360"/>
            <a:ext cx="8138160" cy="548640"/>
          </a:xfrm>
          <a:prstGeom prst="rect">
            <a:avLst/>
          </a:prstGeom>
          <a:noFill/>
          <a:ln/>
        </p:spPr>
        <p:txBody>
          <a:bodyPr wrap="square" lIns="0" tIns="0" rIns="0" bIns="0" rtlCol="0" anchor="ctr"/>
          <a:lstStyle/>
          <a:p>
            <a:pPr indent="0" marL="0">
              <a:lnSpc>
                <a:spcPts val="2000"/>
              </a:lnSpc>
              <a:buNone/>
            </a:pPr>
            <a:r>
              <a:rPr lang="en-US" sz="1500" dirty="0">
                <a:solidFill>
                  <a:srgbClr val="8294A3"/>
                </a:solidFill>
                <a:latin typeface="Arial" pitchFamily="34" charset="0"/>
                <a:ea typeface="Arial" pitchFamily="34" charset="-122"/>
                <a:cs typeface="Arial" pitchFamily="34" charset="-120"/>
              </a:rPr>
              <a:t>You don't choose when a service gets hacked. You do choose whether that key opens one door or all of them.</a:t>
            </a:r>
            <a:endParaRPr lang="en-US" sz="1500" dirty="0"/>
          </a:p>
        </p:txBody>
      </p:sp>
      <p:sp>
        <p:nvSpPr>
          <p:cNvPr id="16"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13/30</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02 — THE KEY</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Four steps stand between you and a good night's sleep.</a:t>
            </a:r>
            <a:endParaRPr lang="en-US" sz="3000" dirty="0"/>
          </a:p>
        </p:txBody>
      </p:sp>
      <p:sp>
        <p:nvSpPr>
          <p:cNvPr id="4" name="Shape 2"/>
          <p:cNvSpPr/>
          <p:nvPr/>
        </p:nvSpPr>
        <p:spPr>
          <a:xfrm>
            <a:off x="502920" y="1874520"/>
            <a:ext cx="8138160" cy="548640"/>
          </a:xfrm>
          <a:prstGeom prst="roundRect">
            <a:avLst>
              <a:gd name="adj" fmla="val 6667"/>
            </a:avLst>
          </a:prstGeom>
          <a:solidFill>
            <a:srgbClr val="131C25"/>
          </a:solidFill>
          <a:ln w="12700">
            <a:solidFill>
              <a:srgbClr val="1C2832"/>
            </a:solidFill>
            <a:prstDash val="solid"/>
          </a:ln>
        </p:spPr>
        <p:txBody>
          <a:bodyPr/>
          <a:p/>
        </p:txBody>
      </p:sp>
      <p:sp>
        <p:nvSpPr>
          <p:cNvPr id="5" name="Text 3"/>
          <p:cNvSpPr/>
          <p:nvPr/>
        </p:nvSpPr>
        <p:spPr>
          <a:xfrm>
            <a:off x="731520" y="1920240"/>
            <a:ext cx="768096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LEVEL 1  </a:t>
            </a:r>
            <a:pPr indent="0" marL="0">
              <a:buNone/>
            </a:pPr>
            <a:r>
              <a:rPr lang="en-US" sz="1350" dirty="0">
                <a:solidFill>
                  <a:srgbClr val="D7DEE5"/>
                </a:solidFill>
                <a:latin typeface="Arial" pitchFamily="34" charset="0"/>
                <a:ea typeface="Arial" pitchFamily="34" charset="-122"/>
                <a:cs typeface="Arial" pitchFamily="34" charset="-120"/>
              </a:rPr>
              <a:t>A strong, different password for every service (use a phrase as a memory trick)</a:t>
            </a:r>
            <a:endParaRPr lang="en-US" sz="1100" dirty="0"/>
          </a:p>
        </p:txBody>
      </p:sp>
      <p:sp>
        <p:nvSpPr>
          <p:cNvPr id="6" name="Shape 4"/>
          <p:cNvSpPr/>
          <p:nvPr/>
        </p:nvSpPr>
        <p:spPr>
          <a:xfrm>
            <a:off x="914400" y="2542032"/>
            <a:ext cx="7726680" cy="548640"/>
          </a:xfrm>
          <a:prstGeom prst="roundRect">
            <a:avLst>
              <a:gd name="adj" fmla="val 6667"/>
            </a:avLst>
          </a:prstGeom>
          <a:solidFill>
            <a:srgbClr val="131C25"/>
          </a:solidFill>
          <a:ln w="12700">
            <a:solidFill>
              <a:srgbClr val="1C2832"/>
            </a:solidFill>
            <a:prstDash val="solid"/>
          </a:ln>
        </p:spPr>
        <p:txBody>
          <a:bodyPr/>
          <a:p/>
        </p:txBody>
      </p:sp>
      <p:sp>
        <p:nvSpPr>
          <p:cNvPr id="7" name="Text 5"/>
          <p:cNvSpPr/>
          <p:nvPr/>
        </p:nvSpPr>
        <p:spPr>
          <a:xfrm>
            <a:off x="1143000" y="2587752"/>
            <a:ext cx="726948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LEVEL 2  </a:t>
            </a:r>
            <a:pPr indent="0" marL="0">
              <a:buNone/>
            </a:pPr>
            <a:r>
              <a:rPr lang="en-US" sz="1350" dirty="0">
                <a:solidFill>
                  <a:srgbClr val="D7DEE5"/>
                </a:solidFill>
                <a:latin typeface="Arial" pitchFamily="34" charset="0"/>
                <a:ea typeface="Arial" pitchFamily="34" charset="-122"/>
                <a:cs typeface="Arial" pitchFamily="34" charset="-120"/>
              </a:rPr>
              <a:t>A password manager: it remembers them all, you remember just one</a:t>
            </a:r>
            <a:endParaRPr lang="en-US" sz="1100" dirty="0"/>
          </a:p>
        </p:txBody>
      </p:sp>
      <p:sp>
        <p:nvSpPr>
          <p:cNvPr id="8" name="Shape 6"/>
          <p:cNvSpPr/>
          <p:nvPr/>
        </p:nvSpPr>
        <p:spPr>
          <a:xfrm>
            <a:off x="1325880" y="3209544"/>
            <a:ext cx="7315200" cy="548640"/>
          </a:xfrm>
          <a:prstGeom prst="roundRect">
            <a:avLst>
              <a:gd name="adj" fmla="val 6667"/>
            </a:avLst>
          </a:prstGeom>
          <a:solidFill>
            <a:srgbClr val="131C25"/>
          </a:solidFill>
          <a:ln w="12700">
            <a:solidFill>
              <a:srgbClr val="1C2832"/>
            </a:solidFill>
            <a:prstDash val="solid"/>
          </a:ln>
        </p:spPr>
        <p:txBody>
          <a:bodyPr/>
          <a:p/>
        </p:txBody>
      </p:sp>
      <p:sp>
        <p:nvSpPr>
          <p:cNvPr id="9" name="Text 7"/>
          <p:cNvSpPr/>
          <p:nvPr/>
        </p:nvSpPr>
        <p:spPr>
          <a:xfrm>
            <a:off x="1554480" y="3255264"/>
            <a:ext cx="685800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LEVEL 3  </a:t>
            </a:r>
            <a:pPr indent="0" marL="0">
              <a:buNone/>
            </a:pPr>
            <a:r>
              <a:rPr lang="en-US" sz="1350" dirty="0">
                <a:solidFill>
                  <a:srgbClr val="D7DEE5"/>
                </a:solidFill>
                <a:latin typeface="Arial" pitchFamily="34" charset="0"/>
                <a:ea typeface="Arial" pitchFamily="34" charset="-122"/>
                <a:cs typeface="Arial" pitchFamily="34" charset="-120"/>
              </a:rPr>
              <a:t>Multi-factor authentication: even if they steal your password, it's not enough</a:t>
            </a:r>
            <a:endParaRPr lang="en-US" sz="1100" dirty="0"/>
          </a:p>
        </p:txBody>
      </p:sp>
      <p:sp>
        <p:nvSpPr>
          <p:cNvPr id="10" name="Shape 8"/>
          <p:cNvSpPr/>
          <p:nvPr/>
        </p:nvSpPr>
        <p:spPr>
          <a:xfrm>
            <a:off x="1737360" y="3877056"/>
            <a:ext cx="6903720" cy="548640"/>
          </a:xfrm>
          <a:prstGeom prst="roundRect">
            <a:avLst>
              <a:gd name="adj" fmla="val 6667"/>
            </a:avLst>
          </a:prstGeom>
          <a:solidFill>
            <a:srgbClr val="131C25"/>
          </a:solidFill>
          <a:ln w="12700">
            <a:solidFill>
              <a:srgbClr val="1C2832"/>
            </a:solidFill>
            <a:prstDash val="solid"/>
          </a:ln>
        </p:spPr>
        <p:txBody>
          <a:bodyPr/>
          <a:p/>
        </p:txBody>
      </p:sp>
      <p:sp>
        <p:nvSpPr>
          <p:cNvPr id="11" name="Text 9"/>
          <p:cNvSpPr/>
          <p:nvPr/>
        </p:nvSpPr>
        <p:spPr>
          <a:xfrm>
            <a:off x="1965960" y="3922776"/>
            <a:ext cx="644652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LEVEL 4  </a:t>
            </a:r>
            <a:pPr indent="0" marL="0">
              <a:buNone/>
            </a:pPr>
            <a:r>
              <a:rPr lang="en-US" sz="1350" b="1" dirty="0">
                <a:solidFill>
                  <a:srgbClr val="FFFFFF"/>
                </a:solidFill>
                <a:latin typeface="Arial" pitchFamily="34" charset="0"/>
                <a:ea typeface="Arial" pitchFamily="34" charset="-122"/>
                <a:cs typeface="Arial" pitchFamily="34" charset="-120"/>
              </a:rPr>
              <a:t>Passkeys: there's no password to steal. Game over for phishing</a:t>
            </a:r>
            <a:endParaRPr lang="en-US" sz="1100" dirty="0"/>
          </a:p>
        </p:txBody>
      </p:sp>
      <p:sp>
        <p:nvSpPr>
          <p:cNvPr id="12" name="Text 10"/>
          <p:cNvSpPr/>
          <p:nvPr/>
        </p:nvSpPr>
        <p:spPr>
          <a:xfrm>
            <a:off x="6035040" y="452628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DOOR 02 LOCKED ✓</a:t>
            </a:r>
            <a:endParaRPr lang="en-US" sz="1100" dirty="0"/>
          </a:p>
        </p:txBody>
      </p:sp>
      <p:sp>
        <p:nvSpPr>
          <p:cNvPr id="13" name="Text 11"/>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14/30</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03 — YOUR POCKET</a:t>
            </a:r>
            <a:endParaRPr lang="en-US" sz="1200" dirty="0"/>
          </a:p>
        </p:txBody>
      </p:sp>
      <p:sp>
        <p:nvSpPr>
          <p:cNvPr id="3" name="Text 1"/>
          <p:cNvSpPr/>
          <p:nvPr/>
        </p:nvSpPr>
        <p:spPr>
          <a:xfrm>
            <a:off x="502920" y="1371600"/>
            <a:ext cx="8138160" cy="137160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Your phone knows more about you </a:t>
            </a:r>
            <a:pPr indent="0" marL="0">
              <a:lnSpc>
                <a:spcPts val="4400"/>
              </a:lnSpc>
              <a:buNone/>
            </a:pPr>
            <a:r>
              <a:rPr lang="en-US" sz="3600" b="1" dirty="0">
                <a:solidFill>
                  <a:srgbClr val="DC5428"/>
                </a:solidFill>
                <a:latin typeface="Arial" pitchFamily="34" charset="0"/>
                <a:ea typeface="Arial" pitchFamily="34" charset="-122"/>
                <a:cs typeface="Arial" pitchFamily="34" charset="-120"/>
              </a:rPr>
              <a:t>than your family does.</a:t>
            </a:r>
            <a:endParaRPr lang="en-US" sz="3600" dirty="0"/>
          </a:p>
        </p:txBody>
      </p:sp>
      <p:sp>
        <p:nvSpPr>
          <p:cNvPr id="4" name="Text 2"/>
          <p:cNvSpPr/>
          <p:nvPr/>
        </p:nvSpPr>
        <p:spPr>
          <a:xfrm>
            <a:off x="502920" y="3017520"/>
            <a:ext cx="7680960" cy="1005840"/>
          </a:xfrm>
          <a:prstGeom prst="rect">
            <a:avLst/>
          </a:prstGeom>
          <a:noFill/>
          <a:ln/>
        </p:spPr>
        <p:txBody>
          <a:bodyPr wrap="square" lIns="0" tIns="0" rIns="0" bIns="0" rtlCol="0" anchor="ctr"/>
          <a:lstStyle/>
          <a:p>
            <a:pPr indent="0" marL="0">
              <a:lnSpc>
                <a:spcPts val="2500"/>
              </a:lnSpc>
              <a:buNone/>
            </a:pPr>
            <a:r>
              <a:rPr lang="en-US" sz="1700" dirty="0">
                <a:solidFill>
                  <a:srgbClr val="8294A3"/>
                </a:solidFill>
                <a:latin typeface="Arial" pitchFamily="34" charset="0"/>
                <a:ea typeface="Arial" pitchFamily="34" charset="-122"/>
                <a:cs typeface="Arial" pitchFamily="34" charset="-120"/>
              </a:rPr>
              <a:t>Where you are. Who you talk to. What you buy. What you search for at 3 a.m.</a:t>
            </a:r>
            <a:endParaRPr lang="en-US" sz="1700" dirty="0"/>
          </a:p>
          <a:p>
            <a:pPr indent="0" marL="0">
              <a:lnSpc>
                <a:spcPts val="2500"/>
              </a:lnSpc>
              <a:buNone/>
            </a:pPr>
            <a:r>
              <a:rPr lang="en-US" sz="1700" dirty="0">
                <a:solidFill>
                  <a:srgbClr val="8294A3"/>
                </a:solidFill>
                <a:latin typeface="Arial" pitchFamily="34" charset="0"/>
                <a:ea typeface="Arial" pitchFamily="34" charset="-122"/>
                <a:cs typeface="Arial" pitchFamily="34" charset="-120"/>
              </a:rPr>
              <a:t>And yet you leave it lying on any table.</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15/30</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03 — 60 SECONDS AFTER THE THEFT</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Your phone was just stolen. Here's what happens next, minute by minute.</a:t>
            </a:r>
            <a:endParaRPr lang="en-US" sz="2700" dirty="0"/>
          </a:p>
        </p:txBody>
      </p:sp>
      <p:sp>
        <p:nvSpPr>
          <p:cNvPr id="4" name="Text 2"/>
          <p:cNvSpPr/>
          <p:nvPr/>
        </p:nvSpPr>
        <p:spPr>
          <a:xfrm>
            <a:off x="502920" y="1965960"/>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0:60</a:t>
            </a:r>
            <a:endParaRPr lang="en-US" sz="1500" dirty="0"/>
          </a:p>
        </p:txBody>
      </p:sp>
      <p:sp>
        <p:nvSpPr>
          <p:cNvPr id="5" name="Text 3"/>
          <p:cNvSpPr/>
          <p:nvPr/>
        </p:nvSpPr>
        <p:spPr>
          <a:xfrm>
            <a:off x="1554480" y="1965960"/>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They try to unlock it. No passcode: they're already in.</a:t>
            </a:r>
            <a:endParaRPr lang="en-US" sz="1450" dirty="0"/>
          </a:p>
        </p:txBody>
      </p:sp>
      <p:sp>
        <p:nvSpPr>
          <p:cNvPr id="6" name="Text 4"/>
          <p:cNvSpPr/>
          <p:nvPr/>
        </p:nvSpPr>
        <p:spPr>
          <a:xfrm>
            <a:off x="502920" y="2587752"/>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3:00</a:t>
            </a:r>
            <a:endParaRPr lang="en-US" sz="1500" dirty="0"/>
          </a:p>
        </p:txBody>
      </p:sp>
      <p:sp>
        <p:nvSpPr>
          <p:cNvPr id="7" name="Text 5"/>
          <p:cNvSpPr/>
          <p:nvPr/>
        </p:nvSpPr>
        <p:spPr>
          <a:xfrm>
            <a:off x="1554480" y="2587752"/>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Your SIM in another phone: they receive your bank's codes.</a:t>
            </a:r>
            <a:endParaRPr lang="en-US" sz="1450" dirty="0"/>
          </a:p>
        </p:txBody>
      </p:sp>
      <p:sp>
        <p:nvSpPr>
          <p:cNvPr id="8" name="Text 6"/>
          <p:cNvSpPr/>
          <p:nvPr/>
        </p:nvSpPr>
        <p:spPr>
          <a:xfrm>
            <a:off x="502920" y="3209544"/>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10:00</a:t>
            </a:r>
            <a:endParaRPr lang="en-US" sz="1500" dirty="0"/>
          </a:p>
        </p:txBody>
      </p:sp>
      <p:sp>
        <p:nvSpPr>
          <p:cNvPr id="9" name="Text 7"/>
          <p:cNvSpPr/>
          <p:nvPr/>
        </p:nvSpPr>
        <p:spPr>
          <a:xfrm>
            <a:off x="1554480" y="3209544"/>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They reset your passwords from your own email.</a:t>
            </a:r>
            <a:endParaRPr lang="en-US" sz="1450" dirty="0"/>
          </a:p>
        </p:txBody>
      </p:sp>
      <p:sp>
        <p:nvSpPr>
          <p:cNvPr id="10" name="Text 8"/>
          <p:cNvSpPr/>
          <p:nvPr/>
        </p:nvSpPr>
        <p:spPr>
          <a:xfrm>
            <a:off x="502920" y="3831336"/>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24 hrs</a:t>
            </a:r>
            <a:endParaRPr lang="en-US" sz="1500" dirty="0"/>
          </a:p>
        </p:txBody>
      </p:sp>
      <p:sp>
        <p:nvSpPr>
          <p:cNvPr id="11" name="Text 9"/>
          <p:cNvSpPr/>
          <p:nvPr/>
        </p:nvSpPr>
        <p:spPr>
          <a:xfrm>
            <a:off x="1554480" y="3831336"/>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Your entire digital identity, for sale or in use.</a:t>
            </a:r>
            <a:endParaRPr lang="en-US" sz="1450" dirty="0"/>
          </a:p>
        </p:txBody>
      </p:sp>
      <p:sp>
        <p:nvSpPr>
          <p:cNvPr id="12" name="Text 10"/>
          <p:cNvSpPr/>
          <p:nvPr/>
        </p:nvSpPr>
        <p:spPr>
          <a:xfrm>
            <a:off x="502920" y="4480560"/>
            <a:ext cx="8138160" cy="320040"/>
          </a:xfrm>
          <a:prstGeom prst="rect">
            <a:avLst/>
          </a:prstGeom>
          <a:noFill/>
          <a:ln/>
        </p:spPr>
        <p:txBody>
          <a:bodyPr wrap="square" lIns="0" tIns="0" rIns="0" bIns="0" rtlCol="0" anchor="ctr"/>
          <a:lstStyle/>
          <a:p>
            <a:pPr indent="0" marL="0">
              <a:buNone/>
            </a:pPr>
            <a:r>
              <a:rPr lang="en-US" sz="1300" i="1" dirty="0">
                <a:solidFill>
                  <a:srgbClr val="8294A3"/>
                </a:solidFill>
                <a:latin typeface="Arial" pitchFamily="34" charset="0"/>
                <a:ea typeface="Arial" pitchFamily="34" charset="-122"/>
                <a:cs typeface="Arial" pitchFamily="34" charset="-120"/>
              </a:rPr>
              <a:t>Unless you locked four locks beforehand. The next slide gives them to you.</a:t>
            </a:r>
            <a:endParaRPr lang="en-US" sz="1300" dirty="0"/>
          </a:p>
        </p:txBody>
      </p:sp>
      <p:sp>
        <p:nvSpPr>
          <p:cNvPr id="13" name="Text 11"/>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16/30</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03 — THE KEY</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Four locks. Ten minutes. Today.</a:t>
            </a:r>
            <a:endParaRPr lang="en-US" sz="3200" dirty="0"/>
          </a:p>
        </p:txBody>
      </p:sp>
      <p:sp>
        <p:nvSpPr>
          <p:cNvPr id="4" name="Shape 2"/>
          <p:cNvSpPr/>
          <p:nvPr/>
        </p:nvSpPr>
        <p:spPr>
          <a:xfrm>
            <a:off x="502920" y="1920240"/>
            <a:ext cx="3931920" cy="1143000"/>
          </a:xfrm>
          <a:prstGeom prst="roundRect">
            <a:avLst>
              <a:gd name="adj" fmla="val 3200"/>
            </a:avLst>
          </a:prstGeom>
          <a:solidFill>
            <a:srgbClr val="131C25"/>
          </a:solidFill>
          <a:ln w="12700">
            <a:solidFill>
              <a:srgbClr val="1C2832"/>
            </a:solidFill>
            <a:prstDash val="solid"/>
          </a:ln>
        </p:spPr>
        <p:txBody>
          <a:bodyPr/>
          <a:p/>
        </p:txBody>
      </p:sp>
      <p:sp>
        <p:nvSpPr>
          <p:cNvPr id="5" name="Shape 3"/>
          <p:cNvSpPr/>
          <p:nvPr/>
        </p:nvSpPr>
        <p:spPr>
          <a:xfrm>
            <a:off x="704088" y="2194560"/>
            <a:ext cx="566928" cy="566928"/>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28812" y="2319284"/>
            <a:ext cx="317480" cy="317480"/>
          </a:xfrm>
          <a:prstGeom prst="rect">
            <a:avLst/>
          </a:prstGeom>
        </p:spPr>
      </p:pic>
      <p:sp>
        <p:nvSpPr>
          <p:cNvPr id="7" name="Text 4"/>
          <p:cNvSpPr/>
          <p:nvPr/>
        </p:nvSpPr>
        <p:spPr>
          <a:xfrm>
            <a:off x="1417320" y="202996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LOCK + AUTO-LOCK
</a:t>
            </a:r>
            <a:pPr indent="0" marL="0">
              <a:lnSpc>
                <a:spcPts val="1600"/>
              </a:lnSpc>
              <a:buNone/>
            </a:pPr>
            <a:r>
              <a:rPr lang="en-US" sz="1200" dirty="0">
                <a:solidFill>
                  <a:srgbClr val="8294A3"/>
                </a:solidFill>
                <a:latin typeface="Arial" pitchFamily="34" charset="0"/>
                <a:ea typeface="Arial" pitchFamily="34" charset="-122"/>
                <a:cs typeface="Arial" pitchFamily="34" charset="-120"/>
              </a:rPr>
              <a:t>Passcode and automatic locking. The front door.</a:t>
            </a:r>
            <a:endParaRPr lang="en-US" sz="1300" dirty="0"/>
          </a:p>
        </p:txBody>
      </p:sp>
      <p:sp>
        <p:nvSpPr>
          <p:cNvPr id="8" name="Shape 5"/>
          <p:cNvSpPr/>
          <p:nvPr/>
        </p:nvSpPr>
        <p:spPr>
          <a:xfrm>
            <a:off x="4709160" y="1920240"/>
            <a:ext cx="3931920" cy="1143000"/>
          </a:xfrm>
          <a:prstGeom prst="roundRect">
            <a:avLst>
              <a:gd name="adj" fmla="val 3200"/>
            </a:avLst>
          </a:prstGeom>
          <a:solidFill>
            <a:srgbClr val="131C25"/>
          </a:solidFill>
          <a:ln w="12700">
            <a:solidFill>
              <a:srgbClr val="1C2832"/>
            </a:solidFill>
            <a:prstDash val="solid"/>
          </a:ln>
        </p:spPr>
        <p:txBody>
          <a:bodyPr/>
          <a:p/>
        </p:txBody>
      </p:sp>
      <p:sp>
        <p:nvSpPr>
          <p:cNvPr id="9" name="Shape 6"/>
          <p:cNvSpPr/>
          <p:nvPr/>
        </p:nvSpPr>
        <p:spPr>
          <a:xfrm>
            <a:off x="4910328" y="2194560"/>
            <a:ext cx="566928" cy="566928"/>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5035052" y="2319284"/>
            <a:ext cx="317480" cy="317480"/>
          </a:xfrm>
          <a:prstGeom prst="rect">
            <a:avLst/>
          </a:prstGeom>
        </p:spPr>
      </p:pic>
      <p:sp>
        <p:nvSpPr>
          <p:cNvPr id="11" name="Text 7"/>
          <p:cNvSpPr/>
          <p:nvPr/>
        </p:nvSpPr>
        <p:spPr>
          <a:xfrm>
            <a:off x="5623560" y="202996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FULL ENCRYPTION
</a:t>
            </a:r>
            <a:pPr indent="0" marL="0">
              <a:lnSpc>
                <a:spcPts val="1600"/>
              </a:lnSpc>
              <a:buNone/>
            </a:pPr>
            <a:r>
              <a:rPr lang="en-US" sz="1200" dirty="0">
                <a:solidFill>
                  <a:srgbClr val="8294A3"/>
                </a:solidFill>
                <a:latin typeface="Arial" pitchFamily="34" charset="0"/>
                <a:ea typeface="Arial" pitchFamily="34" charset="-122"/>
                <a:cs typeface="Arial" pitchFamily="34" charset="-120"/>
              </a:rPr>
              <a:t>Internal data and external storage unreadable without your key.</a:t>
            </a:r>
            <a:endParaRPr lang="en-US" sz="1300" dirty="0"/>
          </a:p>
        </p:txBody>
      </p:sp>
      <p:sp>
        <p:nvSpPr>
          <p:cNvPr id="12" name="Shape 8"/>
          <p:cNvSpPr/>
          <p:nvPr/>
        </p:nvSpPr>
        <p:spPr>
          <a:xfrm>
            <a:off x="502920" y="3246120"/>
            <a:ext cx="3931920" cy="1143000"/>
          </a:xfrm>
          <a:prstGeom prst="roundRect">
            <a:avLst>
              <a:gd name="adj" fmla="val 3200"/>
            </a:avLst>
          </a:prstGeom>
          <a:solidFill>
            <a:srgbClr val="131C25"/>
          </a:solidFill>
          <a:ln w="12700">
            <a:solidFill>
              <a:srgbClr val="1C2832"/>
            </a:solidFill>
            <a:prstDash val="solid"/>
          </a:ln>
        </p:spPr>
        <p:txBody>
          <a:bodyPr/>
          <a:p/>
        </p:txBody>
      </p:sp>
      <p:sp>
        <p:nvSpPr>
          <p:cNvPr id="13" name="Shape 9"/>
          <p:cNvSpPr/>
          <p:nvPr/>
        </p:nvSpPr>
        <p:spPr>
          <a:xfrm>
            <a:off x="704088" y="3520440"/>
            <a:ext cx="566928" cy="566928"/>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28812" y="3645164"/>
            <a:ext cx="317480" cy="317480"/>
          </a:xfrm>
          <a:prstGeom prst="rect">
            <a:avLst/>
          </a:prstGeom>
        </p:spPr>
      </p:pic>
      <p:sp>
        <p:nvSpPr>
          <p:cNvPr id="15" name="Text 10"/>
          <p:cNvSpPr/>
          <p:nvPr/>
        </p:nvSpPr>
        <p:spPr>
          <a:xfrm>
            <a:off x="1417320" y="335584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SIM PIN
</a:t>
            </a:r>
            <a:pPr indent="0" marL="0">
              <a:lnSpc>
                <a:spcPts val="1600"/>
              </a:lnSpc>
              <a:buNone/>
            </a:pPr>
            <a:r>
              <a:rPr lang="en-US" sz="1200" dirty="0">
                <a:solidFill>
                  <a:srgbClr val="8294A3"/>
                </a:solidFill>
                <a:latin typeface="Arial" pitchFamily="34" charset="0"/>
                <a:ea typeface="Arial" pitchFamily="34" charset="-122"/>
                <a:cs typeface="Arial" pitchFamily="34" charset="-120"/>
              </a:rPr>
              <a:t>Your line won't work in another phone. Your codes don't travel.</a:t>
            </a:r>
            <a:endParaRPr lang="en-US" sz="1300" dirty="0"/>
          </a:p>
        </p:txBody>
      </p:sp>
      <p:sp>
        <p:nvSpPr>
          <p:cNvPr id="16" name="Shape 11"/>
          <p:cNvSpPr/>
          <p:nvPr/>
        </p:nvSpPr>
        <p:spPr>
          <a:xfrm>
            <a:off x="4709160" y="3246120"/>
            <a:ext cx="3931920" cy="1143000"/>
          </a:xfrm>
          <a:prstGeom prst="roundRect">
            <a:avLst>
              <a:gd name="adj" fmla="val 3200"/>
            </a:avLst>
          </a:prstGeom>
          <a:solidFill>
            <a:srgbClr val="131C25"/>
          </a:solidFill>
          <a:ln w="12700">
            <a:solidFill>
              <a:srgbClr val="1C2832"/>
            </a:solidFill>
            <a:prstDash val="solid"/>
          </a:ln>
        </p:spPr>
        <p:txBody>
          <a:bodyPr/>
          <a:p/>
        </p:txBody>
      </p:sp>
      <p:sp>
        <p:nvSpPr>
          <p:cNvPr id="17" name="Shape 12"/>
          <p:cNvSpPr/>
          <p:nvPr/>
        </p:nvSpPr>
        <p:spPr>
          <a:xfrm>
            <a:off x="4910328" y="3520440"/>
            <a:ext cx="566928" cy="566928"/>
          </a:xfrm>
          <a:prstGeom prst="ellipse">
            <a:avLst/>
          </a:prstGeom>
          <a:solidFill>
            <a:srgbClr val="0E141A"/>
          </a:solidFill>
          <a:ln w="19050">
            <a:solidFill>
              <a:srgbClr val="0CA6CF"/>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5035052" y="3645164"/>
            <a:ext cx="317480" cy="317480"/>
          </a:xfrm>
          <a:prstGeom prst="rect">
            <a:avLst/>
          </a:prstGeom>
        </p:spPr>
      </p:pic>
      <p:sp>
        <p:nvSpPr>
          <p:cNvPr id="19" name="Text 13"/>
          <p:cNvSpPr/>
          <p:nvPr/>
        </p:nvSpPr>
        <p:spPr>
          <a:xfrm>
            <a:off x="5623560" y="335584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REMOTE TRACKING
</a:t>
            </a:r>
            <a:pPr indent="0" marL="0">
              <a:lnSpc>
                <a:spcPts val="1600"/>
              </a:lnSpc>
              <a:buNone/>
            </a:pPr>
            <a:r>
              <a:rPr lang="en-US" sz="1200" dirty="0">
                <a:solidFill>
                  <a:srgbClr val="8294A3"/>
                </a:solidFill>
                <a:latin typeface="Arial" pitchFamily="34" charset="0"/>
                <a:ea typeface="Arial" pitchFamily="34" charset="-122"/>
                <a:cs typeface="Arial" pitchFamily="34" charset="-120"/>
              </a:rPr>
              <a:t>Locate, lock and wipe the device from afar.</a:t>
            </a:r>
            <a:endParaRPr lang="en-US" sz="1300" dirty="0"/>
          </a:p>
        </p:txBody>
      </p:sp>
      <p:sp>
        <p:nvSpPr>
          <p:cNvPr id="20" name="Text 14"/>
          <p:cNvSpPr/>
          <p:nvPr/>
        </p:nvSpPr>
        <p:spPr>
          <a:xfrm>
            <a:off x="6035040" y="4553712"/>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DOOR 03 LOCKED ✓</a:t>
            </a:r>
            <a:endParaRPr lang="en-US" sz="1100" dirty="0"/>
          </a:p>
        </p:txBody>
      </p:sp>
      <p:sp>
        <p:nvSpPr>
          <p:cNvPr id="21"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22"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3"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17/30</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03 — BONUS: STREET TRAPS</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Two traps you walk into every week without knowing it.</a:t>
            </a:r>
            <a:endParaRPr lang="en-US" sz="2900" dirty="0"/>
          </a:p>
        </p:txBody>
      </p:sp>
      <p:sp>
        <p:nvSpPr>
          <p:cNvPr id="4" name="Shape 2"/>
          <p:cNvSpPr/>
          <p:nvPr/>
        </p:nvSpPr>
        <p:spPr>
          <a:xfrm>
            <a:off x="502920" y="1965960"/>
            <a:ext cx="3931920" cy="2331720"/>
          </a:xfrm>
          <a:prstGeom prst="roundRect">
            <a:avLst>
              <a:gd name="adj" fmla="val 1569"/>
            </a:avLst>
          </a:prstGeom>
          <a:solidFill>
            <a:srgbClr val="131C25"/>
          </a:solidFill>
          <a:ln w="12700">
            <a:solidFill>
              <a:srgbClr val="1C2832"/>
            </a:solidFill>
            <a:prstDash val="solid"/>
          </a:ln>
        </p:spPr>
        <p:txBody>
          <a:bodyPr/>
          <a:p/>
        </p:txBody>
      </p:sp>
      <p:sp>
        <p:nvSpPr>
          <p:cNvPr id="5" name="Shape 3"/>
          <p:cNvSpPr/>
          <p:nvPr/>
        </p:nvSpPr>
        <p:spPr>
          <a:xfrm>
            <a:off x="4709160" y="1965960"/>
            <a:ext cx="3931920" cy="2331720"/>
          </a:xfrm>
          <a:prstGeom prst="roundRect">
            <a:avLst>
              <a:gd name="adj" fmla="val 1569"/>
            </a:avLst>
          </a:prstGeom>
          <a:solidFill>
            <a:srgbClr val="131C25"/>
          </a:solidFill>
          <a:ln w="12700">
            <a:solidFill>
              <a:srgbClr val="1C2832"/>
            </a:solidFill>
            <a:prstDash val="solid"/>
          </a:ln>
        </p:spPr>
        <p:txBody>
          <a:bodyPr/>
          <a:p/>
        </p:txBody>
      </p:sp>
      <p:sp>
        <p:nvSpPr>
          <p:cNvPr id="6" name="Shape 4"/>
          <p:cNvSpPr/>
          <p:nvPr/>
        </p:nvSpPr>
        <p:spPr>
          <a:xfrm>
            <a:off x="777240" y="2240280"/>
            <a:ext cx="603504" cy="603504"/>
          </a:xfrm>
          <a:prstGeom prst="ellipse">
            <a:avLst/>
          </a:prstGeom>
          <a:solidFill>
            <a:srgbClr val="0E141A"/>
          </a:solidFill>
          <a:ln w="19050">
            <a:solidFill>
              <a:srgbClr val="DC5428"/>
            </a:solidFill>
            <a:prstDash val="solid"/>
          </a:ln>
        </p:spPr>
        <p:txBody>
          <a:bodyPr/>
          <a:p/>
        </p:txBody>
      </p:sp>
      <p:pic>
        <p:nvPicPr>
          <p:cNvPr id="7" name="Image 0" descr="preencoded.png">    </p:cNvPr>
          <p:cNvPicPr>
            <a:picLocks noChangeAspect="1"/>
          </p:cNvPicPr>
          <p:nvPr/>
        </p:nvPicPr>
        <p:blipFill>
          <a:blip r:embed="rId2"/>
          <a:stretch>
            <a:fillRect/>
          </a:stretch>
        </p:blipFill>
        <p:spPr>
          <a:xfrm>
            <a:off x="910011" y="2373051"/>
            <a:ext cx="337962" cy="337962"/>
          </a:xfrm>
          <a:prstGeom prst="rect">
            <a:avLst/>
          </a:prstGeom>
        </p:spPr>
      </p:pic>
      <p:sp>
        <p:nvSpPr>
          <p:cNvPr id="8" name="Text 5"/>
          <p:cNvSpPr/>
          <p:nvPr/>
        </p:nvSpPr>
        <p:spPr>
          <a:xfrm>
            <a:off x="1554480" y="23317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THE “FREE” USB</a:t>
            </a:r>
            <a:endParaRPr lang="en-US" sz="1500" dirty="0"/>
          </a:p>
        </p:txBody>
      </p:sp>
      <p:sp>
        <p:nvSpPr>
          <p:cNvPr id="9" name="Text 6"/>
          <p:cNvSpPr/>
          <p:nvPr/>
        </p:nvSpPr>
        <p:spPr>
          <a:xfrm>
            <a:off x="777240" y="3017520"/>
            <a:ext cx="3429000" cy="114300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A public charging port can sync your data while it gifts you battery. Use your own charger in a wall outlet, or charge-only mode.</a:t>
            </a:r>
            <a:endParaRPr lang="en-US" sz="1300" dirty="0"/>
          </a:p>
        </p:txBody>
      </p:sp>
      <p:sp>
        <p:nvSpPr>
          <p:cNvPr id="10" name="Shape 7"/>
          <p:cNvSpPr/>
          <p:nvPr/>
        </p:nvSpPr>
        <p:spPr>
          <a:xfrm>
            <a:off x="4983480" y="2240280"/>
            <a:ext cx="603504" cy="603504"/>
          </a:xfrm>
          <a:prstGeom prst="ellipse">
            <a:avLst/>
          </a:prstGeom>
          <a:solidFill>
            <a:srgbClr val="0E141A"/>
          </a:solidFill>
          <a:ln w="19050">
            <a:solidFill>
              <a:srgbClr val="DC5428"/>
            </a:solidFill>
            <a:prstDash val="solid"/>
          </a:ln>
        </p:spPr>
        <p:txBody>
          <a:bodyPr/>
          <a:p/>
        </p:txBody>
      </p:sp>
      <p:pic>
        <p:nvPicPr>
          <p:cNvPr id="11" name="Image 1" descr="preencoded.png">    </p:cNvPr>
          <p:cNvPicPr>
            <a:picLocks noChangeAspect="1"/>
          </p:cNvPicPr>
          <p:nvPr/>
        </p:nvPicPr>
        <p:blipFill>
          <a:blip r:embed="rId3"/>
          <a:stretch>
            <a:fillRect/>
          </a:stretch>
        </p:blipFill>
        <p:spPr>
          <a:xfrm>
            <a:off x="5116251" y="2373051"/>
            <a:ext cx="337962" cy="337962"/>
          </a:xfrm>
          <a:prstGeom prst="rect">
            <a:avLst/>
          </a:prstGeom>
        </p:spPr>
      </p:pic>
      <p:sp>
        <p:nvSpPr>
          <p:cNvPr id="12" name="Text 8"/>
          <p:cNvSpPr/>
          <p:nvPr/>
        </p:nvSpPr>
        <p:spPr>
          <a:xfrm>
            <a:off x="5760720" y="23317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THE PARKING-METER QR</a:t>
            </a:r>
            <a:endParaRPr lang="en-US" sz="1500" dirty="0"/>
          </a:p>
        </p:txBody>
      </p:sp>
      <p:sp>
        <p:nvSpPr>
          <p:cNvPr id="13" name="Text 9"/>
          <p:cNvSpPr/>
          <p:nvPr/>
        </p:nvSpPr>
        <p:spPr>
          <a:xfrm>
            <a:off x="4983480" y="3017520"/>
            <a:ext cx="3429000" cy="114300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A scammer may have stuck it there an hour ago. It's the only scam you scan yourself. Look at the address it takes you to before tapping anything.</a:t>
            </a:r>
            <a:endParaRPr lang="en-US" sz="1300" dirty="0"/>
          </a:p>
        </p:txBody>
      </p:sp>
      <p:sp>
        <p:nvSpPr>
          <p:cNvPr id="14" name="Text 10"/>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5" name="Text 11"/>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6" name="Text 12"/>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18/30</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04 — YOUR HOME</a:t>
            </a:r>
            <a:endParaRPr lang="en-US" sz="1200" dirty="0"/>
          </a:p>
        </p:txBody>
      </p:sp>
      <p:sp>
        <p:nvSpPr>
          <p:cNvPr id="3" name="Text 1"/>
          <p:cNvSpPr/>
          <p:nvPr/>
        </p:nvSpPr>
        <p:spPr>
          <a:xfrm>
            <a:off x="502920" y="1371600"/>
            <a:ext cx="8138160" cy="146304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An intruder can get into your home
</a:t>
            </a:r>
            <a:pPr indent="0" marL="0">
              <a:lnSpc>
                <a:spcPts val="4400"/>
              </a:lnSpc>
              <a:buNone/>
            </a:pPr>
            <a:r>
              <a:rPr lang="en-US" sz="3600" b="1" dirty="0">
                <a:solidFill>
                  <a:srgbClr val="0CA6CF"/>
                </a:solidFill>
                <a:latin typeface="Arial" pitchFamily="34" charset="0"/>
                <a:ea typeface="Arial" pitchFamily="34" charset="-122"/>
                <a:cs typeface="Arial" pitchFamily="34" charset="-120"/>
              </a:rPr>
              <a:t>without touching the lock.</a:t>
            </a:r>
            <a:endParaRPr lang="en-US" sz="3600" dirty="0"/>
          </a:p>
        </p:txBody>
      </p:sp>
      <p:sp>
        <p:nvSpPr>
          <p:cNvPr id="4" name="Text 2"/>
          <p:cNvSpPr/>
          <p:nvPr/>
        </p:nvSpPr>
        <p:spPr>
          <a:xfrm>
            <a:off x="502920" y="3108960"/>
            <a:ext cx="7680960" cy="914400"/>
          </a:xfrm>
          <a:prstGeom prst="rect">
            <a:avLst/>
          </a:prstGeom>
          <a:noFill/>
          <a:ln/>
        </p:spPr>
        <p:txBody>
          <a:bodyPr wrap="square" lIns="0" tIns="0" rIns="0" bIns="0" rtlCol="0" anchor="ctr"/>
          <a:lstStyle/>
          <a:p>
            <a:pPr indent="0" marL="0">
              <a:lnSpc>
                <a:spcPts val="2500"/>
              </a:lnSpc>
              <a:buNone/>
            </a:pPr>
            <a:r>
              <a:rPr lang="en-US" sz="1700" dirty="0">
                <a:solidFill>
                  <a:srgbClr val="8294A3"/>
                </a:solidFill>
                <a:latin typeface="Arial" pitchFamily="34" charset="0"/>
                <a:ea typeface="Arial" pitchFamily="34" charset="-122"/>
                <a:cs typeface="Arial" pitchFamily="34" charset="-120"/>
              </a:rPr>
              <a:t>Through your Wi-Fi. Straight to your devices, your files and your family.</a:t>
            </a:r>
            <a:endParaRPr lang="en-US" sz="1700" dirty="0"/>
          </a:p>
          <a:p>
            <a:pPr indent="0" marL="0">
              <a:lnSpc>
                <a:spcPts val="2500"/>
              </a:lnSpc>
              <a:buNone/>
            </a:pPr>
            <a:r>
              <a:rPr lang="en-US" sz="1700" dirty="0">
                <a:solidFill>
                  <a:srgbClr val="8294A3"/>
                </a:solidFill>
                <a:latin typeface="Arial" pitchFamily="34" charset="0"/>
                <a:ea typeface="Arial" pitchFamily="34" charset="-122"/>
                <a:cs typeface="Arial" pitchFamily="34" charset="-120"/>
              </a:rPr>
              <a:t>And it leaves no footprints on the doormat.</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19/30</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LET'S TRY AN EXERCISE</a:t>
            </a:r>
            <a:endParaRPr lang="en-US" sz="1200" dirty="0"/>
          </a:p>
        </p:txBody>
      </p:sp>
      <p:sp>
        <p:nvSpPr>
          <p:cNvPr id="3" name="Text 1"/>
          <p:cNvSpPr/>
          <p:nvPr/>
        </p:nvSpPr>
        <p:spPr>
          <a:xfrm>
            <a:off x="502920" y="1188720"/>
            <a:ext cx="8138160" cy="146304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Pick up your phone. Now picture it in a stranger's hands.</a:t>
            </a:r>
            <a:endParaRPr lang="en-US" sz="3600" dirty="0"/>
          </a:p>
        </p:txBody>
      </p:sp>
      <p:sp>
        <p:nvSpPr>
          <p:cNvPr id="4" name="Shape 2"/>
          <p:cNvSpPr/>
          <p:nvPr/>
        </p:nvSpPr>
        <p:spPr>
          <a:xfrm>
            <a:off x="502920" y="2880360"/>
            <a:ext cx="1920240" cy="1234440"/>
          </a:xfrm>
          <a:prstGeom prst="roundRect">
            <a:avLst>
              <a:gd name="adj" fmla="val 2963"/>
            </a:avLst>
          </a:prstGeom>
          <a:solidFill>
            <a:srgbClr val="131C25"/>
          </a:solidFill>
          <a:ln w="12700">
            <a:solidFill>
              <a:srgbClr val="1C2832"/>
            </a:solidFill>
            <a:prstDash val="solid"/>
          </a:ln>
        </p:spPr>
        <p:txBody>
          <a:bodyPr/>
          <a:p/>
        </p:txBody>
      </p:sp>
      <p:sp>
        <p:nvSpPr>
          <p:cNvPr id="5" name="Shape 3"/>
          <p:cNvSpPr/>
          <p:nvPr/>
        </p:nvSpPr>
        <p:spPr>
          <a:xfrm>
            <a:off x="1179576" y="3035808"/>
            <a:ext cx="566928" cy="566928"/>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1304300" y="3160532"/>
            <a:ext cx="317480" cy="317480"/>
          </a:xfrm>
          <a:prstGeom prst="rect">
            <a:avLst/>
          </a:prstGeom>
        </p:spPr>
      </p:pic>
      <p:sp>
        <p:nvSpPr>
          <p:cNvPr id="7" name="Text 4"/>
          <p:cNvSpPr/>
          <p:nvPr/>
        </p:nvSpPr>
        <p:spPr>
          <a:xfrm>
            <a:off x="57607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Your email and messages</a:t>
            </a:r>
            <a:endParaRPr lang="en-US" sz="1250" dirty="0"/>
          </a:p>
        </p:txBody>
      </p:sp>
      <p:sp>
        <p:nvSpPr>
          <p:cNvPr id="8" name="Shape 5"/>
          <p:cNvSpPr/>
          <p:nvPr/>
        </p:nvSpPr>
        <p:spPr>
          <a:xfrm>
            <a:off x="2606040" y="2880360"/>
            <a:ext cx="1920240" cy="1234440"/>
          </a:xfrm>
          <a:prstGeom prst="roundRect">
            <a:avLst>
              <a:gd name="adj" fmla="val 2963"/>
            </a:avLst>
          </a:prstGeom>
          <a:solidFill>
            <a:srgbClr val="131C25"/>
          </a:solidFill>
          <a:ln w="12700">
            <a:solidFill>
              <a:srgbClr val="1C2832"/>
            </a:solidFill>
            <a:prstDash val="solid"/>
          </a:ln>
        </p:spPr>
        <p:txBody>
          <a:bodyPr/>
          <a:p/>
        </p:txBody>
      </p:sp>
      <p:sp>
        <p:nvSpPr>
          <p:cNvPr id="9" name="Shape 6"/>
          <p:cNvSpPr/>
          <p:nvPr/>
        </p:nvSpPr>
        <p:spPr>
          <a:xfrm>
            <a:off x="3282696" y="3035808"/>
            <a:ext cx="566928" cy="566928"/>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3407420" y="3160532"/>
            <a:ext cx="317480" cy="317480"/>
          </a:xfrm>
          <a:prstGeom prst="rect">
            <a:avLst/>
          </a:prstGeom>
        </p:spPr>
      </p:pic>
      <p:sp>
        <p:nvSpPr>
          <p:cNvPr id="11" name="Text 7"/>
          <p:cNvSpPr/>
          <p:nvPr/>
        </p:nvSpPr>
        <p:spPr>
          <a:xfrm>
            <a:off x="267919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Your saved passwords</a:t>
            </a:r>
            <a:endParaRPr lang="en-US" sz="1250" dirty="0"/>
          </a:p>
        </p:txBody>
      </p:sp>
      <p:sp>
        <p:nvSpPr>
          <p:cNvPr id="12" name="Shape 8"/>
          <p:cNvSpPr/>
          <p:nvPr/>
        </p:nvSpPr>
        <p:spPr>
          <a:xfrm>
            <a:off x="4709160" y="2880360"/>
            <a:ext cx="1920240" cy="1234440"/>
          </a:xfrm>
          <a:prstGeom prst="roundRect">
            <a:avLst>
              <a:gd name="adj" fmla="val 2963"/>
            </a:avLst>
          </a:prstGeom>
          <a:solidFill>
            <a:srgbClr val="131C25"/>
          </a:solidFill>
          <a:ln w="12700">
            <a:solidFill>
              <a:srgbClr val="1C2832"/>
            </a:solidFill>
            <a:prstDash val="solid"/>
          </a:ln>
        </p:spPr>
        <p:txBody>
          <a:bodyPr/>
          <a:p/>
        </p:txBody>
      </p:sp>
      <p:sp>
        <p:nvSpPr>
          <p:cNvPr id="13" name="Shape 9"/>
          <p:cNvSpPr/>
          <p:nvPr/>
        </p:nvSpPr>
        <p:spPr>
          <a:xfrm>
            <a:off x="5385816" y="3035808"/>
            <a:ext cx="566928" cy="566928"/>
          </a:xfrm>
          <a:prstGeom prst="ellipse">
            <a:avLst/>
          </a:prstGeom>
          <a:solidFill>
            <a:srgbClr val="0E141A"/>
          </a:solidFill>
          <a:ln w="19050">
            <a:solidFill>
              <a:srgbClr val="DC5428"/>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5510540" y="3160532"/>
            <a:ext cx="317480" cy="317480"/>
          </a:xfrm>
          <a:prstGeom prst="rect">
            <a:avLst/>
          </a:prstGeom>
        </p:spPr>
      </p:pic>
      <p:sp>
        <p:nvSpPr>
          <p:cNvPr id="15" name="Text 10"/>
          <p:cNvSpPr/>
          <p:nvPr/>
        </p:nvSpPr>
        <p:spPr>
          <a:xfrm>
            <a:off x="478231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Your private photos</a:t>
            </a:r>
            <a:endParaRPr lang="en-US" sz="1250" dirty="0"/>
          </a:p>
        </p:txBody>
      </p:sp>
      <p:sp>
        <p:nvSpPr>
          <p:cNvPr id="16" name="Shape 11"/>
          <p:cNvSpPr/>
          <p:nvPr/>
        </p:nvSpPr>
        <p:spPr>
          <a:xfrm>
            <a:off x="6812280" y="2880360"/>
            <a:ext cx="1920240" cy="1234440"/>
          </a:xfrm>
          <a:prstGeom prst="roundRect">
            <a:avLst>
              <a:gd name="adj" fmla="val 2963"/>
            </a:avLst>
          </a:prstGeom>
          <a:solidFill>
            <a:srgbClr val="131C25"/>
          </a:solidFill>
          <a:ln w="12700">
            <a:solidFill>
              <a:srgbClr val="1C2832"/>
            </a:solidFill>
            <a:prstDash val="solid"/>
          </a:ln>
        </p:spPr>
        <p:txBody>
          <a:bodyPr/>
          <a:p/>
        </p:txBody>
      </p:sp>
      <p:sp>
        <p:nvSpPr>
          <p:cNvPr id="17" name="Shape 12"/>
          <p:cNvSpPr/>
          <p:nvPr/>
        </p:nvSpPr>
        <p:spPr>
          <a:xfrm>
            <a:off x="7488936" y="3035808"/>
            <a:ext cx="566928" cy="566928"/>
          </a:xfrm>
          <a:prstGeom prst="ellipse">
            <a:avLst/>
          </a:prstGeom>
          <a:solidFill>
            <a:srgbClr val="0E141A"/>
          </a:solidFill>
          <a:ln w="19050">
            <a:solidFill>
              <a:srgbClr val="DC5428"/>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7613660" y="3160532"/>
            <a:ext cx="317480" cy="317480"/>
          </a:xfrm>
          <a:prstGeom prst="rect">
            <a:avLst/>
          </a:prstGeom>
        </p:spPr>
      </p:pic>
      <p:sp>
        <p:nvSpPr>
          <p:cNvPr id="19" name="Text 13"/>
          <p:cNvSpPr/>
          <p:nvPr/>
        </p:nvSpPr>
        <p:spPr>
          <a:xfrm>
            <a:off x="688543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Your bank, one tap away</a:t>
            </a:r>
            <a:endParaRPr lang="en-US" sz="1250" dirty="0"/>
          </a:p>
        </p:txBody>
      </p:sp>
      <p:sp>
        <p:nvSpPr>
          <p:cNvPr id="20"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21"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2"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02/30</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04 — THE IRONY</a:t>
            </a:r>
            <a:endParaRPr lang="en-US" sz="1200" dirty="0"/>
          </a:p>
        </p:txBody>
      </p:sp>
      <p:sp>
        <p:nvSpPr>
          <p:cNvPr id="3" name="Text 1"/>
          <p:cNvSpPr/>
          <p:nvPr/>
        </p:nvSpPr>
        <p:spPr>
          <a:xfrm>
            <a:off x="502920" y="1280160"/>
            <a:ext cx="8138160" cy="1554480"/>
          </a:xfrm>
          <a:prstGeom prst="rect">
            <a:avLst/>
          </a:prstGeom>
          <a:noFill/>
          <a:ln/>
        </p:spPr>
        <p:txBody>
          <a:bodyPr wrap="square" lIns="0" tIns="0" rIns="0" bIns="0" rtlCol="0" anchor="ctr"/>
          <a:lstStyle/>
          <a:p>
            <a:pPr indent="0" marL="0">
              <a:lnSpc>
                <a:spcPts val="4200"/>
              </a:lnSpc>
              <a:buNone/>
            </a:pPr>
            <a:r>
              <a:rPr lang="en-US" sz="3200" b="1" dirty="0">
                <a:solidFill>
                  <a:srgbClr val="FFFFFF"/>
                </a:solidFill>
                <a:latin typeface="Arial" pitchFamily="34" charset="0"/>
                <a:ea typeface="Arial" pitchFamily="34" charset="-122"/>
                <a:cs typeface="Arial" pitchFamily="34" charset="-120"/>
              </a:rPr>
              <a:t>You bought a camera to watch your home.
</a:t>
            </a:r>
            <a:pPr indent="0" marL="0">
              <a:lnSpc>
                <a:spcPts val="4200"/>
              </a:lnSpc>
              <a:buNone/>
            </a:pPr>
            <a:r>
              <a:rPr lang="en-US" sz="3200" b="1" dirty="0">
                <a:solidFill>
                  <a:srgbClr val="DC5428"/>
                </a:solidFill>
                <a:latin typeface="Arial" pitchFamily="34" charset="0"/>
                <a:ea typeface="Arial" pitchFamily="34" charset="-122"/>
                <a:cs typeface="Arial" pitchFamily="34" charset="-120"/>
              </a:rPr>
              <a:t>You may not be the only one watching it.</a:t>
            </a:r>
            <a:endParaRPr lang="en-US" sz="3200" dirty="0"/>
          </a:p>
        </p:txBody>
      </p:sp>
      <p:sp>
        <p:nvSpPr>
          <p:cNvPr id="4" name="Text 2"/>
          <p:cNvSpPr/>
          <p:nvPr/>
        </p:nvSpPr>
        <p:spPr>
          <a:xfrm>
            <a:off x="502920" y="3108960"/>
            <a:ext cx="7680960" cy="1005840"/>
          </a:xfrm>
          <a:prstGeom prst="rect">
            <a:avLst/>
          </a:prstGeom>
          <a:noFill/>
          <a:ln/>
        </p:spPr>
        <p:txBody>
          <a:bodyPr wrap="square" lIns="0" tIns="0" rIns="0" bIns="0" rtlCol="0" anchor="ctr"/>
          <a:lstStyle/>
          <a:p>
            <a:pPr indent="0" marL="0">
              <a:lnSpc>
                <a:spcPts val="2300"/>
              </a:lnSpc>
              <a:buNone/>
            </a:pPr>
            <a:r>
              <a:rPr lang="en-US" sz="1600" dirty="0">
                <a:solidFill>
                  <a:srgbClr val="8294A3"/>
                </a:solidFill>
                <a:latin typeface="Arial" pitchFamily="34" charset="0"/>
                <a:ea typeface="Arial" pitchFamily="34" charset="-122"/>
                <a:cs typeface="Arial" pitchFamily="34" charset="-120"/>
              </a:rPr>
              <a:t>Cameras, speakers, smart plugs: every connected device is one more door into your network. Most ship from the factory with the key in the lock: default passwords anyone can look up.</a:t>
            </a:r>
            <a:endParaRPr lang="en-US" sz="16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20/30</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04 — THE KEY</a:t>
            </a:r>
            <a:endParaRPr lang="en-US" sz="1200" dirty="0"/>
          </a:p>
        </p:txBody>
      </p:sp>
      <p:sp>
        <p:nvSpPr>
          <p:cNvPr id="3" name="Text 1"/>
          <p:cNvSpPr/>
          <p:nvPr/>
        </p:nvSpPr>
        <p:spPr>
          <a:xfrm>
            <a:off x="502920" y="1051560"/>
            <a:ext cx="813816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Three moves armor-plate your digital home.</a:t>
            </a:r>
            <a:endParaRPr lang="en-US" sz="3000" dirty="0"/>
          </a:p>
        </p:txBody>
      </p:sp>
      <p:sp>
        <p:nvSpPr>
          <p:cNvPr id="4" name="Shape 2"/>
          <p:cNvSpPr/>
          <p:nvPr/>
        </p:nvSpPr>
        <p:spPr>
          <a:xfrm>
            <a:off x="502920" y="1828800"/>
            <a:ext cx="8138160" cy="749808"/>
          </a:xfrm>
          <a:prstGeom prst="roundRect">
            <a:avLst>
              <a:gd name="adj" fmla="val 4878"/>
            </a:avLst>
          </a:prstGeom>
          <a:solidFill>
            <a:srgbClr val="131C25"/>
          </a:solidFill>
          <a:ln w="12700">
            <a:solidFill>
              <a:srgbClr val="1C2832"/>
            </a:solidFill>
            <a:prstDash val="solid"/>
          </a:ln>
        </p:spPr>
        <p:txBody>
          <a:bodyPr/>
          <a:p/>
        </p:txBody>
      </p:sp>
      <p:sp>
        <p:nvSpPr>
          <p:cNvPr id="5" name="Shape 3"/>
          <p:cNvSpPr/>
          <p:nvPr/>
        </p:nvSpPr>
        <p:spPr>
          <a:xfrm>
            <a:off x="713232" y="1920240"/>
            <a:ext cx="548640" cy="548640"/>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33933" y="2040941"/>
            <a:ext cx="307238" cy="307238"/>
          </a:xfrm>
          <a:prstGeom prst="rect">
            <a:avLst/>
          </a:prstGeom>
        </p:spPr>
      </p:pic>
      <p:sp>
        <p:nvSpPr>
          <p:cNvPr id="7" name="Text 4"/>
          <p:cNvSpPr/>
          <p:nvPr/>
        </p:nvSpPr>
        <p:spPr>
          <a:xfrm>
            <a:off x="1444752" y="1883664"/>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A PROPERLY SET-UP ROUTER  —  </a:t>
            </a:r>
            <a:pPr indent="0" marL="0">
              <a:lnSpc>
                <a:spcPts val="1700"/>
              </a:lnSpc>
              <a:buNone/>
            </a:pPr>
            <a:r>
              <a:rPr lang="en-US" sz="1250" dirty="0">
                <a:solidFill>
                  <a:srgbClr val="8294A3"/>
                </a:solidFill>
                <a:latin typeface="Arial" pitchFamily="34" charset="0"/>
                <a:ea typeface="Arial" pitchFamily="34" charset="-122"/>
                <a:cs typeface="Arial" pitchFamily="34" charset="-120"/>
              </a:rPr>
              <a:t>It's the front door: secure settings and your own password. Don't know how? A technician can do it in one visit.</a:t>
            </a:r>
            <a:endParaRPr lang="en-US" sz="1350" dirty="0"/>
          </a:p>
        </p:txBody>
      </p:sp>
      <p:sp>
        <p:nvSpPr>
          <p:cNvPr id="8" name="Shape 5"/>
          <p:cNvSpPr/>
          <p:nvPr/>
        </p:nvSpPr>
        <p:spPr>
          <a:xfrm>
            <a:off x="502920" y="2706624"/>
            <a:ext cx="8138160" cy="749808"/>
          </a:xfrm>
          <a:prstGeom prst="roundRect">
            <a:avLst>
              <a:gd name="adj" fmla="val 4878"/>
            </a:avLst>
          </a:prstGeom>
          <a:solidFill>
            <a:srgbClr val="131C25"/>
          </a:solidFill>
          <a:ln w="12700">
            <a:solidFill>
              <a:srgbClr val="1C2832"/>
            </a:solidFill>
            <a:prstDash val="solid"/>
          </a:ln>
        </p:spPr>
        <p:txBody>
          <a:bodyPr/>
          <a:p/>
        </p:txBody>
      </p:sp>
      <p:sp>
        <p:nvSpPr>
          <p:cNvPr id="9" name="Shape 6"/>
          <p:cNvSpPr/>
          <p:nvPr/>
        </p:nvSpPr>
        <p:spPr>
          <a:xfrm>
            <a:off x="713232" y="2798064"/>
            <a:ext cx="548640" cy="548640"/>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833933" y="2918765"/>
            <a:ext cx="307238" cy="307238"/>
          </a:xfrm>
          <a:prstGeom prst="rect">
            <a:avLst/>
          </a:prstGeom>
        </p:spPr>
      </p:pic>
      <p:sp>
        <p:nvSpPr>
          <p:cNvPr id="11" name="Text 7"/>
          <p:cNvSpPr/>
          <p:nvPr/>
        </p:nvSpPr>
        <p:spPr>
          <a:xfrm>
            <a:off x="1444752" y="2761488"/>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IoT UNDER CONTROL  —  </a:t>
            </a:r>
            <a:pPr indent="0" marL="0">
              <a:lnSpc>
                <a:spcPts val="1700"/>
              </a:lnSpc>
              <a:buNone/>
            </a:pPr>
            <a:r>
              <a:rPr lang="en-US" sz="1250" dirty="0">
                <a:solidFill>
                  <a:srgbClr val="8294A3"/>
                </a:solidFill>
                <a:latin typeface="Arial" pitchFamily="34" charset="0"/>
                <a:ea typeface="Arial" pitchFamily="34" charset="-122"/>
                <a:cs typeface="Arial" pitchFamily="34" charset="-120"/>
              </a:rPr>
              <a:t>Choose reputable brands, change factory passwords and keep things updated. Every smart gadget is a window: close it.</a:t>
            </a:r>
            <a:endParaRPr lang="en-US" sz="1350" dirty="0"/>
          </a:p>
        </p:txBody>
      </p:sp>
      <p:sp>
        <p:nvSpPr>
          <p:cNvPr id="12" name="Shape 8"/>
          <p:cNvSpPr/>
          <p:nvPr/>
        </p:nvSpPr>
        <p:spPr>
          <a:xfrm>
            <a:off x="502920" y="3584448"/>
            <a:ext cx="8138160" cy="749808"/>
          </a:xfrm>
          <a:prstGeom prst="roundRect">
            <a:avLst>
              <a:gd name="adj" fmla="val 4878"/>
            </a:avLst>
          </a:prstGeom>
          <a:solidFill>
            <a:srgbClr val="131C25"/>
          </a:solidFill>
          <a:ln w="12700">
            <a:solidFill>
              <a:srgbClr val="1C2832"/>
            </a:solidFill>
            <a:prstDash val="solid"/>
          </a:ln>
        </p:spPr>
        <p:txBody>
          <a:bodyPr/>
          <a:p/>
        </p:txBody>
      </p:sp>
      <p:sp>
        <p:nvSpPr>
          <p:cNvPr id="13" name="Shape 9"/>
          <p:cNvSpPr/>
          <p:nvPr/>
        </p:nvSpPr>
        <p:spPr>
          <a:xfrm>
            <a:off x="713232" y="3675888"/>
            <a:ext cx="548640" cy="548640"/>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33933" y="3796589"/>
            <a:ext cx="307238" cy="307238"/>
          </a:xfrm>
          <a:prstGeom prst="rect">
            <a:avLst/>
          </a:prstGeom>
        </p:spPr>
      </p:pic>
      <p:sp>
        <p:nvSpPr>
          <p:cNvPr id="15" name="Text 10"/>
          <p:cNvSpPr/>
          <p:nvPr/>
        </p:nvSpPr>
        <p:spPr>
          <a:xfrm>
            <a:off x="1444752" y="3639312"/>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THE TWO-PLACES RULE  —  </a:t>
            </a:r>
            <a:pPr indent="0" marL="0">
              <a:lnSpc>
                <a:spcPts val="1700"/>
              </a:lnSpc>
              <a:buNone/>
            </a:pPr>
            <a:r>
              <a:rPr lang="en-US" sz="1250" dirty="0">
                <a:solidFill>
                  <a:srgbClr val="8294A3"/>
                </a:solidFill>
                <a:latin typeface="Arial" pitchFamily="34" charset="0"/>
                <a:ea typeface="Arial" pitchFamily="34" charset="-122"/>
                <a:cs typeface="Arial" pitchFamily="34" charset="-120"/>
              </a:rPr>
              <a:t>Anything important lives in at least two places. The cloud also fails, also charges, also shuts down.</a:t>
            </a:r>
            <a:endParaRPr lang="en-US" sz="1350" dirty="0"/>
          </a:p>
        </p:txBody>
      </p:sp>
      <p:sp>
        <p:nvSpPr>
          <p:cNvPr id="16" name="Text 11"/>
          <p:cNvSpPr/>
          <p:nvPr/>
        </p:nvSpPr>
        <p:spPr>
          <a:xfrm>
            <a:off x="6035040" y="4553712"/>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DOOR 04 LOCKED ✓</a:t>
            </a:r>
            <a:endParaRPr lang="en-US" sz="1100" dirty="0"/>
          </a:p>
        </p:txBody>
      </p:sp>
      <p:sp>
        <p:nvSpPr>
          <p:cNvPr id="17" name="Text 12"/>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8"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9"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21/30</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05 — YOUR FAMILY</a:t>
            </a:r>
            <a:endParaRPr lang="en-US" sz="1200" dirty="0"/>
          </a:p>
        </p:txBody>
      </p:sp>
      <p:sp>
        <p:nvSpPr>
          <p:cNvPr id="3" name="Text 1"/>
          <p:cNvSpPr/>
          <p:nvPr/>
        </p:nvSpPr>
        <p:spPr>
          <a:xfrm>
            <a:off x="502920" y="1737360"/>
            <a:ext cx="8138160" cy="777240"/>
          </a:xfrm>
          <a:prstGeom prst="rect">
            <a:avLst/>
          </a:prstGeom>
          <a:noFill/>
          <a:ln/>
        </p:spPr>
        <p:txBody>
          <a:bodyPr wrap="square" lIns="0" tIns="0" rIns="0" bIns="0" rtlCol="0" anchor="ctr"/>
          <a:lstStyle/>
          <a:p>
            <a:pPr indent="0" marL="0">
              <a:buNone/>
            </a:pPr>
            <a:r>
              <a:rPr lang="en-US" sz="4400" b="1" dirty="0">
                <a:solidFill>
                  <a:srgbClr val="FFFFFF"/>
                </a:solidFill>
                <a:latin typeface="Arial" pitchFamily="34" charset="0"/>
                <a:ea typeface="Arial" pitchFamily="34" charset="-122"/>
                <a:cs typeface="Arial" pitchFamily="34" charset="-120"/>
              </a:rPr>
              <a:t>The door that hurts the most.</a:t>
            </a:r>
            <a:endParaRPr lang="en-US" sz="4400" dirty="0"/>
          </a:p>
        </p:txBody>
      </p:sp>
      <p:sp>
        <p:nvSpPr>
          <p:cNvPr id="4" name="Text 2"/>
          <p:cNvSpPr/>
          <p:nvPr/>
        </p:nvSpPr>
        <p:spPr>
          <a:xfrm>
            <a:off x="502920" y="2788920"/>
            <a:ext cx="7680960" cy="914400"/>
          </a:xfrm>
          <a:prstGeom prst="rect">
            <a:avLst/>
          </a:prstGeom>
          <a:noFill/>
          <a:ln/>
        </p:spPr>
        <p:txBody>
          <a:bodyPr wrap="square" lIns="0" tIns="0" rIns="0" bIns="0" rtlCol="0" anchor="ctr"/>
          <a:lstStyle/>
          <a:p>
            <a:pPr indent="0" marL="0">
              <a:lnSpc>
                <a:spcPts val="2700"/>
              </a:lnSpc>
              <a:buNone/>
            </a:pPr>
            <a:r>
              <a:rPr lang="en-US" sz="1900" dirty="0">
                <a:solidFill>
                  <a:srgbClr val="8294A3"/>
                </a:solidFill>
                <a:latin typeface="Arial" pitchFamily="34" charset="0"/>
                <a:ea typeface="Arial" pitchFamily="34" charset="-122"/>
                <a:cs typeface="Arial" pitchFamily="34" charset="-120"/>
              </a:rPr>
              <a:t>Everything so far can be recovered: accounts, money, files.</a:t>
            </a:r>
            <a:endParaRPr lang="en-US" sz="1900" dirty="0"/>
          </a:p>
          <a:p>
            <a:pPr indent="0" marL="0">
              <a:lnSpc>
                <a:spcPts val="2700"/>
              </a:lnSpc>
              <a:buNone/>
            </a:pPr>
            <a:r>
              <a:rPr lang="en-US" sz="1900" dirty="0">
                <a:solidFill>
                  <a:srgbClr val="8294A3"/>
                </a:solidFill>
                <a:latin typeface="Arial" pitchFamily="34" charset="0"/>
                <a:ea typeface="Arial" pitchFamily="34" charset="-122"/>
                <a:cs typeface="Arial" pitchFamily="34" charset="-120"/>
              </a:rPr>
              <a:t>This section is about what can't.</a:t>
            </a:r>
            <a:endParaRPr lang="en-US" sz="19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22/30</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05 — GROOMING</a:t>
            </a:r>
            <a:endParaRPr lang="en-US" sz="1200" dirty="0"/>
          </a:p>
        </p:txBody>
      </p:sp>
      <p:sp>
        <p:nvSpPr>
          <p:cNvPr id="3" name="Text 1"/>
          <p:cNvSpPr/>
          <p:nvPr/>
        </p:nvSpPr>
        <p:spPr>
          <a:xfrm>
            <a:off x="502920" y="1234440"/>
            <a:ext cx="8138160" cy="1554480"/>
          </a:xfrm>
          <a:prstGeom prst="rect">
            <a:avLst/>
          </a:prstGeom>
          <a:noFill/>
          <a:ln/>
        </p:spPr>
        <p:txBody>
          <a:bodyPr wrap="square" lIns="0" tIns="0" rIns="0" bIns="0" rtlCol="0" anchor="ctr"/>
          <a:lstStyle/>
          <a:p>
            <a:pPr indent="0" marL="0">
              <a:lnSpc>
                <a:spcPts val="4200"/>
              </a:lnSpc>
              <a:buNone/>
            </a:pPr>
            <a:r>
              <a:rPr lang="en-US" sz="3300" b="1" dirty="0">
                <a:solidFill>
                  <a:srgbClr val="FFFFFF"/>
                </a:solidFill>
                <a:latin typeface="Arial" pitchFamily="34" charset="0"/>
                <a:ea typeface="Arial" pitchFamily="34" charset="-122"/>
                <a:cs typeface="Arial" pitchFamily="34" charset="-120"/>
              </a:rPr>
              <a:t>The “12-year-old” chatting with your kid in the game </a:t>
            </a:r>
            <a:pPr indent="0" marL="0">
              <a:lnSpc>
                <a:spcPts val="4200"/>
              </a:lnSpc>
              <a:buNone/>
            </a:pPr>
            <a:r>
              <a:rPr lang="en-US" sz="3300" b="1" dirty="0">
                <a:solidFill>
                  <a:srgbClr val="DC5428"/>
                </a:solidFill>
                <a:latin typeface="Arial" pitchFamily="34" charset="0"/>
                <a:ea typeface="Arial" pitchFamily="34" charset="-122"/>
                <a:cs typeface="Arial" pitchFamily="34" charset="-120"/>
              </a:rPr>
              <a:t>may be 45.</a:t>
            </a:r>
            <a:endParaRPr lang="en-US" sz="3300" dirty="0"/>
          </a:p>
        </p:txBody>
      </p:sp>
      <p:sp>
        <p:nvSpPr>
          <p:cNvPr id="4" name="Shape 2"/>
          <p:cNvSpPr/>
          <p:nvPr/>
        </p:nvSpPr>
        <p:spPr>
          <a:xfrm>
            <a:off x="502920" y="2971800"/>
            <a:ext cx="8138160" cy="1280160"/>
          </a:xfrm>
          <a:prstGeom prst="roundRect">
            <a:avLst>
              <a:gd name="adj" fmla="val 2857"/>
            </a:avLst>
          </a:prstGeom>
          <a:solidFill>
            <a:srgbClr val="131C25"/>
          </a:solidFill>
          <a:ln w="12700">
            <a:solidFill>
              <a:srgbClr val="1C2832"/>
            </a:solidFill>
            <a:prstDash val="solid"/>
          </a:ln>
        </p:spPr>
        <p:txBody>
          <a:bodyPr/>
          <a:p/>
        </p:txBody>
      </p:sp>
      <p:sp>
        <p:nvSpPr>
          <p:cNvPr id="5" name="Text 3"/>
          <p:cNvSpPr/>
          <p:nvPr/>
        </p:nvSpPr>
        <p:spPr>
          <a:xfrm>
            <a:off x="777240" y="3127248"/>
            <a:ext cx="7589520" cy="1005840"/>
          </a:xfrm>
          <a:prstGeom prst="rect">
            <a:avLst/>
          </a:prstGeom>
          <a:noFill/>
          <a:ln/>
        </p:spPr>
        <p:txBody>
          <a:bodyPr wrap="square" lIns="0" tIns="0" rIns="0" bIns="0" rtlCol="0" anchor="ctr"/>
          <a:lstStyle/>
          <a:p>
            <a:pPr indent="0" marL="0">
              <a:lnSpc>
                <a:spcPts val="2300"/>
              </a:lnSpc>
              <a:buNone/>
            </a:pPr>
            <a:r>
              <a:rPr lang="en-US" sz="1550" b="1" dirty="0">
                <a:solidFill>
                  <a:srgbClr val="DC5428"/>
                </a:solidFill>
                <a:latin typeface="Arial" pitchFamily="34" charset="0"/>
                <a:ea typeface="Arial" pitchFamily="34" charset="-122"/>
                <a:cs typeface="Arial" pitchFamily="34" charset="-120"/>
              </a:rPr>
              <a:t>How he works: </a:t>
            </a:r>
            <a:pPr indent="0" marL="0">
              <a:lnSpc>
                <a:spcPts val="2300"/>
              </a:lnSpc>
              <a:buNone/>
            </a:pPr>
            <a:r>
              <a:rPr lang="en-US" sz="1550" dirty="0">
                <a:solidFill>
                  <a:srgbClr val="D7DEE5"/>
                </a:solidFill>
                <a:latin typeface="Arial" pitchFamily="34" charset="0"/>
                <a:ea typeface="Arial" pitchFamily="34" charset="-122"/>
                <a:cs typeface="Arial" pitchFamily="34" charset="-120"/>
              </a:rPr>
              <a:t>he poses as a peer, builds trust for weeks, and asks for a little more each time. Your child doesn't see an adult: they see a friend. That is exactly the trap.</a:t>
            </a:r>
            <a:endParaRPr lang="en-US" sz="1550" dirty="0"/>
          </a:p>
        </p:txBody>
      </p:sp>
      <p:sp>
        <p:nvSpPr>
          <p:cNvPr id="6" name="Text 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23/30</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05 — THE KEY</a:t>
            </a:r>
            <a:endParaRPr lang="en-US" sz="1200" dirty="0"/>
          </a:p>
        </p:txBody>
      </p:sp>
      <p:sp>
        <p:nvSpPr>
          <p:cNvPr id="3" name="Text 1"/>
          <p:cNvSpPr/>
          <p:nvPr/>
        </p:nvSpPr>
        <p:spPr>
          <a:xfrm>
            <a:off x="502920" y="1051560"/>
            <a:ext cx="8138160" cy="64008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Banning doesn't protect. </a:t>
            </a:r>
            <a:pPr indent="0" marL="0">
              <a:buNone/>
            </a:pPr>
            <a:r>
              <a:rPr lang="en-US" sz="3200" b="1" dirty="0">
                <a:solidFill>
                  <a:srgbClr val="0CA6CF"/>
                </a:solidFill>
                <a:latin typeface="Arial" pitchFamily="34" charset="0"/>
                <a:ea typeface="Arial" pitchFamily="34" charset="-122"/>
                <a:cs typeface="Arial" pitchFamily="34" charset="-120"/>
              </a:rPr>
              <a:t>Being present does.</a:t>
            </a:r>
            <a:endParaRPr lang="en-US" sz="3200" dirty="0"/>
          </a:p>
        </p:txBody>
      </p:sp>
      <p:sp>
        <p:nvSpPr>
          <p:cNvPr id="4" name="Shape 2"/>
          <p:cNvSpPr/>
          <p:nvPr/>
        </p:nvSpPr>
        <p:spPr>
          <a:xfrm>
            <a:off x="502920" y="1920240"/>
            <a:ext cx="420624" cy="420624"/>
          </a:xfrm>
          <a:prstGeom prst="ellipse">
            <a:avLst/>
          </a:prstGeom>
          <a:solidFill>
            <a:srgbClr val="0E141A"/>
          </a:solidFill>
          <a:ln w="19050">
            <a:solidFill>
              <a:srgbClr val="0CA6CF"/>
            </a:solidFill>
            <a:prstDash val="solid"/>
          </a:ln>
        </p:spPr>
        <p:txBody>
          <a:bodyPr/>
          <a:p/>
        </p:txBody>
      </p:sp>
      <p:pic>
        <p:nvPicPr>
          <p:cNvPr id="5" name="Image 0" descr="preencoded.png">    </p:cNvPr>
          <p:cNvPicPr>
            <a:picLocks noChangeAspect="1"/>
          </p:cNvPicPr>
          <p:nvPr/>
        </p:nvPicPr>
        <p:blipFill>
          <a:blip r:embed="rId2"/>
          <a:stretch>
            <a:fillRect/>
          </a:stretch>
        </p:blipFill>
        <p:spPr>
          <a:xfrm>
            <a:off x="595457" y="2012777"/>
            <a:ext cx="235549" cy="235549"/>
          </a:xfrm>
          <a:prstGeom prst="rect">
            <a:avLst/>
          </a:prstGeom>
        </p:spPr>
      </p:pic>
      <p:sp>
        <p:nvSpPr>
          <p:cNvPr id="6" name="Text 3"/>
          <p:cNvSpPr/>
          <p:nvPr/>
        </p:nvSpPr>
        <p:spPr>
          <a:xfrm>
            <a:off x="1078992" y="1901952"/>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Open dialogue: they can tell you anything without being punished for speaking up.</a:t>
            </a:r>
            <a:endParaRPr lang="en-US" sz="1350" dirty="0"/>
          </a:p>
        </p:txBody>
      </p:sp>
      <p:sp>
        <p:nvSpPr>
          <p:cNvPr id="7" name="Shape 4"/>
          <p:cNvSpPr/>
          <p:nvPr/>
        </p:nvSpPr>
        <p:spPr>
          <a:xfrm>
            <a:off x="502920" y="2450592"/>
            <a:ext cx="420624" cy="420624"/>
          </a:xfrm>
          <a:prstGeom prst="ellipse">
            <a:avLst/>
          </a:prstGeom>
          <a:solidFill>
            <a:srgbClr val="0E141A"/>
          </a:solidFill>
          <a:ln w="19050">
            <a:solidFill>
              <a:srgbClr val="DC5428"/>
            </a:solidFill>
            <a:prstDash val="solid"/>
          </a:ln>
        </p:spPr>
        <p:txBody>
          <a:bodyPr/>
          <a:p/>
        </p:txBody>
      </p:sp>
      <p:pic>
        <p:nvPicPr>
          <p:cNvPr id="8" name="Image 1" descr="preencoded.png">    </p:cNvPr>
          <p:cNvPicPr>
            <a:picLocks noChangeAspect="1"/>
          </p:cNvPicPr>
          <p:nvPr/>
        </p:nvPicPr>
        <p:blipFill>
          <a:blip r:embed="rId3"/>
          <a:stretch>
            <a:fillRect/>
          </a:stretch>
        </p:blipFill>
        <p:spPr>
          <a:xfrm>
            <a:off x="595457" y="2543129"/>
            <a:ext cx="235549" cy="235549"/>
          </a:xfrm>
          <a:prstGeom prst="rect">
            <a:avLst/>
          </a:prstGeom>
        </p:spPr>
      </p:pic>
      <p:sp>
        <p:nvSpPr>
          <p:cNvPr id="9" name="Text 5"/>
          <p:cNvSpPr/>
          <p:nvPr/>
        </p:nvSpPr>
        <p:spPr>
          <a:xfrm>
            <a:off x="1078992" y="2432304"/>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Devices in common areas of the house, not in the bedroom.</a:t>
            </a:r>
            <a:endParaRPr lang="en-US" sz="1350" dirty="0"/>
          </a:p>
        </p:txBody>
      </p:sp>
      <p:sp>
        <p:nvSpPr>
          <p:cNvPr id="10" name="Shape 6"/>
          <p:cNvSpPr/>
          <p:nvPr/>
        </p:nvSpPr>
        <p:spPr>
          <a:xfrm>
            <a:off x="502920" y="2980944"/>
            <a:ext cx="420624" cy="420624"/>
          </a:xfrm>
          <a:prstGeom prst="ellipse">
            <a:avLst/>
          </a:prstGeom>
          <a:solidFill>
            <a:srgbClr val="0E141A"/>
          </a:solidFill>
          <a:ln w="19050">
            <a:solidFill>
              <a:srgbClr val="0CA6CF"/>
            </a:solidFill>
            <a:prstDash val="solid"/>
          </a:ln>
        </p:spPr>
        <p:txBody>
          <a:bodyPr/>
          <a:p/>
        </p:txBody>
      </p:sp>
      <p:pic>
        <p:nvPicPr>
          <p:cNvPr id="11" name="Image 2" descr="preencoded.png">    </p:cNvPr>
          <p:cNvPicPr>
            <a:picLocks noChangeAspect="1"/>
          </p:cNvPicPr>
          <p:nvPr/>
        </p:nvPicPr>
        <p:blipFill>
          <a:blip r:embed="rId4"/>
          <a:stretch>
            <a:fillRect/>
          </a:stretch>
        </p:blipFill>
        <p:spPr>
          <a:xfrm>
            <a:off x="595457" y="3073481"/>
            <a:ext cx="235549" cy="235549"/>
          </a:xfrm>
          <a:prstGeom prst="rect">
            <a:avLst/>
          </a:prstGeom>
        </p:spPr>
      </p:pic>
      <p:sp>
        <p:nvSpPr>
          <p:cNvPr id="12" name="Text 7"/>
          <p:cNvSpPr/>
          <p:nvPr/>
        </p:nvSpPr>
        <p:spPr>
          <a:xfrm>
            <a:off x="1078992" y="2962656"/>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Age-appropriate parental controls, and no identifying details: school, address, phone number.</a:t>
            </a:r>
            <a:endParaRPr lang="en-US" sz="1350" dirty="0"/>
          </a:p>
        </p:txBody>
      </p:sp>
      <p:sp>
        <p:nvSpPr>
          <p:cNvPr id="13" name="Shape 8"/>
          <p:cNvSpPr/>
          <p:nvPr/>
        </p:nvSpPr>
        <p:spPr>
          <a:xfrm>
            <a:off x="502920" y="3511296"/>
            <a:ext cx="420624" cy="420624"/>
          </a:xfrm>
          <a:prstGeom prst="ellipse">
            <a:avLst/>
          </a:prstGeom>
          <a:solidFill>
            <a:srgbClr val="0E141A"/>
          </a:solidFill>
          <a:ln w="19050">
            <a:solidFill>
              <a:srgbClr val="DC5428"/>
            </a:solidFill>
            <a:prstDash val="solid"/>
          </a:ln>
        </p:spPr>
        <p:txBody>
          <a:bodyPr/>
          <a:p/>
        </p:txBody>
      </p:sp>
      <p:pic>
        <p:nvPicPr>
          <p:cNvPr id="14" name="Image 3" descr="preencoded.png">    </p:cNvPr>
          <p:cNvPicPr>
            <a:picLocks noChangeAspect="1"/>
          </p:cNvPicPr>
          <p:nvPr/>
        </p:nvPicPr>
        <p:blipFill>
          <a:blip r:embed="rId5"/>
          <a:stretch>
            <a:fillRect/>
          </a:stretch>
        </p:blipFill>
        <p:spPr>
          <a:xfrm>
            <a:off x="595457" y="3603833"/>
            <a:ext cx="235549" cy="235549"/>
          </a:xfrm>
          <a:prstGeom prst="rect">
            <a:avLst/>
          </a:prstGeom>
        </p:spPr>
      </p:pic>
      <p:sp>
        <p:nvSpPr>
          <p:cNvPr id="15" name="Text 9"/>
          <p:cNvSpPr/>
          <p:nvPr/>
        </p:nvSpPr>
        <p:spPr>
          <a:xfrm>
            <a:off x="1078992" y="3493008"/>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Sexting, rule of three: don't produce it, don't share it, don't ask for it.</a:t>
            </a:r>
            <a:endParaRPr lang="en-US" sz="1350" dirty="0"/>
          </a:p>
        </p:txBody>
      </p:sp>
      <p:sp>
        <p:nvSpPr>
          <p:cNvPr id="16" name="Shape 10"/>
          <p:cNvSpPr/>
          <p:nvPr/>
        </p:nvSpPr>
        <p:spPr>
          <a:xfrm>
            <a:off x="502920" y="4041648"/>
            <a:ext cx="420624" cy="420624"/>
          </a:xfrm>
          <a:prstGeom prst="ellipse">
            <a:avLst/>
          </a:prstGeom>
          <a:solidFill>
            <a:srgbClr val="0E141A"/>
          </a:solidFill>
          <a:ln w="19050">
            <a:solidFill>
              <a:srgbClr val="0CA6CF"/>
            </a:solidFill>
            <a:prstDash val="solid"/>
          </a:ln>
        </p:spPr>
        <p:txBody>
          <a:bodyPr/>
          <a:p/>
        </p:txBody>
      </p:sp>
      <p:pic>
        <p:nvPicPr>
          <p:cNvPr id="17" name="Image 4" descr="preencoded.png">    </p:cNvPr>
          <p:cNvPicPr>
            <a:picLocks noChangeAspect="1"/>
          </p:cNvPicPr>
          <p:nvPr/>
        </p:nvPicPr>
        <p:blipFill>
          <a:blip r:embed="rId6"/>
          <a:stretch>
            <a:fillRect/>
          </a:stretch>
        </p:blipFill>
        <p:spPr>
          <a:xfrm>
            <a:off x="595457" y="4134185"/>
            <a:ext cx="235549" cy="235549"/>
          </a:xfrm>
          <a:prstGeom prst="rect">
            <a:avLst/>
          </a:prstGeom>
        </p:spPr>
      </p:pic>
      <p:sp>
        <p:nvSpPr>
          <p:cNvPr id="18" name="Text 11"/>
          <p:cNvSpPr/>
          <p:nvPr/>
        </p:nvSpPr>
        <p:spPr>
          <a:xfrm>
            <a:off x="1078992" y="4023360"/>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You are the example: your own social media teaches more than your lectures.</a:t>
            </a:r>
            <a:endParaRPr lang="en-US" sz="1350" dirty="0"/>
          </a:p>
        </p:txBody>
      </p:sp>
      <p:sp>
        <p:nvSpPr>
          <p:cNvPr id="19" name="Text 12"/>
          <p:cNvSpPr/>
          <p:nvPr/>
        </p:nvSpPr>
        <p:spPr>
          <a:xfrm>
            <a:off x="6035040" y="4572000"/>
            <a:ext cx="2606040" cy="256032"/>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DOOR 05 LOCKED ✓</a:t>
            </a:r>
            <a:endParaRPr lang="en-US" sz="1100" dirty="0"/>
          </a:p>
        </p:txBody>
      </p:sp>
      <p:sp>
        <p:nvSpPr>
          <p:cNvPr id="20" name="Text 1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21" name="Text 1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2" name="Text 1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24/30</a:t>
            </a:r>
            <a:endParaRPr lang="en-US" sz="1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PLAN B — WHAT IF IT ALREADY HAPPENED?</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You've been hacked. The next 24 hours decide everything.</a:t>
            </a:r>
            <a:endParaRPr lang="en-US" sz="3000" dirty="0"/>
          </a:p>
        </p:txBody>
      </p:sp>
      <p:sp>
        <p:nvSpPr>
          <p:cNvPr id="4" name="Shape 2"/>
          <p:cNvSpPr/>
          <p:nvPr/>
        </p:nvSpPr>
        <p:spPr>
          <a:xfrm>
            <a:off x="502920" y="1920240"/>
            <a:ext cx="3931920" cy="1115568"/>
          </a:xfrm>
          <a:prstGeom prst="roundRect">
            <a:avLst>
              <a:gd name="adj" fmla="val 3279"/>
            </a:avLst>
          </a:prstGeom>
          <a:solidFill>
            <a:srgbClr val="131C25"/>
          </a:solidFill>
          <a:ln w="12700">
            <a:solidFill>
              <a:srgbClr val="1C2832"/>
            </a:solidFill>
            <a:prstDash val="solid"/>
          </a:ln>
        </p:spPr>
        <p:txBody>
          <a:bodyPr/>
          <a:p/>
        </p:txBody>
      </p:sp>
      <p:sp>
        <p:nvSpPr>
          <p:cNvPr id="5" name="Text 3"/>
          <p:cNvSpPr/>
          <p:nvPr/>
        </p:nvSpPr>
        <p:spPr>
          <a:xfrm>
            <a:off x="685800" y="2176272"/>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1</a:t>
            </a:r>
            <a:endParaRPr lang="en-US" sz="3000" dirty="0"/>
          </a:p>
        </p:txBody>
      </p:sp>
      <p:sp>
        <p:nvSpPr>
          <p:cNvPr id="6" name="Text 4"/>
          <p:cNvSpPr/>
          <p:nvPr/>
        </p:nvSpPr>
        <p:spPr>
          <a:xfrm>
            <a:off x="1371600" y="2029968"/>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PRESERVE THE EVIDENCE
</a:t>
            </a:r>
            <a:pPr indent="0" marL="0">
              <a:lnSpc>
                <a:spcPts val="1500"/>
              </a:lnSpc>
              <a:buNone/>
            </a:pPr>
            <a:r>
              <a:rPr lang="en-US" sz="1150" dirty="0">
                <a:solidFill>
                  <a:srgbClr val="8294A3"/>
                </a:solidFill>
                <a:latin typeface="Arial" pitchFamily="34" charset="0"/>
                <a:ea typeface="Arial" pitchFamily="34" charset="-122"/>
                <a:cs typeface="Arial" pitchFamily="34" charset="-120"/>
              </a:rPr>
              <a:t>Don't delete or forward anything: emails, messages and screenshots are your proof.</a:t>
            </a:r>
            <a:endParaRPr lang="en-US" sz="1250" dirty="0"/>
          </a:p>
        </p:txBody>
      </p:sp>
      <p:sp>
        <p:nvSpPr>
          <p:cNvPr id="7" name="Shape 5"/>
          <p:cNvSpPr/>
          <p:nvPr/>
        </p:nvSpPr>
        <p:spPr>
          <a:xfrm>
            <a:off x="4709160" y="1920240"/>
            <a:ext cx="3931920" cy="1115568"/>
          </a:xfrm>
          <a:prstGeom prst="roundRect">
            <a:avLst>
              <a:gd name="adj" fmla="val 3279"/>
            </a:avLst>
          </a:prstGeom>
          <a:solidFill>
            <a:srgbClr val="131C25"/>
          </a:solidFill>
          <a:ln w="12700">
            <a:solidFill>
              <a:srgbClr val="1C2832"/>
            </a:solidFill>
            <a:prstDash val="solid"/>
          </a:ln>
        </p:spPr>
        <p:txBody>
          <a:bodyPr/>
          <a:p/>
        </p:txBody>
      </p:sp>
      <p:sp>
        <p:nvSpPr>
          <p:cNvPr id="8" name="Text 6"/>
          <p:cNvSpPr/>
          <p:nvPr/>
        </p:nvSpPr>
        <p:spPr>
          <a:xfrm>
            <a:off x="4892040" y="2176272"/>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2</a:t>
            </a:r>
            <a:endParaRPr lang="en-US" sz="3000" dirty="0"/>
          </a:p>
        </p:txBody>
      </p:sp>
      <p:sp>
        <p:nvSpPr>
          <p:cNvPr id="9" name="Text 7"/>
          <p:cNvSpPr/>
          <p:nvPr/>
        </p:nvSpPr>
        <p:spPr>
          <a:xfrm>
            <a:off x="5577840" y="2029968"/>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REPORT IT NOW
</a:t>
            </a:r>
            <a:pPr indent="0" marL="0">
              <a:lnSpc>
                <a:spcPts val="1500"/>
              </a:lnSpc>
              <a:buNone/>
            </a:pPr>
            <a:r>
              <a:rPr lang="en-US" sz="1150" dirty="0">
                <a:solidFill>
                  <a:srgbClr val="8294A3"/>
                </a:solidFill>
                <a:latin typeface="Arial" pitchFamily="34" charset="0"/>
                <a:ea typeface="Arial" pitchFamily="34" charset="-122"/>
                <a:cs typeface="Arial" pitchFamily="34" charset="-120"/>
              </a:rPr>
              <a:t>Nearest police station or prosecutor's office. The report protects you if crimes are committed in your name.</a:t>
            </a:r>
            <a:endParaRPr lang="en-US" sz="1250" dirty="0"/>
          </a:p>
        </p:txBody>
      </p:sp>
      <p:sp>
        <p:nvSpPr>
          <p:cNvPr id="10" name="Shape 8"/>
          <p:cNvSpPr/>
          <p:nvPr/>
        </p:nvSpPr>
        <p:spPr>
          <a:xfrm>
            <a:off x="502920" y="3218688"/>
            <a:ext cx="3931920" cy="1115568"/>
          </a:xfrm>
          <a:prstGeom prst="roundRect">
            <a:avLst>
              <a:gd name="adj" fmla="val 3279"/>
            </a:avLst>
          </a:prstGeom>
          <a:solidFill>
            <a:srgbClr val="131C25"/>
          </a:solidFill>
          <a:ln w="12700">
            <a:solidFill>
              <a:srgbClr val="1C2832"/>
            </a:solidFill>
            <a:prstDash val="solid"/>
          </a:ln>
        </p:spPr>
        <p:txBody>
          <a:bodyPr/>
          <a:p/>
        </p:txBody>
      </p:sp>
      <p:sp>
        <p:nvSpPr>
          <p:cNvPr id="11" name="Text 9"/>
          <p:cNvSpPr/>
          <p:nvPr/>
        </p:nvSpPr>
        <p:spPr>
          <a:xfrm>
            <a:off x="685800" y="3474720"/>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3</a:t>
            </a:r>
            <a:endParaRPr lang="en-US" sz="3000" dirty="0"/>
          </a:p>
        </p:txBody>
      </p:sp>
      <p:sp>
        <p:nvSpPr>
          <p:cNvPr id="12" name="Text 10"/>
          <p:cNvSpPr/>
          <p:nvPr/>
        </p:nvSpPr>
        <p:spPr>
          <a:xfrm>
            <a:off x="1371600" y="3328416"/>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CUT OFF ACCESS
</a:t>
            </a:r>
            <a:pPr indent="0" marL="0">
              <a:lnSpc>
                <a:spcPts val="1500"/>
              </a:lnSpc>
              <a:buNone/>
            </a:pPr>
            <a:r>
              <a:rPr lang="en-US" sz="1150" dirty="0">
                <a:solidFill>
                  <a:srgbClr val="8294A3"/>
                </a:solidFill>
                <a:latin typeface="Arial" pitchFamily="34" charset="0"/>
                <a:ea typeface="Arial" pitchFamily="34" charset="-122"/>
                <a:cs typeface="Arial" pitchFamily="34" charset="-120"/>
              </a:rPr>
              <a:t>New passwords right away, starting with your main email. Sign out of every session.</a:t>
            </a:r>
            <a:endParaRPr lang="en-US" sz="1250" dirty="0"/>
          </a:p>
        </p:txBody>
      </p:sp>
      <p:sp>
        <p:nvSpPr>
          <p:cNvPr id="13" name="Shape 11"/>
          <p:cNvSpPr/>
          <p:nvPr/>
        </p:nvSpPr>
        <p:spPr>
          <a:xfrm>
            <a:off x="4709160" y="3218688"/>
            <a:ext cx="3931920" cy="1115568"/>
          </a:xfrm>
          <a:prstGeom prst="roundRect">
            <a:avLst>
              <a:gd name="adj" fmla="val 3279"/>
            </a:avLst>
          </a:prstGeom>
          <a:solidFill>
            <a:srgbClr val="131C25"/>
          </a:solidFill>
          <a:ln w="12700">
            <a:solidFill>
              <a:srgbClr val="1C2832"/>
            </a:solidFill>
            <a:prstDash val="solid"/>
          </a:ln>
        </p:spPr>
        <p:txBody>
          <a:bodyPr/>
          <a:p/>
        </p:txBody>
      </p:sp>
      <p:sp>
        <p:nvSpPr>
          <p:cNvPr id="14" name="Text 12"/>
          <p:cNvSpPr/>
          <p:nvPr/>
        </p:nvSpPr>
        <p:spPr>
          <a:xfrm>
            <a:off x="4892040" y="3474720"/>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4</a:t>
            </a:r>
            <a:endParaRPr lang="en-US" sz="3000" dirty="0"/>
          </a:p>
        </p:txBody>
      </p:sp>
      <p:sp>
        <p:nvSpPr>
          <p:cNvPr id="15" name="Text 13"/>
          <p:cNvSpPr/>
          <p:nvPr/>
        </p:nvSpPr>
        <p:spPr>
          <a:xfrm>
            <a:off x="5577840" y="3328416"/>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OFFICIAL CHANNELS
</a:t>
            </a:r>
            <a:pPr indent="0" marL="0">
              <a:lnSpc>
                <a:spcPts val="1500"/>
              </a:lnSpc>
              <a:buNone/>
            </a:pPr>
            <a:r>
              <a:rPr lang="en-US" sz="1150" dirty="0">
                <a:solidFill>
                  <a:srgbClr val="8294A3"/>
                </a:solidFill>
                <a:latin typeface="Arial" pitchFamily="34" charset="0"/>
                <a:ea typeface="Arial" pitchFamily="34" charset="-122"/>
                <a:cs typeface="Arial" pitchFamily="34" charset="-120"/>
              </a:rPr>
              <a:t>Recover accounts only through the provider's channels. Be ready to prove you're you.</a:t>
            </a:r>
            <a:endParaRPr lang="en-US" sz="1250" dirty="0"/>
          </a:p>
        </p:txBody>
      </p:sp>
      <p:sp>
        <p:nvSpPr>
          <p:cNvPr id="16"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25/30</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PLAN B — THE MISTAKE THAT MAKES YOU A CRIMINAL</a:t>
            </a:r>
            <a:endParaRPr lang="en-US" sz="1200" dirty="0"/>
          </a:p>
        </p:txBody>
      </p:sp>
      <p:sp>
        <p:nvSpPr>
          <p:cNvPr id="3" name="Text 1"/>
          <p:cNvSpPr/>
          <p:nvPr/>
        </p:nvSpPr>
        <p:spPr>
          <a:xfrm>
            <a:off x="502920" y="1234440"/>
            <a:ext cx="8138160" cy="155448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You hired someone to “recover your account”.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Now you're the one who committed a crime.</a:t>
            </a:r>
            <a:endParaRPr lang="en-US" sz="3100" dirty="0"/>
          </a:p>
        </p:txBody>
      </p:sp>
      <p:sp>
        <p:nvSpPr>
          <p:cNvPr id="4" name="Shape 2"/>
          <p:cNvSpPr/>
          <p:nvPr/>
        </p:nvSpPr>
        <p:spPr>
          <a:xfrm>
            <a:off x="502920" y="3017520"/>
            <a:ext cx="8138160" cy="1234440"/>
          </a:xfrm>
          <a:prstGeom prst="roundRect">
            <a:avLst>
              <a:gd name="adj" fmla="val 2963"/>
            </a:avLst>
          </a:prstGeom>
          <a:solidFill>
            <a:srgbClr val="131C25"/>
          </a:solidFill>
          <a:ln w="12700">
            <a:solidFill>
              <a:srgbClr val="1C2832"/>
            </a:solidFill>
            <a:prstDash val="solid"/>
          </a:ln>
        </p:spPr>
        <p:txBody>
          <a:bodyPr/>
          <a:p/>
        </p:txBody>
      </p:sp>
      <p:sp>
        <p:nvSpPr>
          <p:cNvPr id="5" name="Shape 3"/>
          <p:cNvSpPr/>
          <p:nvPr/>
        </p:nvSpPr>
        <p:spPr>
          <a:xfrm>
            <a:off x="777240" y="3337560"/>
            <a:ext cx="603504" cy="603504"/>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10011" y="3470331"/>
            <a:ext cx="337962" cy="337962"/>
          </a:xfrm>
          <a:prstGeom prst="rect">
            <a:avLst/>
          </a:prstGeom>
        </p:spPr>
      </p:pic>
      <p:sp>
        <p:nvSpPr>
          <p:cNvPr id="7" name="Text 4"/>
          <p:cNvSpPr/>
          <p:nvPr/>
        </p:nvSpPr>
        <p:spPr>
          <a:xfrm>
            <a:off x="1600200" y="3200400"/>
            <a:ext cx="6766560" cy="914400"/>
          </a:xfrm>
          <a:prstGeom prst="rect">
            <a:avLst/>
          </a:prstGeom>
          <a:noFill/>
          <a:ln/>
        </p:spPr>
        <p:txBody>
          <a:bodyPr wrap="square" lIns="0" tIns="0" rIns="0" bIns="0" rtlCol="0" anchor="ctr"/>
          <a:lstStyle/>
          <a:p>
            <a:pPr indent="0" marL="0">
              <a:lnSpc>
                <a:spcPts val="2100"/>
              </a:lnSpc>
              <a:buNone/>
            </a:pPr>
            <a:r>
              <a:rPr lang="en-US" sz="1500" dirty="0">
                <a:solidFill>
                  <a:srgbClr val="D7DEE5"/>
                </a:solidFill>
                <a:latin typeface="Arial" pitchFamily="34" charset="0"/>
                <a:ea typeface="Arial" pitchFamily="34" charset="-122"/>
                <a:cs typeface="Arial" pitchFamily="34" charset="-120"/>
              </a:rPr>
              <a:t>Accessing an account outside the provider's channels is illegal — even if the account is yours. And most people offering that “favor” are, on top of it, another scam waiting for you.</a:t>
            </a:r>
            <a:endParaRPr lang="en-US" sz="1500" dirty="0"/>
          </a:p>
        </p:txBody>
      </p:sp>
      <p:sp>
        <p:nvSpPr>
          <p:cNvPr id="8"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26/30</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MULTIPLIER — ARTIFICIAL INTELLIGENCE</a:t>
            </a:r>
            <a:endParaRPr lang="en-US" sz="1200" dirty="0"/>
          </a:p>
        </p:txBody>
      </p:sp>
      <p:sp>
        <p:nvSpPr>
          <p:cNvPr id="3" name="Text 1"/>
          <p:cNvSpPr/>
          <p:nvPr/>
        </p:nvSpPr>
        <p:spPr>
          <a:xfrm>
            <a:off x="502920" y="1188720"/>
            <a:ext cx="8138160" cy="141732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Everything you saw today, AI makes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faster, cheaper and more believable.</a:t>
            </a:r>
            <a:endParaRPr lang="en-US" sz="3100" dirty="0"/>
          </a:p>
        </p:txBody>
      </p:sp>
      <p:sp>
        <p:nvSpPr>
          <p:cNvPr id="4" name="Shape 2"/>
          <p:cNvSpPr/>
          <p:nvPr/>
        </p:nvSpPr>
        <p:spPr>
          <a:xfrm>
            <a:off x="502920" y="2834640"/>
            <a:ext cx="8138160" cy="1417320"/>
          </a:xfrm>
          <a:prstGeom prst="roundRect">
            <a:avLst>
              <a:gd name="adj" fmla="val 2581"/>
            </a:avLst>
          </a:prstGeom>
          <a:solidFill>
            <a:srgbClr val="131C25"/>
          </a:solidFill>
          <a:ln w="12700">
            <a:solidFill>
              <a:srgbClr val="1C2832"/>
            </a:solidFill>
            <a:prstDash val="solid"/>
          </a:ln>
        </p:spPr>
        <p:txBody>
          <a:bodyPr/>
          <a:p/>
        </p:txBody>
      </p:sp>
      <p:sp>
        <p:nvSpPr>
          <p:cNvPr id="5" name="Shape 3"/>
          <p:cNvSpPr/>
          <p:nvPr/>
        </p:nvSpPr>
        <p:spPr>
          <a:xfrm>
            <a:off x="777240" y="3200400"/>
            <a:ext cx="640080" cy="640080"/>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18058" y="3341218"/>
            <a:ext cx="358445" cy="358445"/>
          </a:xfrm>
          <a:prstGeom prst="rect">
            <a:avLst/>
          </a:prstGeom>
        </p:spPr>
      </p:pic>
      <p:sp>
        <p:nvSpPr>
          <p:cNvPr id="7" name="Text 4"/>
          <p:cNvSpPr/>
          <p:nvPr/>
        </p:nvSpPr>
        <p:spPr>
          <a:xfrm>
            <a:off x="1645920" y="3017520"/>
            <a:ext cx="6720840" cy="1097280"/>
          </a:xfrm>
          <a:prstGeom prst="rect">
            <a:avLst/>
          </a:prstGeom>
          <a:noFill/>
          <a:ln/>
        </p:spPr>
        <p:txBody>
          <a:bodyPr wrap="square" lIns="0" tIns="0" rIns="0" bIns="0" rtlCol="0" anchor="ctr"/>
          <a:lstStyle/>
          <a:p>
            <a:pPr indent="0" marL="0">
              <a:lnSpc>
                <a:spcPts val="2200"/>
              </a:lnSpc>
              <a:buNone/>
            </a:pPr>
            <a:r>
              <a:rPr lang="en-US" sz="1500" b="1" dirty="0">
                <a:solidFill>
                  <a:srgbClr val="DC5428"/>
                </a:solidFill>
                <a:latin typeface="Arial" pitchFamily="34" charset="0"/>
                <a:ea typeface="Arial" pitchFamily="34" charset="-122"/>
                <a:cs typeface="Arial" pitchFamily="34" charset="-120"/>
              </a:rPr>
              <a:t>Deepfakes: </a:t>
            </a:r>
            <a:pPr indent="0" marL="0">
              <a:lnSpc>
                <a:spcPts val="2200"/>
              </a:lnSpc>
              <a:buNone/>
            </a:pPr>
            <a:r>
              <a:rPr lang="en-US" sz="1500" dirty="0">
                <a:solidFill>
                  <a:srgbClr val="D7DEE5"/>
                </a:solidFill>
                <a:latin typeface="Arial" pitchFamily="34" charset="0"/>
                <a:ea typeface="Arial" pitchFamily="34" charset="-122"/>
                <a:cs typeface="Arial" pitchFamily="34" charset="-120"/>
              </a:rPr>
              <a:t>your child's voice asking you for money can be fake. So can your boss's face on a video call. The new rule is an old one: </a:t>
            </a:r>
            <a:pPr indent="0" marL="0">
              <a:lnSpc>
                <a:spcPts val="2200"/>
              </a:lnSpc>
              <a:buNone/>
            </a:pPr>
            <a:r>
              <a:rPr lang="en-US" sz="1500" b="1" dirty="0">
                <a:solidFill>
                  <a:srgbClr val="FFFFFF"/>
                </a:solidFill>
                <a:latin typeface="Arial" pitchFamily="34" charset="0"/>
                <a:ea typeface="Arial" pitchFamily="34" charset="-122"/>
                <a:cs typeface="Arial" pitchFamily="34" charset="-120"/>
              </a:rPr>
              <a:t>verify through another channel before acting.</a:t>
            </a:r>
            <a:endParaRPr lang="en-US" sz="1500" dirty="0"/>
          </a:p>
        </p:txBody>
      </p:sp>
      <p:sp>
        <p:nvSpPr>
          <p:cNvPr id="8"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27/30</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WHAT'S COMING — AND IT'S ALREADY HERE</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3600" b="1" dirty="0">
                <a:solidFill>
                  <a:srgbClr val="FFFFFF"/>
                </a:solidFill>
                <a:latin typeface="Arial" pitchFamily="34" charset="0"/>
                <a:ea typeface="Arial" pitchFamily="34" charset="-122"/>
                <a:cs typeface="Arial" pitchFamily="34" charset="-120"/>
              </a:rPr>
              <a:t>This is just getting started.</a:t>
            </a:r>
            <a:endParaRPr lang="en-US" sz="3600" dirty="0"/>
          </a:p>
        </p:txBody>
      </p:sp>
      <p:sp>
        <p:nvSpPr>
          <p:cNvPr id="4" name="Shape 2"/>
          <p:cNvSpPr/>
          <p:nvPr/>
        </p:nvSpPr>
        <p:spPr>
          <a:xfrm>
            <a:off x="502920" y="2057400"/>
            <a:ext cx="2606040" cy="685800"/>
          </a:xfrm>
          <a:prstGeom prst="roundRect">
            <a:avLst>
              <a:gd name="adj" fmla="val 5333"/>
            </a:avLst>
          </a:prstGeom>
          <a:solidFill>
            <a:srgbClr val="131C25"/>
          </a:solidFill>
          <a:ln w="12700">
            <a:solidFill>
              <a:srgbClr val="1C2832"/>
            </a:solidFill>
            <a:prstDash val="solid"/>
          </a:ln>
        </p:spPr>
        <p:txBody>
          <a:bodyPr/>
          <a:p/>
        </p:txBody>
      </p:sp>
      <p:sp>
        <p:nvSpPr>
          <p:cNvPr id="5" name="Text 3"/>
          <p:cNvSpPr/>
          <p:nvPr/>
        </p:nvSpPr>
        <p:spPr>
          <a:xfrm>
            <a:off x="64008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Augmented and virtual reality</a:t>
            </a:r>
            <a:endParaRPr lang="en-US" sz="1300" dirty="0"/>
          </a:p>
        </p:txBody>
      </p:sp>
      <p:sp>
        <p:nvSpPr>
          <p:cNvPr id="6" name="Shape 4"/>
          <p:cNvSpPr/>
          <p:nvPr/>
        </p:nvSpPr>
        <p:spPr>
          <a:xfrm>
            <a:off x="3291840" y="2057400"/>
            <a:ext cx="2606040" cy="685800"/>
          </a:xfrm>
          <a:prstGeom prst="roundRect">
            <a:avLst>
              <a:gd name="adj" fmla="val 5333"/>
            </a:avLst>
          </a:prstGeom>
          <a:solidFill>
            <a:srgbClr val="131C25"/>
          </a:solidFill>
          <a:ln w="12700">
            <a:solidFill>
              <a:srgbClr val="1C2832"/>
            </a:solidFill>
            <a:prstDash val="solid"/>
          </a:ln>
        </p:spPr>
        <p:txBody>
          <a:bodyPr/>
          <a:p/>
        </p:txBody>
      </p:sp>
      <p:sp>
        <p:nvSpPr>
          <p:cNvPr id="7" name="Text 5"/>
          <p:cNvSpPr/>
          <p:nvPr/>
        </p:nvSpPr>
        <p:spPr>
          <a:xfrm>
            <a:off x="342900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Wearables that know where you are</a:t>
            </a:r>
            <a:endParaRPr lang="en-US" sz="1300" dirty="0"/>
          </a:p>
        </p:txBody>
      </p:sp>
      <p:sp>
        <p:nvSpPr>
          <p:cNvPr id="8" name="Shape 6"/>
          <p:cNvSpPr/>
          <p:nvPr/>
        </p:nvSpPr>
        <p:spPr>
          <a:xfrm>
            <a:off x="6080760" y="2057400"/>
            <a:ext cx="2606040" cy="685800"/>
          </a:xfrm>
          <a:prstGeom prst="roundRect">
            <a:avLst>
              <a:gd name="adj" fmla="val 5333"/>
            </a:avLst>
          </a:prstGeom>
          <a:solidFill>
            <a:srgbClr val="131C25"/>
          </a:solidFill>
          <a:ln w="12700">
            <a:solidFill>
              <a:srgbClr val="1C2832"/>
            </a:solidFill>
            <a:prstDash val="solid"/>
          </a:ln>
        </p:spPr>
        <p:txBody>
          <a:bodyPr/>
          <a:p/>
        </p:txBody>
      </p:sp>
      <p:sp>
        <p:nvSpPr>
          <p:cNvPr id="9" name="Text 7"/>
          <p:cNvSpPr/>
          <p:nvPr/>
        </p:nvSpPr>
        <p:spPr>
          <a:xfrm>
            <a:off x="621792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Smart cities</a:t>
            </a:r>
            <a:endParaRPr lang="en-US" sz="1300" dirty="0"/>
          </a:p>
        </p:txBody>
      </p:sp>
      <p:sp>
        <p:nvSpPr>
          <p:cNvPr id="10" name="Shape 8"/>
          <p:cNvSpPr/>
          <p:nvPr/>
        </p:nvSpPr>
        <p:spPr>
          <a:xfrm>
            <a:off x="502920" y="2926080"/>
            <a:ext cx="2606040" cy="685800"/>
          </a:xfrm>
          <a:prstGeom prst="roundRect">
            <a:avLst>
              <a:gd name="adj" fmla="val 5333"/>
            </a:avLst>
          </a:prstGeom>
          <a:solidFill>
            <a:srgbClr val="131C25"/>
          </a:solidFill>
          <a:ln w="12700">
            <a:solidFill>
              <a:srgbClr val="1C2832"/>
            </a:solidFill>
            <a:prstDash val="solid"/>
          </a:ln>
        </p:spPr>
        <p:txBody>
          <a:bodyPr/>
          <a:p/>
        </p:txBody>
      </p:sp>
      <p:sp>
        <p:nvSpPr>
          <p:cNvPr id="11" name="Text 9"/>
          <p:cNvSpPr/>
          <p:nvPr/>
        </p:nvSpPr>
        <p:spPr>
          <a:xfrm>
            <a:off x="64008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Robots and nanobots</a:t>
            </a:r>
            <a:endParaRPr lang="en-US" sz="1300" dirty="0"/>
          </a:p>
        </p:txBody>
      </p:sp>
      <p:sp>
        <p:nvSpPr>
          <p:cNvPr id="12" name="Shape 10"/>
          <p:cNvSpPr/>
          <p:nvPr/>
        </p:nvSpPr>
        <p:spPr>
          <a:xfrm>
            <a:off x="3291840" y="2926080"/>
            <a:ext cx="2606040" cy="685800"/>
          </a:xfrm>
          <a:prstGeom prst="roundRect">
            <a:avLst>
              <a:gd name="adj" fmla="val 5333"/>
            </a:avLst>
          </a:prstGeom>
          <a:solidFill>
            <a:srgbClr val="131C25"/>
          </a:solidFill>
          <a:ln w="12700">
            <a:solidFill>
              <a:srgbClr val="1C2832"/>
            </a:solidFill>
            <a:prstDash val="solid"/>
          </a:ln>
        </p:spPr>
        <p:txBody>
          <a:bodyPr/>
          <a:p/>
        </p:txBody>
      </p:sp>
      <p:sp>
        <p:nvSpPr>
          <p:cNvPr id="13" name="Text 11"/>
          <p:cNvSpPr/>
          <p:nvPr/>
        </p:nvSpPr>
        <p:spPr>
          <a:xfrm>
            <a:off x="342900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Big data about your life</a:t>
            </a:r>
            <a:endParaRPr lang="en-US" sz="1300" dirty="0"/>
          </a:p>
        </p:txBody>
      </p:sp>
      <p:sp>
        <p:nvSpPr>
          <p:cNvPr id="14" name="Shape 12"/>
          <p:cNvSpPr/>
          <p:nvPr/>
        </p:nvSpPr>
        <p:spPr>
          <a:xfrm>
            <a:off x="6080760" y="2926080"/>
            <a:ext cx="2606040" cy="685800"/>
          </a:xfrm>
          <a:prstGeom prst="roundRect">
            <a:avLst>
              <a:gd name="adj" fmla="val 5333"/>
            </a:avLst>
          </a:prstGeom>
          <a:solidFill>
            <a:srgbClr val="131C25"/>
          </a:solidFill>
          <a:ln w="12700">
            <a:solidFill>
              <a:srgbClr val="1C2832"/>
            </a:solidFill>
            <a:prstDash val="solid"/>
          </a:ln>
        </p:spPr>
        <p:txBody>
          <a:bodyPr/>
          <a:p/>
        </p:txBody>
      </p:sp>
      <p:sp>
        <p:nvSpPr>
          <p:cNvPr id="15" name="Text 13"/>
          <p:cNvSpPr/>
          <p:nvPr/>
        </p:nvSpPr>
        <p:spPr>
          <a:xfrm>
            <a:off x="621792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Quantum computing</a:t>
            </a:r>
            <a:endParaRPr lang="en-US" sz="1300" dirty="0"/>
          </a:p>
        </p:txBody>
      </p:sp>
      <p:sp>
        <p:nvSpPr>
          <p:cNvPr id="16" name="Text 14"/>
          <p:cNvSpPr/>
          <p:nvPr/>
        </p:nvSpPr>
        <p:spPr>
          <a:xfrm>
            <a:off x="502920" y="3977640"/>
            <a:ext cx="8138160" cy="59436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Each one brings new risks. The book devotes an entire chapter to them — because protecting yourself tomorrow starts with understanding today.</a:t>
            </a:r>
            <a:endParaRPr lang="en-US" sz="1450" dirty="0"/>
          </a:p>
        </p:txBody>
      </p:sp>
      <p:sp>
        <p:nvSpPr>
          <p:cNvPr id="17"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8"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9"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28/30</a:t>
            </a:r>
            <a:endParaRPr lang="en-US" sz="1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5 DOORS LOCKED — AND THE ONES WE DIDN'T SEE?</a:t>
            </a:r>
            <a:endParaRPr lang="en-US" sz="1200" dirty="0"/>
          </a:p>
        </p:txBody>
      </p:sp>
      <p:sp>
        <p:nvSpPr>
          <p:cNvPr id="3" name="Text 1"/>
          <p:cNvSpPr/>
          <p:nvPr/>
        </p:nvSpPr>
        <p:spPr>
          <a:xfrm>
            <a:off x="502920" y="1143000"/>
            <a:ext cx="8138160" cy="141732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Today you locked 5 doors.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The book gives you the full blueprint of the building.</a:t>
            </a:r>
            <a:endParaRPr lang="en-US" sz="3100" dirty="0"/>
          </a:p>
        </p:txBody>
      </p:sp>
      <p:sp>
        <p:nvSpPr>
          <p:cNvPr id="4" name="Shape 2"/>
          <p:cNvSpPr/>
          <p:nvPr/>
        </p:nvSpPr>
        <p:spPr>
          <a:xfrm>
            <a:off x="502920" y="2788920"/>
            <a:ext cx="2606040" cy="1325880"/>
          </a:xfrm>
          <a:prstGeom prst="roundRect">
            <a:avLst>
              <a:gd name="adj" fmla="val 2759"/>
            </a:avLst>
          </a:prstGeom>
          <a:solidFill>
            <a:srgbClr val="131C25"/>
          </a:solidFill>
          <a:ln w="12700">
            <a:solidFill>
              <a:srgbClr val="1C2832"/>
            </a:solidFill>
            <a:prstDash val="solid"/>
          </a:ln>
        </p:spPr>
        <p:txBody>
          <a:bodyPr/>
          <a:p/>
        </p:txBody>
      </p:sp>
      <p:sp>
        <p:nvSpPr>
          <p:cNvPr id="5" name="Text 3"/>
          <p:cNvSpPr/>
          <p:nvPr/>
        </p:nvSpPr>
        <p:spPr>
          <a:xfrm>
            <a:off x="64008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10 chapters</a:t>
            </a:r>
            <a:endParaRPr lang="en-US" sz="2100" dirty="0"/>
          </a:p>
        </p:txBody>
      </p:sp>
      <p:sp>
        <p:nvSpPr>
          <p:cNvPr id="6" name="Text 4"/>
          <p:cNvSpPr/>
          <p:nvPr/>
        </p:nvSpPr>
        <p:spPr>
          <a:xfrm>
            <a:off x="66751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from digital identity to quantum computing</a:t>
            </a:r>
            <a:endParaRPr lang="en-US" sz="1150" dirty="0"/>
          </a:p>
        </p:txBody>
      </p:sp>
      <p:sp>
        <p:nvSpPr>
          <p:cNvPr id="7" name="Shape 5"/>
          <p:cNvSpPr/>
          <p:nvPr/>
        </p:nvSpPr>
        <p:spPr>
          <a:xfrm>
            <a:off x="3291840" y="2788920"/>
            <a:ext cx="2606040" cy="1325880"/>
          </a:xfrm>
          <a:prstGeom prst="roundRect">
            <a:avLst>
              <a:gd name="adj" fmla="val 2759"/>
            </a:avLst>
          </a:prstGeom>
          <a:solidFill>
            <a:srgbClr val="131C25"/>
          </a:solidFill>
          <a:ln w="12700">
            <a:solidFill>
              <a:srgbClr val="1C2832"/>
            </a:solidFill>
            <a:prstDash val="solid"/>
          </a:ln>
        </p:spPr>
        <p:txBody>
          <a:bodyPr/>
          <a:p/>
        </p:txBody>
      </p:sp>
      <p:sp>
        <p:nvSpPr>
          <p:cNvPr id="8" name="Text 6"/>
          <p:cNvSpPr/>
          <p:nvPr/>
        </p:nvSpPr>
        <p:spPr>
          <a:xfrm>
            <a:off x="342900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0 jargon</a:t>
            </a:r>
            <a:endParaRPr lang="en-US" sz="2100" dirty="0"/>
          </a:p>
        </p:txBody>
      </p:sp>
      <p:sp>
        <p:nvSpPr>
          <p:cNvPr id="9" name="Text 7"/>
          <p:cNvSpPr/>
          <p:nvPr/>
        </p:nvSpPr>
        <p:spPr>
          <a:xfrm>
            <a:off x="345643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written for people, not engineers</a:t>
            </a:r>
            <a:endParaRPr lang="en-US" sz="1150" dirty="0"/>
          </a:p>
        </p:txBody>
      </p:sp>
      <p:sp>
        <p:nvSpPr>
          <p:cNvPr id="10" name="Shape 8"/>
          <p:cNvSpPr/>
          <p:nvPr/>
        </p:nvSpPr>
        <p:spPr>
          <a:xfrm>
            <a:off x="6080760" y="2788920"/>
            <a:ext cx="2606040" cy="1325880"/>
          </a:xfrm>
          <a:prstGeom prst="roundRect">
            <a:avLst>
              <a:gd name="adj" fmla="val 2759"/>
            </a:avLst>
          </a:prstGeom>
          <a:solidFill>
            <a:srgbClr val="131C25"/>
          </a:solidFill>
          <a:ln w="12700">
            <a:solidFill>
              <a:srgbClr val="1C2832"/>
            </a:solidFill>
            <a:prstDash val="solid"/>
          </a:ln>
        </p:spPr>
        <p:txBody>
          <a:bodyPr/>
          <a:p/>
        </p:txBody>
      </p:sp>
      <p:sp>
        <p:nvSpPr>
          <p:cNvPr id="11" name="Text 9"/>
          <p:cNvSpPr/>
          <p:nvPr/>
        </p:nvSpPr>
        <p:spPr>
          <a:xfrm>
            <a:off x="621792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1 method</a:t>
            </a:r>
            <a:endParaRPr lang="en-US" sz="2100" dirty="0"/>
          </a:p>
        </p:txBody>
      </p:sp>
      <p:sp>
        <p:nvSpPr>
          <p:cNvPr id="12" name="Text 10"/>
          <p:cNvSpPr/>
          <p:nvPr/>
        </p:nvSpPr>
        <p:spPr>
          <a:xfrm>
            <a:off x="624535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that of a real hacker with decades of experience</a:t>
            </a:r>
            <a:endParaRPr lang="en-US" sz="1150" dirty="0"/>
          </a:p>
        </p:txBody>
      </p:sp>
      <p:sp>
        <p:nvSpPr>
          <p:cNvPr id="13" name="Text 11"/>
          <p:cNvSpPr/>
          <p:nvPr/>
        </p:nvSpPr>
        <p:spPr>
          <a:xfrm>
            <a:off x="502920" y="4343400"/>
            <a:ext cx="8138160" cy="365760"/>
          </a:xfrm>
          <a:prstGeom prst="rect">
            <a:avLst/>
          </a:prstGeom>
          <a:noFill/>
          <a:ln/>
        </p:spPr>
        <p:txBody>
          <a:bodyPr wrap="square" lIns="0" tIns="0" rIns="0" bIns="0" rtlCol="0" anchor="ctr"/>
          <a:lstStyle/>
          <a:p>
            <a:pPr algn="ctr" indent="0" marL="0">
              <a:buNone/>
            </a:pPr>
            <a:r>
              <a:rPr lang="en-US" sz="1300" b="1" spc="100" kern="0" dirty="0">
                <a:solidFill>
                  <a:srgbClr val="FFFFFF"/>
                </a:solidFill>
                <a:latin typeface="Courier New" pitchFamily="34" charset="0"/>
                <a:ea typeface="Courier New" pitchFamily="34" charset="-122"/>
                <a:cs typeface="Courier New" pitchFamily="34" charset="-120"/>
              </a:rPr>
              <a:t>A HACKER'S SECURITY GUIDE — available at guiadeunhacker.com/en/</a:t>
            </a:r>
            <a:endParaRPr lang="en-US" sz="1300" dirty="0"/>
          </a:p>
        </p:txBody>
      </p:sp>
      <p:sp>
        <p:nvSpPr>
          <p:cNvPr id="14" name="Text 12"/>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29/30</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CHAPTER 1 — LIFE TODAY</a:t>
            </a:r>
            <a:endParaRPr lang="en-US" sz="1200" dirty="0"/>
          </a:p>
        </p:txBody>
      </p:sp>
      <p:sp>
        <p:nvSpPr>
          <p:cNvPr id="3" name="Text 1"/>
          <p:cNvSpPr/>
          <p:nvPr/>
        </p:nvSpPr>
        <p:spPr>
          <a:xfrm>
            <a:off x="502920" y="1234440"/>
            <a:ext cx="4937760" cy="1645920"/>
          </a:xfrm>
          <a:prstGeom prst="rect">
            <a:avLst/>
          </a:prstGeom>
          <a:noFill/>
          <a:ln/>
        </p:spPr>
        <p:txBody>
          <a:bodyPr wrap="square" lIns="0" tIns="0" rIns="0" bIns="0" rtlCol="0" anchor="ctr"/>
          <a:lstStyle/>
          <a:p>
            <a:pPr indent="0" marL="0">
              <a:lnSpc>
                <a:spcPts val="4600"/>
              </a:lnSpc>
              <a:buNone/>
            </a:pPr>
            <a:r>
              <a:rPr lang="en-US" sz="3800" b="1" dirty="0">
                <a:solidFill>
                  <a:srgbClr val="FFFFFF"/>
                </a:solidFill>
                <a:latin typeface="Arial" pitchFamily="34" charset="0"/>
                <a:ea typeface="Arial" pitchFamily="34" charset="-122"/>
                <a:cs typeface="Arial" pitchFamily="34" charset="-120"/>
              </a:rPr>
              <a:t>You don't just use technology anymore.
</a:t>
            </a:r>
            <a:pPr indent="0" marL="0">
              <a:lnSpc>
                <a:spcPts val="4600"/>
              </a:lnSpc>
              <a:buNone/>
            </a:pPr>
            <a:r>
              <a:rPr lang="en-US" sz="3800" b="1" dirty="0">
                <a:solidFill>
                  <a:srgbClr val="0CA6CF"/>
                </a:solidFill>
                <a:latin typeface="Arial" pitchFamily="34" charset="0"/>
                <a:ea typeface="Arial" pitchFamily="34" charset="-122"/>
                <a:cs typeface="Arial" pitchFamily="34" charset="-120"/>
              </a:rPr>
              <a:t>You depend on it.</a:t>
            </a:r>
            <a:endParaRPr lang="en-US" sz="3800" dirty="0"/>
          </a:p>
        </p:txBody>
      </p:sp>
      <p:sp>
        <p:nvSpPr>
          <p:cNvPr id="4" name="Text 2"/>
          <p:cNvSpPr/>
          <p:nvPr/>
        </p:nvSpPr>
        <p:spPr>
          <a:xfrm>
            <a:off x="502920" y="3017520"/>
            <a:ext cx="4754880" cy="1463040"/>
          </a:xfrm>
          <a:prstGeom prst="rect">
            <a:avLst/>
          </a:prstGeom>
          <a:noFill/>
          <a:ln/>
        </p:spPr>
        <p:txBody>
          <a:bodyPr wrap="square" lIns="0" tIns="0" rIns="0" bIns="0" rtlCol="0" anchor="ctr"/>
          <a:lstStyle/>
          <a:p>
            <a:pPr indent="0" marL="0">
              <a:lnSpc>
                <a:spcPts val="2200"/>
              </a:lnSpc>
              <a:buNone/>
            </a:pPr>
            <a:r>
              <a:rPr lang="en-US" sz="1550" dirty="0">
                <a:solidFill>
                  <a:srgbClr val="8294A3"/>
                </a:solidFill>
                <a:latin typeface="Arial" pitchFamily="34" charset="0"/>
                <a:ea typeface="Arial" pitchFamily="34" charset="-122"/>
                <a:cs typeface="Arial" pitchFamily="34" charset="-120"/>
              </a:rPr>
              <a:t>Work, money, health, relationships, identity: it all runs through a screen. The book's question isn't whether technology can fail or be attacked — it's what you'll do when it happens.</a:t>
            </a:r>
            <a:endParaRPr lang="en-US" sz="1550" dirty="0"/>
          </a:p>
        </p:txBody>
      </p:sp>
      <p:sp>
        <p:nvSpPr>
          <p:cNvPr id="5" name="Shape 3"/>
          <p:cNvSpPr/>
          <p:nvPr/>
        </p:nvSpPr>
        <p:spPr>
          <a:xfrm>
            <a:off x="5669280" y="1234440"/>
            <a:ext cx="2971800" cy="3200400"/>
          </a:xfrm>
          <a:prstGeom prst="roundRect">
            <a:avLst>
              <a:gd name="adj" fmla="val 1231"/>
            </a:avLst>
          </a:prstGeom>
          <a:solidFill>
            <a:srgbClr val="131C25"/>
          </a:solidFill>
          <a:ln w="12700">
            <a:solidFill>
              <a:srgbClr val="1C2832"/>
            </a:solidFill>
            <a:prstDash val="solid"/>
          </a:ln>
        </p:spPr>
        <p:txBody>
          <a:bodyPr/>
          <a:p/>
        </p:txBody>
      </p:sp>
      <p:sp>
        <p:nvSpPr>
          <p:cNvPr id="6" name="Text 4"/>
          <p:cNvSpPr/>
          <p:nvPr/>
        </p:nvSpPr>
        <p:spPr>
          <a:xfrm>
            <a:off x="5897880" y="1463040"/>
            <a:ext cx="2560320" cy="274320"/>
          </a:xfrm>
          <a:prstGeom prst="rect">
            <a:avLst/>
          </a:prstGeom>
          <a:noFill/>
          <a:ln/>
        </p:spPr>
        <p:txBody>
          <a:bodyPr wrap="square" lIns="0" tIns="0" rIns="0" bIns="0" rtlCol="0" anchor="ctr"/>
          <a:lstStyle/>
          <a:p>
            <a:pPr indent="0" marL="0">
              <a:buNone/>
            </a:pPr>
            <a:r>
              <a:rPr lang="en-US" sz="1050" spc="300" kern="0" dirty="0">
                <a:solidFill>
                  <a:srgbClr val="DC5428"/>
                </a:solidFill>
                <a:latin typeface="Courier New" pitchFamily="34" charset="0"/>
                <a:ea typeface="Courier New" pitchFamily="34" charset="-122"/>
                <a:cs typeface="Courier New" pitchFamily="34" charset="-120"/>
              </a:rPr>
              <a:t>THINK OF IT THIS WAY</a:t>
            </a:r>
            <a:endParaRPr lang="en-US" sz="1050" dirty="0"/>
          </a:p>
        </p:txBody>
      </p:sp>
      <p:sp>
        <p:nvSpPr>
          <p:cNvPr id="7" name="Text 5"/>
          <p:cNvSpPr/>
          <p:nvPr/>
        </p:nvSpPr>
        <p:spPr>
          <a:xfrm>
            <a:off x="5897880" y="1828800"/>
            <a:ext cx="2514600" cy="1371600"/>
          </a:xfrm>
          <a:prstGeom prst="rect">
            <a:avLst/>
          </a:prstGeom>
          <a:noFill/>
          <a:ln/>
        </p:spPr>
        <p:txBody>
          <a:bodyPr wrap="square" lIns="0" tIns="0" rIns="0" bIns="0" rtlCol="0" anchor="ctr"/>
          <a:lstStyle/>
          <a:p>
            <a:pPr indent="0" marL="0">
              <a:lnSpc>
                <a:spcPts val="2200"/>
              </a:lnSpc>
              <a:buNone/>
            </a:pPr>
            <a:r>
              <a:rPr lang="en-US" sz="1600" b="1" dirty="0">
                <a:solidFill>
                  <a:srgbClr val="FFFFFF"/>
                </a:solidFill>
                <a:latin typeface="Arial" pitchFamily="34" charset="0"/>
                <a:ea typeface="Arial" pitchFamily="34" charset="-122"/>
                <a:cs typeface="Arial" pitchFamily="34" charset="-120"/>
              </a:rPr>
              <a:t>How many hours could you last without access to your accounts before you have a serious problem?</a:t>
            </a:r>
            <a:endParaRPr lang="en-US" sz="1600" dirty="0"/>
          </a:p>
        </p:txBody>
      </p:sp>
      <p:sp>
        <p:nvSpPr>
          <p:cNvPr id="8" name="Text 6"/>
          <p:cNvSpPr/>
          <p:nvPr/>
        </p:nvSpPr>
        <p:spPr>
          <a:xfrm>
            <a:off x="5897880" y="3383280"/>
            <a:ext cx="2514600" cy="86868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If the answer makes you uncomfortable, this presentation is for you.</a:t>
            </a:r>
            <a:endParaRPr lang="en-US" sz="1300" dirty="0"/>
          </a:p>
        </p:txBody>
      </p:sp>
      <p:sp>
        <p:nvSpPr>
          <p:cNvPr id="9" name="Text 7"/>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03/30</a:t>
            </a:r>
            <a:endParaRPr lang="en-US" sz="11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1554480"/>
            <a:ext cx="8138160" cy="1645920"/>
          </a:xfrm>
          <a:prstGeom prst="rect">
            <a:avLst/>
          </a:prstGeom>
          <a:noFill/>
          <a:ln/>
        </p:spPr>
        <p:txBody>
          <a:bodyPr wrap="square" lIns="0" tIns="0" rIns="0" bIns="0" rtlCol="0" anchor="ctr"/>
          <a:lstStyle/>
          <a:p>
            <a:pPr algn="ctr" indent="0" marL="0">
              <a:lnSpc>
                <a:spcPts val="5400"/>
              </a:lnSpc>
              <a:buNone/>
            </a:pPr>
            <a:r>
              <a:rPr lang="en-US" sz="4400" b="1" dirty="0">
                <a:solidFill>
                  <a:srgbClr val="FFFFFF"/>
                </a:solidFill>
                <a:latin typeface="Arial" pitchFamily="34" charset="0"/>
                <a:ea typeface="Arial" pitchFamily="34" charset="-122"/>
                <a:cs typeface="Arial" pitchFamily="34" charset="-120"/>
              </a:rPr>
              <a:t>Security isn't paranoia.
</a:t>
            </a:r>
            <a:pPr algn="ctr" indent="0" marL="0">
              <a:lnSpc>
                <a:spcPts val="5400"/>
              </a:lnSpc>
              <a:buNone/>
            </a:pPr>
            <a:r>
              <a:rPr lang="en-US" sz="4400" b="1" dirty="0">
                <a:solidFill>
                  <a:srgbClr val="0CA6CF"/>
                </a:solidFill>
                <a:latin typeface="Arial" pitchFamily="34" charset="0"/>
                <a:ea typeface="Arial" pitchFamily="34" charset="-122"/>
                <a:cs typeface="Arial" pitchFamily="34" charset="-120"/>
              </a:rPr>
              <a:t>It's a habit.</a:t>
            </a:r>
            <a:endParaRPr lang="en-US" sz="4400" dirty="0"/>
          </a:p>
        </p:txBody>
      </p:sp>
      <p:sp>
        <p:nvSpPr>
          <p:cNvPr id="3" name="Text 1"/>
          <p:cNvSpPr/>
          <p:nvPr/>
        </p:nvSpPr>
        <p:spPr>
          <a:xfrm>
            <a:off x="502920" y="3383280"/>
            <a:ext cx="8138160" cy="457200"/>
          </a:xfrm>
          <a:prstGeom prst="rect">
            <a:avLst/>
          </a:prstGeom>
          <a:noFill/>
          <a:ln/>
        </p:spPr>
        <p:txBody>
          <a:bodyPr wrap="square" lIns="0" tIns="0" rIns="0" bIns="0" rtlCol="0" anchor="ctr"/>
          <a:lstStyle/>
          <a:p>
            <a:pPr algn="ctr" indent="0" marL="0">
              <a:buNone/>
            </a:pPr>
            <a:r>
              <a:rPr lang="en-US" sz="1900" dirty="0">
                <a:solidFill>
                  <a:srgbClr val="8294A3"/>
                </a:solidFill>
                <a:latin typeface="Arial" pitchFamily="34" charset="0"/>
                <a:ea typeface="Arial" pitchFamily="34" charset="-122"/>
                <a:cs typeface="Arial" pitchFamily="34" charset="-120"/>
              </a:rPr>
              <a:t>Start with one door. Today.</a:t>
            </a:r>
            <a:endParaRPr lang="en-US" sz="1900" dirty="0"/>
          </a:p>
        </p:txBody>
      </p:sp>
      <p:sp>
        <p:nvSpPr>
          <p:cNvPr id="4" name="Text 2"/>
          <p:cNvSpPr/>
          <p:nvPr/>
        </p:nvSpPr>
        <p:spPr>
          <a:xfrm>
            <a:off x="502920" y="4297680"/>
            <a:ext cx="8138160" cy="320040"/>
          </a:xfrm>
          <a:prstGeom prst="rect">
            <a:avLst/>
          </a:prstGeom>
          <a:noFill/>
          <a:ln/>
        </p:spPr>
        <p:txBody>
          <a:bodyPr wrap="square" lIns="0" tIns="0" rIns="0" bIns="0" rtlCol="0" anchor="ctr"/>
          <a:lstStyle/>
          <a:p>
            <a:pPr algn="ctr" indent="0" marL="0">
              <a:buNone/>
            </a:pPr>
            <a:r>
              <a:rPr lang="en-US" sz="1150" spc="200" kern="0" dirty="0">
                <a:solidFill>
                  <a:srgbClr val="0CA6CF"/>
                </a:solidFill>
                <a:latin typeface="Courier New" pitchFamily="34" charset="0"/>
                <a:ea typeface="Courier New" pitchFamily="34" charset="-122"/>
                <a:cs typeface="Courier New" pitchFamily="34" charset="-120"/>
              </a:rPr>
              <a:t>A HACKER'S SECURITY GUIDE  //  CÉSAR CERRUDO  //  guiadeunhacker.com/en/</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FIRST, LET'S BUST A MYTH</a:t>
            </a:r>
            <a:endParaRPr lang="en-US" sz="1200" dirty="0"/>
          </a:p>
        </p:txBody>
      </p:sp>
      <p:sp>
        <p:nvSpPr>
          <p:cNvPr id="3" name="Text 1"/>
          <p:cNvSpPr/>
          <p:nvPr/>
        </p:nvSpPr>
        <p:spPr>
          <a:xfrm>
            <a:off x="502920" y="1371600"/>
            <a:ext cx="8138160" cy="822960"/>
          </a:xfrm>
          <a:prstGeom prst="rect">
            <a:avLst/>
          </a:prstGeom>
          <a:noFill/>
          <a:ln/>
        </p:spPr>
        <p:txBody>
          <a:bodyPr wrap="square" lIns="0" tIns="0" rIns="0" bIns="0" rtlCol="0" anchor="ctr"/>
          <a:lstStyle/>
          <a:p>
            <a:pPr indent="0" marL="0">
              <a:buNone/>
            </a:pPr>
            <a:r>
              <a:rPr lang="en-US" sz="4000" b="1" dirty="0">
                <a:solidFill>
                  <a:srgbClr val="FFFFFF"/>
                </a:solidFill>
                <a:latin typeface="Arial" pitchFamily="34" charset="0"/>
                <a:ea typeface="Arial" pitchFamily="34" charset="-122"/>
                <a:cs typeface="Arial" pitchFamily="34" charset="-120"/>
              </a:rPr>
              <a:t>The people robbing you </a:t>
            </a:r>
            <a:pPr indent="0" marL="0">
              <a:buNone/>
            </a:pPr>
            <a:r>
              <a:rPr lang="en-US" sz="4000" b="1" dirty="0">
                <a:solidFill>
                  <a:srgbClr val="DC5428"/>
                </a:solidFill>
                <a:latin typeface="Arial" pitchFamily="34" charset="0"/>
                <a:ea typeface="Arial" pitchFamily="34" charset="-122"/>
                <a:cs typeface="Arial" pitchFamily="34" charset="-120"/>
              </a:rPr>
              <a:t>aren't hackers</a:t>
            </a:r>
            <a:pPr indent="0" marL="0">
              <a:buNone/>
            </a:pPr>
            <a:r>
              <a:rPr lang="en-US" sz="4000" b="1" dirty="0">
                <a:solidFill>
                  <a:srgbClr val="FFFFFF"/>
                </a:solidFill>
                <a:latin typeface="Arial" pitchFamily="34" charset="0"/>
                <a:ea typeface="Arial" pitchFamily="34" charset="-122"/>
                <a:cs typeface="Arial" pitchFamily="34" charset="-120"/>
              </a:rPr>
              <a:t>.</a:t>
            </a:r>
            <a:endParaRPr lang="en-US" sz="4000" dirty="0"/>
          </a:p>
        </p:txBody>
      </p:sp>
      <p:sp>
        <p:nvSpPr>
          <p:cNvPr id="4" name="Text 2"/>
          <p:cNvSpPr/>
          <p:nvPr/>
        </p:nvSpPr>
        <p:spPr>
          <a:xfrm>
            <a:off x="502920" y="2331720"/>
            <a:ext cx="7315200" cy="777240"/>
          </a:xfrm>
          <a:prstGeom prst="rect">
            <a:avLst/>
          </a:prstGeom>
          <a:noFill/>
          <a:ln/>
        </p:spPr>
        <p:txBody>
          <a:bodyPr wrap="square" lIns="0" tIns="0" rIns="0" bIns="0" rtlCol="0" anchor="ctr"/>
          <a:lstStyle/>
          <a:p>
            <a:pPr indent="0" marL="0">
              <a:lnSpc>
                <a:spcPts val="2400"/>
              </a:lnSpc>
              <a:buNone/>
            </a:pPr>
            <a:r>
              <a:rPr lang="en-US" sz="1700" dirty="0">
                <a:solidFill>
                  <a:srgbClr val="8294A3"/>
                </a:solidFill>
                <a:latin typeface="Arial" pitchFamily="34" charset="0"/>
                <a:ea typeface="Arial" pitchFamily="34" charset="-122"/>
                <a:cs typeface="Arial" pitchFamily="34" charset="-120"/>
              </a:rPr>
              <a:t>They're cybercriminals. Most of them can't even build the tools they use: they piggyback on other people's work.</a:t>
            </a:r>
            <a:endParaRPr lang="en-US" sz="1700" dirty="0"/>
          </a:p>
        </p:txBody>
      </p:sp>
      <p:sp>
        <p:nvSpPr>
          <p:cNvPr id="5" name="Shape 3"/>
          <p:cNvSpPr/>
          <p:nvPr/>
        </p:nvSpPr>
        <p:spPr>
          <a:xfrm>
            <a:off x="502920" y="3246120"/>
            <a:ext cx="3931920" cy="1234440"/>
          </a:xfrm>
          <a:prstGeom prst="roundRect">
            <a:avLst>
              <a:gd name="adj" fmla="val 2963"/>
            </a:avLst>
          </a:prstGeom>
          <a:solidFill>
            <a:srgbClr val="131C25"/>
          </a:solidFill>
          <a:ln w="12700">
            <a:solidFill>
              <a:srgbClr val="1C2832"/>
            </a:solidFill>
            <a:prstDash val="solid"/>
          </a:ln>
        </p:spPr>
        <p:txBody>
          <a:bodyPr/>
          <a:p/>
        </p:txBody>
      </p:sp>
      <p:sp>
        <p:nvSpPr>
          <p:cNvPr id="6" name="Shape 4"/>
          <p:cNvSpPr/>
          <p:nvPr/>
        </p:nvSpPr>
        <p:spPr>
          <a:xfrm>
            <a:off x="4709160" y="3246120"/>
            <a:ext cx="3931920" cy="1234440"/>
          </a:xfrm>
          <a:prstGeom prst="roundRect">
            <a:avLst>
              <a:gd name="adj" fmla="val 2963"/>
            </a:avLst>
          </a:prstGeom>
          <a:solidFill>
            <a:srgbClr val="131C25"/>
          </a:solidFill>
          <a:ln w="12700">
            <a:solidFill>
              <a:srgbClr val="1C2832"/>
            </a:solidFill>
            <a:prstDash val="solid"/>
          </a:ln>
        </p:spPr>
        <p:txBody>
          <a:bodyPr/>
          <a:p/>
        </p:txBody>
      </p:sp>
      <p:sp>
        <p:nvSpPr>
          <p:cNvPr id="7" name="Shape 5"/>
          <p:cNvSpPr/>
          <p:nvPr/>
        </p:nvSpPr>
        <p:spPr>
          <a:xfrm>
            <a:off x="731520" y="3566160"/>
            <a:ext cx="566928" cy="566928"/>
          </a:xfrm>
          <a:prstGeom prst="ellipse">
            <a:avLst/>
          </a:prstGeom>
          <a:solidFill>
            <a:srgbClr val="0E141A"/>
          </a:solidFill>
          <a:ln w="19050">
            <a:solidFill>
              <a:srgbClr val="DC5428"/>
            </a:solidFill>
            <a:prstDash val="solid"/>
          </a:ln>
        </p:spPr>
        <p:txBody>
          <a:bodyPr/>
          <a:p/>
        </p:txBody>
      </p:sp>
      <p:pic>
        <p:nvPicPr>
          <p:cNvPr id="8" name="Image 0" descr="preencoded.png">    </p:cNvPr>
          <p:cNvPicPr>
            <a:picLocks noChangeAspect="1"/>
          </p:cNvPicPr>
          <p:nvPr/>
        </p:nvPicPr>
        <p:blipFill>
          <a:blip r:embed="rId2"/>
          <a:stretch>
            <a:fillRect/>
          </a:stretch>
        </p:blipFill>
        <p:spPr>
          <a:xfrm>
            <a:off x="856244" y="3690884"/>
            <a:ext cx="317480" cy="317480"/>
          </a:xfrm>
          <a:prstGeom prst="rect">
            <a:avLst/>
          </a:prstGeom>
        </p:spPr>
      </p:pic>
      <p:sp>
        <p:nvSpPr>
          <p:cNvPr id="9" name="Text 6"/>
          <p:cNvSpPr/>
          <p:nvPr/>
        </p:nvSpPr>
        <p:spPr>
          <a:xfrm>
            <a:off x="1463040" y="3456432"/>
            <a:ext cx="2834640" cy="868680"/>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Arial" pitchFamily="34" charset="0"/>
                <a:ea typeface="Arial" pitchFamily="34" charset="-122"/>
                <a:cs typeface="Arial" pitchFamily="34" charset="-120"/>
              </a:rPr>
              <a:t>CYBERCRIMINAL
</a:t>
            </a:r>
            <a:pPr indent="0" marL="0">
              <a:lnSpc>
                <a:spcPts val="1700"/>
              </a:lnSpc>
              <a:buNone/>
            </a:pPr>
            <a:r>
              <a:rPr lang="en-US" sz="1250" dirty="0">
                <a:solidFill>
                  <a:srgbClr val="D7DEE5"/>
                </a:solidFill>
                <a:latin typeface="Arial" pitchFamily="34" charset="0"/>
                <a:ea typeface="Arial" pitchFamily="34" charset="-122"/>
                <a:cs typeface="Arial" pitchFamily="34" charset="-120"/>
              </a:rPr>
              <a:t>Uses technology to harm and steal.</a:t>
            </a:r>
            <a:endParaRPr lang="en-US" sz="1300" dirty="0"/>
          </a:p>
        </p:txBody>
      </p:sp>
      <p:sp>
        <p:nvSpPr>
          <p:cNvPr id="10" name="Shape 7"/>
          <p:cNvSpPr/>
          <p:nvPr/>
        </p:nvSpPr>
        <p:spPr>
          <a:xfrm>
            <a:off x="4937760" y="3566160"/>
            <a:ext cx="566928" cy="566928"/>
          </a:xfrm>
          <a:prstGeom prst="ellipse">
            <a:avLst/>
          </a:prstGeom>
          <a:solidFill>
            <a:srgbClr val="0E141A"/>
          </a:solidFill>
          <a:ln w="19050">
            <a:solidFill>
              <a:srgbClr val="0CA6CF"/>
            </a:solidFill>
            <a:prstDash val="solid"/>
          </a:ln>
        </p:spPr>
        <p:txBody>
          <a:bodyPr/>
          <a:p/>
        </p:txBody>
      </p:sp>
      <p:pic>
        <p:nvPicPr>
          <p:cNvPr id="11" name="Image 1" descr="preencoded.png">    </p:cNvPr>
          <p:cNvPicPr>
            <a:picLocks noChangeAspect="1"/>
          </p:cNvPicPr>
          <p:nvPr/>
        </p:nvPicPr>
        <p:blipFill>
          <a:blip r:embed="rId3"/>
          <a:stretch>
            <a:fillRect/>
          </a:stretch>
        </p:blipFill>
        <p:spPr>
          <a:xfrm>
            <a:off x="5062484" y="3690884"/>
            <a:ext cx="317480" cy="317480"/>
          </a:xfrm>
          <a:prstGeom prst="rect">
            <a:avLst/>
          </a:prstGeom>
        </p:spPr>
      </p:pic>
      <p:sp>
        <p:nvSpPr>
          <p:cNvPr id="12" name="Text 8"/>
          <p:cNvSpPr/>
          <p:nvPr/>
        </p:nvSpPr>
        <p:spPr>
          <a:xfrm>
            <a:off x="5669280" y="3456432"/>
            <a:ext cx="2834640" cy="868680"/>
          </a:xfrm>
          <a:prstGeom prst="rect">
            <a:avLst/>
          </a:prstGeom>
          <a:noFill/>
          <a:ln/>
        </p:spPr>
        <p:txBody>
          <a:bodyPr wrap="square" lIns="0" tIns="0" rIns="0" bIns="0" rtlCol="0" anchor="ctr"/>
          <a:lstStyle/>
          <a:p>
            <a:pPr indent="0" marL="0">
              <a:lnSpc>
                <a:spcPts val="1700"/>
              </a:lnSpc>
              <a:buNone/>
            </a:pPr>
            <a:r>
              <a:rPr lang="en-US" sz="1300" b="1" dirty="0">
                <a:solidFill>
                  <a:srgbClr val="0CA6CF"/>
                </a:solidFill>
                <a:latin typeface="Arial" pitchFamily="34" charset="0"/>
                <a:ea typeface="Arial" pitchFamily="34" charset="-122"/>
                <a:cs typeface="Arial" pitchFamily="34" charset="-120"/>
              </a:rPr>
              <a:t>HACKER
</a:t>
            </a:r>
            <a:pPr indent="0" marL="0">
              <a:lnSpc>
                <a:spcPts val="1700"/>
              </a:lnSpc>
              <a:buNone/>
            </a:pPr>
            <a:r>
              <a:rPr lang="en-US" sz="1250" dirty="0">
                <a:solidFill>
                  <a:srgbClr val="D7DEE5"/>
                </a:solidFill>
                <a:latin typeface="Arial" pitchFamily="34" charset="0"/>
                <a:ea typeface="Arial" pitchFamily="34" charset="-122"/>
                <a:cs typeface="Arial" pitchFamily="34" charset="-120"/>
              </a:rPr>
              <a:t>Investigates, reports flaws and makes everyone safer.</a:t>
            </a:r>
            <a:endParaRPr lang="en-US" sz="1300" dirty="0"/>
          </a:p>
        </p:txBody>
      </p:sp>
      <p:sp>
        <p:nvSpPr>
          <p:cNvPr id="13" name="Text 9"/>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4" name="Text 10"/>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1"/>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04/30</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YOUR GUIDE ON THIS JOURNEY</a:t>
            </a:r>
            <a:endParaRPr lang="en-US" sz="1200" dirty="0"/>
          </a:p>
        </p:txBody>
      </p:sp>
      <p:sp>
        <p:nvSpPr>
          <p:cNvPr id="3" name="Text 1"/>
          <p:cNvSpPr/>
          <p:nvPr/>
        </p:nvSpPr>
        <p:spPr>
          <a:xfrm>
            <a:off x="502920" y="1234440"/>
            <a:ext cx="8138160" cy="1325880"/>
          </a:xfrm>
          <a:prstGeom prst="rect">
            <a:avLst/>
          </a:prstGeom>
          <a:noFill/>
          <a:ln/>
        </p:spPr>
        <p:txBody>
          <a:bodyPr wrap="square" lIns="0" tIns="0" rIns="0" bIns="0" rtlCol="0" anchor="ctr"/>
          <a:lstStyle/>
          <a:p>
            <a:pPr indent="0" marL="0">
              <a:lnSpc>
                <a:spcPts val="4000"/>
              </a:lnSpc>
              <a:buNone/>
            </a:pPr>
            <a:r>
              <a:rPr lang="en-US" sz="3200" b="1" dirty="0">
                <a:solidFill>
                  <a:srgbClr val="FFFFFF"/>
                </a:solidFill>
                <a:latin typeface="Arial" pitchFamily="34" charset="0"/>
                <a:ea typeface="Arial" pitchFamily="34" charset="-122"/>
                <a:cs typeface="Arial" pitchFamily="34" charset="-120"/>
              </a:rPr>
              <a:t>A real hacker wrote the manual to defend you from criminals.</a:t>
            </a:r>
            <a:endParaRPr lang="en-US" sz="3200" dirty="0"/>
          </a:p>
        </p:txBody>
      </p:sp>
      <p:sp>
        <p:nvSpPr>
          <p:cNvPr id="4" name="Text 2"/>
          <p:cNvSpPr/>
          <p:nvPr/>
        </p:nvSpPr>
        <p:spPr>
          <a:xfrm>
            <a:off x="502920" y="2697480"/>
            <a:ext cx="5120640" cy="1645920"/>
          </a:xfrm>
          <a:prstGeom prst="rect">
            <a:avLst/>
          </a:prstGeom>
          <a:noFill/>
          <a:ln/>
        </p:spPr>
        <p:txBody>
          <a:bodyPr wrap="square" lIns="0" tIns="0" rIns="0" bIns="0" rtlCol="0" anchor="ctr"/>
          <a:lstStyle/>
          <a:p>
            <a:pPr indent="0" marL="0">
              <a:lnSpc>
                <a:spcPts val="2300"/>
              </a:lnSpc>
              <a:buNone/>
            </a:pPr>
            <a:r>
              <a:rPr lang="en-US" sz="1550" dirty="0">
                <a:solidFill>
                  <a:srgbClr val="8294A3"/>
                </a:solidFill>
                <a:latin typeface="Arial" pitchFamily="34" charset="0"/>
                <a:ea typeface="Arial" pitchFamily="34" charset="-122"/>
                <a:cs typeface="Arial" pitchFamily="34" charset="-120"/>
              </a:rPr>
              <a:t>César Cerrudo has spent decades finding security flaws before the criminals do: an internationally recognized researcher, founder of cybersecurity companies, and author of this guide written for everyday people, not for techies.</a:t>
            </a:r>
            <a:endParaRPr lang="en-US" sz="1550" dirty="0"/>
          </a:p>
        </p:txBody>
      </p:sp>
      <p:sp>
        <p:nvSpPr>
          <p:cNvPr id="5" name="Shape 3"/>
          <p:cNvSpPr/>
          <p:nvPr/>
        </p:nvSpPr>
        <p:spPr>
          <a:xfrm>
            <a:off x="5943600" y="2697480"/>
            <a:ext cx="2697480" cy="1737360"/>
          </a:xfrm>
          <a:prstGeom prst="roundRect">
            <a:avLst>
              <a:gd name="adj" fmla="val 2105"/>
            </a:avLst>
          </a:prstGeom>
          <a:solidFill>
            <a:srgbClr val="131C25"/>
          </a:solidFill>
          <a:ln w="12700">
            <a:solidFill>
              <a:srgbClr val="1C2832"/>
            </a:solidFill>
            <a:prstDash val="solid"/>
          </a:ln>
        </p:spPr>
        <p:txBody>
          <a:bodyPr/>
          <a:p/>
        </p:txBody>
      </p:sp>
      <p:sp>
        <p:nvSpPr>
          <p:cNvPr id="6" name="Shape 4"/>
          <p:cNvSpPr/>
          <p:nvPr/>
        </p:nvSpPr>
        <p:spPr>
          <a:xfrm>
            <a:off x="6995160" y="2907792"/>
            <a:ext cx="603504" cy="603504"/>
          </a:xfrm>
          <a:prstGeom prst="ellipse">
            <a:avLst/>
          </a:prstGeom>
          <a:solidFill>
            <a:srgbClr val="0E141A"/>
          </a:solidFill>
          <a:ln w="19050">
            <a:solidFill>
              <a:srgbClr val="0CA6CF"/>
            </a:solidFill>
            <a:prstDash val="solid"/>
          </a:ln>
        </p:spPr>
        <p:txBody>
          <a:bodyPr/>
          <a:p/>
        </p:txBody>
      </p:sp>
      <p:pic>
        <p:nvPicPr>
          <p:cNvPr id="7" name="Image 0" descr="preencoded.png">    </p:cNvPr>
          <p:cNvPicPr>
            <a:picLocks noChangeAspect="1"/>
          </p:cNvPicPr>
          <p:nvPr/>
        </p:nvPicPr>
        <p:blipFill>
          <a:blip r:embed="rId2"/>
          <a:stretch>
            <a:fillRect/>
          </a:stretch>
        </p:blipFill>
        <p:spPr>
          <a:xfrm>
            <a:off x="7127931" y="3040563"/>
            <a:ext cx="337962" cy="337962"/>
          </a:xfrm>
          <a:prstGeom prst="rect">
            <a:avLst/>
          </a:prstGeom>
        </p:spPr>
      </p:pic>
      <p:sp>
        <p:nvSpPr>
          <p:cNvPr id="8" name="Text 5"/>
          <p:cNvSpPr/>
          <p:nvPr/>
        </p:nvSpPr>
        <p:spPr>
          <a:xfrm>
            <a:off x="6126480" y="3611880"/>
            <a:ext cx="2331720" cy="731520"/>
          </a:xfrm>
          <a:prstGeom prst="rect">
            <a:avLst/>
          </a:prstGeom>
          <a:noFill/>
          <a:ln/>
        </p:spPr>
        <p:txBody>
          <a:bodyPr wrap="square" lIns="0" tIns="0" rIns="0" bIns="0" rtlCol="0" anchor="ctr"/>
          <a:lstStyle/>
          <a:p>
            <a:pPr algn="ctr" indent="0" marL="0">
              <a:lnSpc>
                <a:spcPts val="1800"/>
              </a:lnSpc>
              <a:buNone/>
            </a:pPr>
            <a:r>
              <a:rPr lang="en-US" sz="1350" b="1" dirty="0">
                <a:solidFill>
                  <a:srgbClr val="FFFFFF"/>
                </a:solidFill>
                <a:latin typeface="Arial" pitchFamily="34" charset="0"/>
                <a:ea typeface="Arial" pitchFamily="34" charset="-122"/>
                <a:cs typeface="Arial" pitchFamily="34" charset="-120"/>
              </a:rPr>
              <a:t>The attacker's knowledge,</a:t>
            </a:r>
            <a:endParaRPr lang="en-US" sz="1350" dirty="0"/>
          </a:p>
          <a:p>
            <a:pPr algn="ctr" indent="0" marL="0">
              <a:lnSpc>
                <a:spcPts val="1800"/>
              </a:lnSpc>
              <a:buNone/>
            </a:pPr>
            <a:r>
              <a:rPr lang="en-US" sz="1350" b="1" dirty="0">
                <a:solidFill>
                  <a:srgbClr val="FFFFFF"/>
                </a:solidFill>
                <a:latin typeface="Arial" pitchFamily="34" charset="0"/>
                <a:ea typeface="Arial" pitchFamily="34" charset="-122"/>
                <a:cs typeface="Arial" pitchFamily="34" charset="-120"/>
              </a:rPr>
              <a:t>put to work for your defense.</a:t>
            </a:r>
            <a:endParaRPr lang="en-US" sz="1350" dirty="0"/>
          </a:p>
        </p:txBody>
      </p:sp>
      <p:sp>
        <p:nvSpPr>
          <p:cNvPr id="9" name="Text 6"/>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0" name="Text 7"/>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1" name="Text 8"/>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05/30</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A TRUE STORY</a:t>
            </a:r>
            <a:endParaRPr lang="en-US" sz="1200" dirty="0"/>
          </a:p>
        </p:txBody>
      </p:sp>
      <p:sp>
        <p:nvSpPr>
          <p:cNvPr id="3" name="Text 1"/>
          <p:cNvSpPr/>
          <p:nvPr/>
        </p:nvSpPr>
        <p:spPr>
          <a:xfrm>
            <a:off x="502920" y="1188720"/>
            <a:ext cx="8138160" cy="1371600"/>
          </a:xfrm>
          <a:prstGeom prst="rect">
            <a:avLst/>
          </a:prstGeom>
          <a:noFill/>
          <a:ln/>
        </p:spPr>
        <p:txBody>
          <a:bodyPr wrap="square" lIns="0" tIns="0" rIns="0" bIns="0" rtlCol="0" anchor="ctr"/>
          <a:lstStyle/>
          <a:p>
            <a:pPr indent="0" marL="0">
              <a:lnSpc>
                <a:spcPts val="3800"/>
              </a:lnSpc>
              <a:buNone/>
            </a:pPr>
            <a:r>
              <a:rPr lang="en-US" sz="3000" b="1" dirty="0">
                <a:solidFill>
                  <a:srgbClr val="FFFFFF"/>
                </a:solidFill>
                <a:latin typeface="Arial" pitchFamily="34" charset="0"/>
                <a:ea typeface="Arial" pitchFamily="34" charset="-122"/>
                <a:cs typeface="Arial" pitchFamily="34" charset="-120"/>
              </a:rPr>
              <a:t>He hacked the traffic lights of one of the world's most important cities. Not to cause chaos, but to warn about the flaw so it would get fixed.</a:t>
            </a:r>
            <a:endParaRPr lang="en-US" sz="3000" dirty="0"/>
          </a:p>
        </p:txBody>
      </p:sp>
      <p:sp>
        <p:nvSpPr>
          <p:cNvPr id="4" name="Shape 2"/>
          <p:cNvSpPr/>
          <p:nvPr/>
        </p:nvSpPr>
        <p:spPr>
          <a:xfrm>
            <a:off x="502920" y="2743200"/>
            <a:ext cx="8138160" cy="1600200"/>
          </a:xfrm>
          <a:prstGeom prst="roundRect">
            <a:avLst>
              <a:gd name="adj" fmla="val 2286"/>
            </a:avLst>
          </a:prstGeom>
          <a:solidFill>
            <a:srgbClr val="131C25"/>
          </a:solidFill>
          <a:ln w="12700">
            <a:solidFill>
              <a:srgbClr val="1C2832"/>
            </a:solidFill>
            <a:prstDash val="solid"/>
          </a:ln>
        </p:spPr>
        <p:txBody>
          <a:bodyPr/>
          <a:p/>
        </p:txBody>
      </p:sp>
      <p:sp>
        <p:nvSpPr>
          <p:cNvPr id="5" name="Text 3"/>
          <p:cNvSpPr/>
          <p:nvPr/>
        </p:nvSpPr>
        <p:spPr>
          <a:xfrm>
            <a:off x="777240" y="2971800"/>
            <a:ext cx="7589520" cy="320040"/>
          </a:xfrm>
          <a:prstGeom prst="rect">
            <a:avLst/>
          </a:prstGeom>
          <a:noFill/>
          <a:ln/>
        </p:spPr>
        <p:txBody>
          <a:bodyPr wrap="square" lIns="0" tIns="0" rIns="0" bIns="0" rtlCol="0" anchor="ctr"/>
          <a:lstStyle/>
          <a:p>
            <a:pPr indent="0" marL="0">
              <a:buNone/>
            </a:pPr>
            <a:r>
              <a:rPr lang="en-US" sz="1400" dirty="0">
                <a:solidFill>
                  <a:srgbClr val="0CA6CF"/>
                </a:solidFill>
                <a:latin typeface="Courier New" pitchFamily="34" charset="0"/>
                <a:ea typeface="Courier New" pitchFamily="34" charset="-122"/>
                <a:cs typeface="Courier New" pitchFamily="34" charset="-120"/>
              </a:rPr>
              <a:t>New York · vulnerable traffic lights</a:t>
            </a:r>
            <a:endParaRPr lang="en-US" sz="1400" dirty="0"/>
          </a:p>
        </p:txBody>
      </p:sp>
      <p:sp>
        <p:nvSpPr>
          <p:cNvPr id="6" name="Text 4"/>
          <p:cNvSpPr/>
          <p:nvPr/>
        </p:nvSpPr>
        <p:spPr>
          <a:xfrm>
            <a:off x="777240" y="3337560"/>
            <a:ext cx="7589520" cy="868680"/>
          </a:xfrm>
          <a:prstGeom prst="rect">
            <a:avLst/>
          </a:prstGeom>
          <a:noFill/>
          <a:ln/>
        </p:spPr>
        <p:txBody>
          <a:bodyPr wrap="square" lIns="0" tIns="0" rIns="0" bIns="0" rtlCol="0" anchor="ctr"/>
          <a:lstStyle/>
          <a:p>
            <a:pPr indent="0" marL="0">
              <a:lnSpc>
                <a:spcPts val="2000"/>
              </a:lnSpc>
              <a:buNone/>
            </a:pPr>
            <a:r>
              <a:rPr lang="en-US" sz="1450" i="1" dirty="0">
                <a:solidFill>
                  <a:srgbClr val="8294A3"/>
                </a:solidFill>
                <a:latin typeface="Arial" pitchFamily="34" charset="0"/>
                <a:ea typeface="Arial" pitchFamily="34" charset="-122"/>
                <a:cs typeface="Arial" pitchFamily="34" charset="-120"/>
              </a:rPr>
              <a:t>César Cerrudo's finding was covered by outlets such as The New York Times, CNN and The Wall Street Journal. That's how a hacker works: they find flaws and report them to protect everyone.</a:t>
            </a:r>
            <a:pPr indent="0" marL="0">
              <a:lnSpc>
                <a:spcPts val="2000"/>
              </a:lnSpc>
              <a:buNone/>
            </a:pPr>
            <a:r>
              <a:rPr lang="en-US" sz="1450" dirty="0">
                <a:solidFill>
                  <a:srgbClr val="D7DEE5"/>
                </a:solidFill>
                <a:latin typeface="Arial" pitchFamily="34" charset="0"/>
                <a:ea typeface="Arial" pitchFamily="34" charset="-122"/>
                <a:cs typeface="Arial" pitchFamily="34" charset="-120"/>
              </a:rPr>
              <a:t/>
            </a:r>
            <a:endParaRPr lang="en-US" sz="1450" dirty="0"/>
          </a:p>
        </p:txBody>
      </p:sp>
      <p:sp>
        <p:nvSpPr>
          <p:cNvPr id="7"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06/30</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MAP OF THIS PRESENTATION</a:t>
            </a:r>
            <a:endParaRPr lang="en-US" sz="1200" dirty="0"/>
          </a:p>
        </p:txBody>
      </p:sp>
      <p:sp>
        <p:nvSpPr>
          <p:cNvPr id="3" name="Text 1"/>
          <p:cNvSpPr/>
          <p:nvPr/>
        </p:nvSpPr>
        <p:spPr>
          <a:xfrm>
            <a:off x="502920" y="1051560"/>
            <a:ext cx="8138160" cy="868680"/>
          </a:xfrm>
          <a:prstGeom prst="rect">
            <a:avLst/>
          </a:prstGeom>
          <a:noFill/>
          <a:ln/>
        </p:spPr>
        <p:txBody>
          <a:bodyPr wrap="square" lIns="0" tIns="0" rIns="0" bIns="0" rtlCol="0" anchor="ctr"/>
          <a:lstStyle/>
          <a:p>
            <a:pPr indent="0" marL="0">
              <a:lnSpc>
                <a:spcPts val="3800"/>
              </a:lnSpc>
              <a:buNone/>
            </a:pPr>
            <a:r>
              <a:rPr lang="en-US" sz="3200" b="1" dirty="0">
                <a:solidFill>
                  <a:srgbClr val="FFFFFF"/>
                </a:solidFill>
                <a:latin typeface="Arial" pitchFamily="34" charset="0"/>
                <a:ea typeface="Arial" pitchFamily="34" charset="-122"/>
                <a:cs typeface="Arial" pitchFamily="34" charset="-120"/>
              </a:rPr>
              <a:t>Criminals get in through </a:t>
            </a:r>
            <a:pPr indent="0" marL="0">
              <a:lnSpc>
                <a:spcPts val="3800"/>
              </a:lnSpc>
              <a:buNone/>
            </a:pPr>
            <a:r>
              <a:rPr lang="en-US" sz="3200" b="1" dirty="0">
                <a:solidFill>
                  <a:srgbClr val="DC5428"/>
                </a:solidFill>
                <a:latin typeface="Arial" pitchFamily="34" charset="0"/>
                <a:ea typeface="Arial" pitchFamily="34" charset="-122"/>
                <a:cs typeface="Arial" pitchFamily="34" charset="-120"/>
              </a:rPr>
              <a:t>5 doors</a:t>
            </a:r>
            <a:pPr indent="0" marL="0">
              <a:lnSpc>
                <a:spcPts val="3800"/>
              </a:lnSpc>
              <a:buNone/>
            </a:pPr>
            <a:r>
              <a:rPr lang="en-US" sz="3200" b="1" dirty="0">
                <a:solidFill>
                  <a:srgbClr val="FFFFFF"/>
                </a:solidFill>
                <a:latin typeface="Arial" pitchFamily="34" charset="0"/>
                <a:ea typeface="Arial" pitchFamily="34" charset="-122"/>
                <a:cs typeface="Arial" pitchFamily="34" charset="-120"/>
              </a:rPr>
              <a:t>. You hold all 5 keys.</a:t>
            </a:r>
            <a:endParaRPr lang="en-US" sz="3200" dirty="0"/>
          </a:p>
        </p:txBody>
      </p:sp>
      <p:sp>
        <p:nvSpPr>
          <p:cNvPr id="4" name="Shape 2"/>
          <p:cNvSpPr/>
          <p:nvPr/>
        </p:nvSpPr>
        <p:spPr>
          <a:xfrm>
            <a:off x="502920" y="2240280"/>
            <a:ext cx="1517904" cy="2057400"/>
          </a:xfrm>
          <a:prstGeom prst="roundRect">
            <a:avLst>
              <a:gd name="adj" fmla="val 2410"/>
            </a:avLst>
          </a:prstGeom>
          <a:solidFill>
            <a:srgbClr val="131C25"/>
          </a:solidFill>
          <a:ln w="12700">
            <a:solidFill>
              <a:srgbClr val="1C2832"/>
            </a:solidFill>
            <a:prstDash val="solid"/>
          </a:ln>
        </p:spPr>
        <p:txBody>
          <a:bodyPr/>
          <a:p/>
        </p:txBody>
      </p:sp>
      <p:sp>
        <p:nvSpPr>
          <p:cNvPr id="5" name="Text 3"/>
          <p:cNvSpPr/>
          <p:nvPr/>
        </p:nvSpPr>
        <p:spPr>
          <a:xfrm>
            <a:off x="612648"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01</a:t>
            </a:r>
            <a:endParaRPr lang="en-US" sz="2400" dirty="0"/>
          </a:p>
        </p:txBody>
      </p:sp>
      <p:pic>
        <p:nvPicPr>
          <p:cNvPr id="6" name="Image 0" descr="preencoded.png">    </p:cNvPr>
          <p:cNvPicPr>
            <a:picLocks noChangeAspect="1"/>
          </p:cNvPicPr>
          <p:nvPr/>
        </p:nvPicPr>
        <p:blipFill>
          <a:blip r:embed="rId2"/>
          <a:stretch>
            <a:fillRect/>
          </a:stretch>
        </p:blipFill>
        <p:spPr>
          <a:xfrm>
            <a:off x="1033272" y="2907792"/>
            <a:ext cx="457200" cy="457200"/>
          </a:xfrm>
          <a:prstGeom prst="rect">
            <a:avLst/>
          </a:prstGeom>
        </p:spPr>
      </p:pic>
      <p:sp>
        <p:nvSpPr>
          <p:cNvPr id="7" name="Text 4"/>
          <p:cNvSpPr/>
          <p:nvPr/>
        </p:nvSpPr>
        <p:spPr>
          <a:xfrm>
            <a:off x="576072"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INBOX</a:t>
            </a:r>
            <a:endParaRPr lang="en-US" sz="1150" dirty="0"/>
          </a:p>
        </p:txBody>
      </p:sp>
      <p:sp>
        <p:nvSpPr>
          <p:cNvPr id="8" name="Shape 5"/>
          <p:cNvSpPr/>
          <p:nvPr/>
        </p:nvSpPr>
        <p:spPr>
          <a:xfrm>
            <a:off x="2167128" y="2240280"/>
            <a:ext cx="1517904" cy="2057400"/>
          </a:xfrm>
          <a:prstGeom prst="roundRect">
            <a:avLst>
              <a:gd name="adj" fmla="val 2410"/>
            </a:avLst>
          </a:prstGeom>
          <a:solidFill>
            <a:srgbClr val="131C25"/>
          </a:solidFill>
          <a:ln w="12700">
            <a:solidFill>
              <a:srgbClr val="1C2832"/>
            </a:solidFill>
            <a:prstDash val="solid"/>
          </a:ln>
        </p:spPr>
        <p:txBody>
          <a:bodyPr/>
          <a:p/>
        </p:txBody>
      </p:sp>
      <p:sp>
        <p:nvSpPr>
          <p:cNvPr id="9" name="Text 6"/>
          <p:cNvSpPr/>
          <p:nvPr/>
        </p:nvSpPr>
        <p:spPr>
          <a:xfrm>
            <a:off x="2276856"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02</a:t>
            </a:r>
            <a:endParaRPr lang="en-US" sz="2400" dirty="0"/>
          </a:p>
        </p:txBody>
      </p:sp>
      <p:pic>
        <p:nvPicPr>
          <p:cNvPr id="10" name="Image 1" descr="preencoded.png">    </p:cNvPr>
          <p:cNvPicPr>
            <a:picLocks noChangeAspect="1"/>
          </p:cNvPicPr>
          <p:nvPr/>
        </p:nvPicPr>
        <p:blipFill>
          <a:blip r:embed="rId3"/>
          <a:stretch>
            <a:fillRect/>
          </a:stretch>
        </p:blipFill>
        <p:spPr>
          <a:xfrm>
            <a:off x="2697480" y="2907792"/>
            <a:ext cx="457200" cy="457200"/>
          </a:xfrm>
          <a:prstGeom prst="rect">
            <a:avLst/>
          </a:prstGeom>
        </p:spPr>
      </p:pic>
      <p:sp>
        <p:nvSpPr>
          <p:cNvPr id="11" name="Text 7"/>
          <p:cNvSpPr/>
          <p:nvPr/>
        </p:nvSpPr>
        <p:spPr>
          <a:xfrm>
            <a:off x="2240280"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PASSWORDS</a:t>
            </a:r>
            <a:endParaRPr lang="en-US" sz="1150" dirty="0"/>
          </a:p>
        </p:txBody>
      </p:sp>
      <p:sp>
        <p:nvSpPr>
          <p:cNvPr id="12" name="Shape 8"/>
          <p:cNvSpPr/>
          <p:nvPr/>
        </p:nvSpPr>
        <p:spPr>
          <a:xfrm>
            <a:off x="3831336" y="2240280"/>
            <a:ext cx="1517904" cy="2057400"/>
          </a:xfrm>
          <a:prstGeom prst="roundRect">
            <a:avLst>
              <a:gd name="adj" fmla="val 2410"/>
            </a:avLst>
          </a:prstGeom>
          <a:solidFill>
            <a:srgbClr val="131C25"/>
          </a:solidFill>
          <a:ln w="12700">
            <a:solidFill>
              <a:srgbClr val="1C2832"/>
            </a:solidFill>
            <a:prstDash val="solid"/>
          </a:ln>
        </p:spPr>
        <p:txBody>
          <a:bodyPr/>
          <a:p/>
        </p:txBody>
      </p:sp>
      <p:sp>
        <p:nvSpPr>
          <p:cNvPr id="13" name="Text 9"/>
          <p:cNvSpPr/>
          <p:nvPr/>
        </p:nvSpPr>
        <p:spPr>
          <a:xfrm>
            <a:off x="3941064"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03</a:t>
            </a:r>
            <a:endParaRPr lang="en-US" sz="2400" dirty="0"/>
          </a:p>
        </p:txBody>
      </p:sp>
      <p:pic>
        <p:nvPicPr>
          <p:cNvPr id="14" name="Image 2" descr="preencoded.png">    </p:cNvPr>
          <p:cNvPicPr>
            <a:picLocks noChangeAspect="1"/>
          </p:cNvPicPr>
          <p:nvPr/>
        </p:nvPicPr>
        <p:blipFill>
          <a:blip r:embed="rId4"/>
          <a:stretch>
            <a:fillRect/>
          </a:stretch>
        </p:blipFill>
        <p:spPr>
          <a:xfrm>
            <a:off x="4361688" y="2907792"/>
            <a:ext cx="457200" cy="457200"/>
          </a:xfrm>
          <a:prstGeom prst="rect">
            <a:avLst/>
          </a:prstGeom>
        </p:spPr>
      </p:pic>
      <p:sp>
        <p:nvSpPr>
          <p:cNvPr id="15" name="Text 10"/>
          <p:cNvSpPr/>
          <p:nvPr/>
        </p:nvSpPr>
        <p:spPr>
          <a:xfrm>
            <a:off x="3904488"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POCKET</a:t>
            </a:r>
            <a:endParaRPr lang="en-US" sz="1150" dirty="0"/>
          </a:p>
        </p:txBody>
      </p:sp>
      <p:sp>
        <p:nvSpPr>
          <p:cNvPr id="16" name="Shape 11"/>
          <p:cNvSpPr/>
          <p:nvPr/>
        </p:nvSpPr>
        <p:spPr>
          <a:xfrm>
            <a:off x="5495544" y="2240280"/>
            <a:ext cx="1517904" cy="2057400"/>
          </a:xfrm>
          <a:prstGeom prst="roundRect">
            <a:avLst>
              <a:gd name="adj" fmla="val 2410"/>
            </a:avLst>
          </a:prstGeom>
          <a:solidFill>
            <a:srgbClr val="131C25"/>
          </a:solidFill>
          <a:ln w="12700">
            <a:solidFill>
              <a:srgbClr val="1C2832"/>
            </a:solidFill>
            <a:prstDash val="solid"/>
          </a:ln>
        </p:spPr>
        <p:txBody>
          <a:bodyPr/>
          <a:p/>
        </p:txBody>
      </p:sp>
      <p:sp>
        <p:nvSpPr>
          <p:cNvPr id="17" name="Text 12"/>
          <p:cNvSpPr/>
          <p:nvPr/>
        </p:nvSpPr>
        <p:spPr>
          <a:xfrm>
            <a:off x="5605272"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04</a:t>
            </a:r>
            <a:endParaRPr lang="en-US" sz="2400" dirty="0"/>
          </a:p>
        </p:txBody>
      </p:sp>
      <p:pic>
        <p:nvPicPr>
          <p:cNvPr id="18" name="Image 3" descr="preencoded.png">    </p:cNvPr>
          <p:cNvPicPr>
            <a:picLocks noChangeAspect="1"/>
          </p:cNvPicPr>
          <p:nvPr/>
        </p:nvPicPr>
        <p:blipFill>
          <a:blip r:embed="rId5"/>
          <a:stretch>
            <a:fillRect/>
          </a:stretch>
        </p:blipFill>
        <p:spPr>
          <a:xfrm>
            <a:off x="6025896" y="2907792"/>
            <a:ext cx="457200" cy="457200"/>
          </a:xfrm>
          <a:prstGeom prst="rect">
            <a:avLst/>
          </a:prstGeom>
        </p:spPr>
      </p:pic>
      <p:sp>
        <p:nvSpPr>
          <p:cNvPr id="19" name="Text 13"/>
          <p:cNvSpPr/>
          <p:nvPr/>
        </p:nvSpPr>
        <p:spPr>
          <a:xfrm>
            <a:off x="5568696"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HOME</a:t>
            </a:r>
            <a:endParaRPr lang="en-US" sz="1150" dirty="0"/>
          </a:p>
        </p:txBody>
      </p:sp>
      <p:sp>
        <p:nvSpPr>
          <p:cNvPr id="20" name="Shape 14"/>
          <p:cNvSpPr/>
          <p:nvPr/>
        </p:nvSpPr>
        <p:spPr>
          <a:xfrm>
            <a:off x="7159752" y="2240280"/>
            <a:ext cx="1517904" cy="2057400"/>
          </a:xfrm>
          <a:prstGeom prst="roundRect">
            <a:avLst>
              <a:gd name="adj" fmla="val 2410"/>
            </a:avLst>
          </a:prstGeom>
          <a:solidFill>
            <a:srgbClr val="131C25"/>
          </a:solidFill>
          <a:ln w="12700">
            <a:solidFill>
              <a:srgbClr val="1C2832"/>
            </a:solidFill>
            <a:prstDash val="solid"/>
          </a:ln>
        </p:spPr>
        <p:txBody>
          <a:bodyPr/>
          <a:p/>
        </p:txBody>
      </p:sp>
      <p:sp>
        <p:nvSpPr>
          <p:cNvPr id="21" name="Text 15"/>
          <p:cNvSpPr/>
          <p:nvPr/>
        </p:nvSpPr>
        <p:spPr>
          <a:xfrm>
            <a:off x="7269480"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05</a:t>
            </a:r>
            <a:endParaRPr lang="en-US" sz="2400" dirty="0"/>
          </a:p>
        </p:txBody>
      </p:sp>
      <p:pic>
        <p:nvPicPr>
          <p:cNvPr id="22" name="Image 4" descr="preencoded.png">    </p:cNvPr>
          <p:cNvPicPr>
            <a:picLocks noChangeAspect="1"/>
          </p:cNvPicPr>
          <p:nvPr/>
        </p:nvPicPr>
        <p:blipFill>
          <a:blip r:embed="rId6"/>
          <a:stretch>
            <a:fillRect/>
          </a:stretch>
        </p:blipFill>
        <p:spPr>
          <a:xfrm>
            <a:off x="7690104" y="2907792"/>
            <a:ext cx="457200" cy="457200"/>
          </a:xfrm>
          <a:prstGeom prst="rect">
            <a:avLst/>
          </a:prstGeom>
        </p:spPr>
      </p:pic>
      <p:sp>
        <p:nvSpPr>
          <p:cNvPr id="23" name="Text 16"/>
          <p:cNvSpPr/>
          <p:nvPr/>
        </p:nvSpPr>
        <p:spPr>
          <a:xfrm>
            <a:off x="7232904"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FAMILY</a:t>
            </a:r>
            <a:endParaRPr lang="en-US" sz="1150" dirty="0"/>
          </a:p>
        </p:txBody>
      </p:sp>
      <p:sp>
        <p:nvSpPr>
          <p:cNvPr id="24" name="Text 17"/>
          <p:cNvSpPr/>
          <p:nvPr/>
        </p:nvSpPr>
        <p:spPr>
          <a:xfrm>
            <a:off x="502920" y="4434840"/>
            <a:ext cx="8138160" cy="32004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By the end you'll know how to lock all five. Let's start with the one you use every day.</a:t>
            </a:r>
            <a:endParaRPr lang="en-US" sz="1350" dirty="0"/>
          </a:p>
        </p:txBody>
      </p:sp>
      <p:sp>
        <p:nvSpPr>
          <p:cNvPr id="25" name="Text 1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26" name="Text 1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7" name="Text 2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07/30</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01 — YOUR INBOX</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Today at 11:47 this email lands in your inbox. What do you do?</a:t>
            </a:r>
            <a:endParaRPr lang="en-US" sz="3000" dirty="0"/>
          </a:p>
        </p:txBody>
      </p:sp>
      <p:sp>
        <p:nvSpPr>
          <p:cNvPr id="4" name="Shape 2"/>
          <p:cNvSpPr/>
          <p:nvPr/>
        </p:nvSpPr>
        <p:spPr>
          <a:xfrm>
            <a:off x="502920" y="1965960"/>
            <a:ext cx="8138160" cy="2240280"/>
          </a:xfrm>
          <a:prstGeom prst="roundRect">
            <a:avLst>
              <a:gd name="adj" fmla="val 1633"/>
            </a:avLst>
          </a:prstGeom>
          <a:solidFill>
            <a:srgbClr val="0E141A"/>
          </a:solidFill>
          <a:ln w="12700">
            <a:solidFill>
              <a:srgbClr val="1C2832"/>
            </a:solidFill>
            <a:prstDash val="solid"/>
          </a:ln>
        </p:spPr>
        <p:txBody>
          <a:bodyPr/>
          <a:p/>
        </p:txBody>
      </p:sp>
      <p:sp>
        <p:nvSpPr>
          <p:cNvPr id="5" name="Text 3"/>
          <p:cNvSpPr/>
          <p:nvPr/>
        </p:nvSpPr>
        <p:spPr>
          <a:xfrm>
            <a:off x="777240" y="2176272"/>
            <a:ext cx="7589520" cy="292608"/>
          </a:xfrm>
          <a:prstGeom prst="rect">
            <a:avLst/>
          </a:prstGeom>
          <a:noFill/>
          <a:ln/>
        </p:spPr>
        <p:txBody>
          <a:bodyPr wrap="square" lIns="0" tIns="0" rIns="0" bIns="0" rtlCol="0" anchor="ctr"/>
          <a:lstStyle/>
          <a:p>
            <a:pPr indent="0" marL="0">
              <a:buNone/>
            </a:pPr>
            <a:r>
              <a:rPr lang="en-US" sz="1250" dirty="0">
                <a:solidFill>
                  <a:srgbClr val="8294A3"/>
                </a:solidFill>
                <a:latin typeface="Courier New" pitchFamily="34" charset="0"/>
                <a:ea typeface="Courier New" pitchFamily="34" charset="-122"/>
                <a:cs typeface="Courier New" pitchFamily="34" charset="-120"/>
              </a:rPr>
              <a:t>From: Your Bank &lt;security@yourbank-alerts.com&gt;</a:t>
            </a:r>
            <a:endParaRPr lang="en-US" sz="1250" dirty="0"/>
          </a:p>
        </p:txBody>
      </p:sp>
      <p:sp>
        <p:nvSpPr>
          <p:cNvPr id="6" name="Text 4"/>
          <p:cNvSpPr/>
          <p:nvPr/>
        </p:nvSpPr>
        <p:spPr>
          <a:xfrm>
            <a:off x="777240" y="2487168"/>
            <a:ext cx="7589520" cy="292608"/>
          </a:xfrm>
          <a:prstGeom prst="rect">
            <a:avLst/>
          </a:prstGeom>
          <a:noFill/>
          <a:ln/>
        </p:spPr>
        <p:txBody>
          <a:bodyPr wrap="square" lIns="0" tIns="0" rIns="0" bIns="0" rtlCol="0" anchor="ctr"/>
          <a:lstStyle/>
          <a:p>
            <a:pPr indent="0" marL="0">
              <a:buNone/>
            </a:pPr>
            <a:r>
              <a:rPr lang="en-US" sz="1250" b="1" dirty="0">
                <a:solidFill>
                  <a:srgbClr val="DC5428"/>
                </a:solidFill>
                <a:latin typeface="Courier New" pitchFamily="34" charset="0"/>
                <a:ea typeface="Courier New" pitchFamily="34" charset="-122"/>
                <a:cs typeface="Courier New" pitchFamily="34" charset="-120"/>
              </a:rPr>
              <a:t>Subject: URGENT — Your account will be suspended in 24 hours</a:t>
            </a:r>
            <a:endParaRPr lang="en-US" sz="1250" dirty="0"/>
          </a:p>
        </p:txBody>
      </p:sp>
      <p:sp>
        <p:nvSpPr>
          <p:cNvPr id="7" name="Shape 5"/>
          <p:cNvSpPr/>
          <p:nvPr/>
        </p:nvSpPr>
        <p:spPr>
          <a:xfrm>
            <a:off x="777240" y="2871216"/>
            <a:ext cx="7589520" cy="0"/>
          </a:xfrm>
          <a:prstGeom prst="line">
            <a:avLst/>
          </a:prstGeom>
          <a:noFill/>
          <a:ln w="12700">
            <a:solidFill>
              <a:srgbClr val="1C2832"/>
            </a:solidFill>
            <a:prstDash val="solid"/>
          </a:ln>
        </p:spPr>
        <p:txBody>
          <a:bodyPr/>
          <a:p/>
        </p:txBody>
      </p:sp>
      <p:sp>
        <p:nvSpPr>
          <p:cNvPr id="8" name="Text 6"/>
          <p:cNvSpPr/>
          <p:nvPr/>
        </p:nvSpPr>
        <p:spPr>
          <a:xfrm>
            <a:off x="777240" y="3017520"/>
            <a:ext cx="7589520" cy="685800"/>
          </a:xfrm>
          <a:prstGeom prst="rect">
            <a:avLst/>
          </a:prstGeom>
          <a:noFill/>
          <a:ln/>
        </p:spPr>
        <p:txBody>
          <a:bodyPr wrap="square" lIns="0" tIns="0" rIns="0" bIns="0" rtlCol="0" anchor="ctr"/>
          <a:lstStyle/>
          <a:p>
            <a:pPr indent="0" marL="0">
              <a:lnSpc>
                <a:spcPts val="2100"/>
              </a:lnSpc>
              <a:buNone/>
            </a:pPr>
            <a:r>
              <a:rPr lang="en-US" sz="1450" dirty="0">
                <a:solidFill>
                  <a:srgbClr val="D7DEE5"/>
                </a:solidFill>
                <a:latin typeface="Arial" pitchFamily="34" charset="0"/>
                <a:ea typeface="Arial" pitchFamily="34" charset="-122"/>
                <a:cs typeface="Arial" pitchFamily="34" charset="-120"/>
              </a:rPr>
              <a:t>Dear customer: we have detected suspicious activity. To avoid suspension, confirm your username and password by clicking here ▸</a:t>
            </a:r>
            <a:endParaRPr lang="en-US" sz="1450" dirty="0"/>
          </a:p>
        </p:txBody>
      </p:sp>
      <p:sp>
        <p:nvSpPr>
          <p:cNvPr id="9" name="Text 7"/>
          <p:cNvSpPr/>
          <p:nvPr/>
        </p:nvSpPr>
        <p:spPr>
          <a:xfrm>
            <a:off x="777240" y="3794760"/>
            <a:ext cx="7589520" cy="320040"/>
          </a:xfrm>
          <a:prstGeom prst="rect">
            <a:avLst/>
          </a:prstGeom>
          <a:noFill/>
          <a:ln/>
        </p:spPr>
        <p:txBody>
          <a:bodyPr wrap="square" lIns="0" tIns="0" rIns="0" bIns="0" rtlCol="0" anchor="ctr"/>
          <a:lstStyle/>
          <a:p>
            <a:pPr indent="0" marL="0">
              <a:buNone/>
            </a:pPr>
            <a:r>
              <a:rPr lang="en-US" sz="1250" i="1" dirty="0">
                <a:solidFill>
                  <a:srgbClr val="8294A3"/>
                </a:solidFill>
                <a:latin typeface="Arial" pitchFamily="34" charset="0"/>
                <a:ea typeface="Arial" pitchFamily="34" charset="-122"/>
                <a:cs typeface="Arial" pitchFamily="34" charset="-120"/>
              </a:rPr>
              <a:t>The decision to click happens in seconds, before slow thinking kicks in. Exactly what the attacker needs.</a:t>
            </a:r>
            <a:endParaRPr lang="en-US" sz="1250" dirty="0"/>
          </a:p>
        </p:txBody>
      </p:sp>
      <p:sp>
        <p:nvSpPr>
          <p:cNvPr id="10" name="Text 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1"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2"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08/30</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DOOR 01 — THE 2-SECOND TEST</a:t>
            </a:r>
            <a:endParaRPr lang="en-US" sz="1200" dirty="0"/>
          </a:p>
        </p:txBody>
      </p:sp>
      <p:sp>
        <p:nvSpPr>
          <p:cNvPr id="3" name="Text 1"/>
          <p:cNvSpPr/>
          <p:nvPr/>
        </p:nvSpPr>
        <p:spPr>
          <a:xfrm>
            <a:off x="502920" y="114300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Which of these two addresses is the real one?</a:t>
            </a:r>
            <a:endParaRPr lang="en-US" sz="3000" dirty="0"/>
          </a:p>
        </p:txBody>
      </p:sp>
      <p:sp>
        <p:nvSpPr>
          <p:cNvPr id="4" name="Shape 2"/>
          <p:cNvSpPr/>
          <p:nvPr/>
        </p:nvSpPr>
        <p:spPr>
          <a:xfrm>
            <a:off x="868680" y="2103120"/>
            <a:ext cx="7406640" cy="777240"/>
          </a:xfrm>
          <a:prstGeom prst="roundRect">
            <a:avLst>
              <a:gd name="adj" fmla="val 4706"/>
            </a:avLst>
          </a:prstGeom>
          <a:solidFill>
            <a:srgbClr val="0E141A"/>
          </a:solidFill>
          <a:ln w="12700">
            <a:solidFill>
              <a:srgbClr val="1C2832"/>
            </a:solidFill>
            <a:prstDash val="solid"/>
          </a:ln>
        </p:spPr>
        <p:txBody>
          <a:bodyPr/>
          <a:p/>
        </p:txBody>
      </p:sp>
      <p:sp>
        <p:nvSpPr>
          <p:cNvPr id="5" name="Text 3"/>
          <p:cNvSpPr/>
          <p:nvPr/>
        </p:nvSpPr>
        <p:spPr>
          <a:xfrm>
            <a:off x="1143000" y="228600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www.facebook.com</a:t>
            </a:r>
            <a:endParaRPr lang="en-US" sz="2400" dirty="0"/>
          </a:p>
        </p:txBody>
      </p:sp>
      <p:sp>
        <p:nvSpPr>
          <p:cNvPr id="6" name="Shape 4"/>
          <p:cNvSpPr/>
          <p:nvPr/>
        </p:nvSpPr>
        <p:spPr>
          <a:xfrm>
            <a:off x="868680" y="3063240"/>
            <a:ext cx="7406640" cy="777240"/>
          </a:xfrm>
          <a:prstGeom prst="roundRect">
            <a:avLst>
              <a:gd name="adj" fmla="val 4706"/>
            </a:avLst>
          </a:prstGeom>
          <a:solidFill>
            <a:srgbClr val="0E141A"/>
          </a:solidFill>
          <a:ln w="12700">
            <a:solidFill>
              <a:srgbClr val="1C2832"/>
            </a:solidFill>
            <a:prstDash val="solid"/>
          </a:ln>
        </p:spPr>
        <p:txBody>
          <a:bodyPr/>
          <a:p/>
        </p:txBody>
      </p:sp>
      <p:sp>
        <p:nvSpPr>
          <p:cNvPr id="7" name="Text 5"/>
          <p:cNvSpPr/>
          <p:nvPr/>
        </p:nvSpPr>
        <p:spPr>
          <a:xfrm>
            <a:off x="1143000" y="324612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a:t>
            </a:r>
            <a:pPr indent="0" marL="0">
              <a:buNone/>
            </a:pPr>
            <a:r>
              <a:rPr lang="en-US" sz="2400" b="1" dirty="0">
                <a:solidFill>
                  <a:srgbClr val="DC5428"/>
                </a:solidFill>
                <a:latin typeface="Courier New" pitchFamily="34" charset="0"/>
                <a:ea typeface="Courier New" pitchFamily="34" charset="-122"/>
                <a:cs typeface="Courier New" pitchFamily="34" charset="-120"/>
              </a:rPr>
              <a:t>00</a:t>
            </a:r>
            <a:pPr indent="0" marL="0">
              <a:buNone/>
            </a:pPr>
            <a:r>
              <a:rPr lang="en-US" sz="2400" dirty="0">
                <a:solidFill>
                  <a:srgbClr val="D7DEE5"/>
                </a:solidFill>
                <a:latin typeface="Courier New" pitchFamily="34" charset="0"/>
                <a:ea typeface="Courier New" pitchFamily="34" charset="-122"/>
                <a:cs typeface="Courier New" pitchFamily="34" charset="-120"/>
              </a:rPr>
              <a:t>k.com</a:t>
            </a:r>
            <a:endParaRPr lang="en-US" sz="2400" dirty="0"/>
          </a:p>
        </p:txBody>
      </p:sp>
      <p:sp>
        <p:nvSpPr>
          <p:cNvPr id="8" name="Text 6"/>
          <p:cNvSpPr/>
          <p:nvPr/>
        </p:nvSpPr>
        <p:spPr>
          <a:xfrm>
            <a:off x="502920" y="4069080"/>
            <a:ext cx="8138160" cy="64008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Two zeros instead of two letters. At the speed you read, your brain fills in the word and never sees them. The people who lost their accounts didn't see them either.</a:t>
            </a:r>
            <a:endParaRPr lang="en-US" sz="1450" dirty="0"/>
          </a:p>
        </p:txBody>
      </p:sp>
      <p:sp>
        <p:nvSpPr>
          <p:cNvPr id="9" name="Text 7"/>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A HACKER'S SECURITY GUIDE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09/30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 Seguridad de un Hacker</dc:title>
  <dc:subject>PptxGenJS Presentation</dc:subject>
  <dc:creator>César Cerrudo</dc:creator>
  <cp:lastModifiedBy>César Cerrudo</cp:lastModifiedBy>
  <cp:revision>1</cp:revision>
  <dcterms:created xsi:type="dcterms:W3CDTF">2026-06-10T13:11:33Z</dcterms:created>
  <dcterms:modified xsi:type="dcterms:W3CDTF">2026-06-10T13:11:33Z</dcterms:modified>
</cp:coreProperties>
</file>