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TEACHER: open with mission/game energy, not warning energy. Ask: 'who plays online? who watches videos?' — get hands up. The goal is for them to feel like capable protagonists, not scared kids. Suggested total time: 30-35 min.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one concept on this slide: urgency = trap signal. It's the most transferable anti-scam rule they can take away; it works today and at age 40. Have them chant the final phrase.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lecturing: the 'in the eye' test works because it gives them a tool, not an accusation. Screens disinhibit; name it: 'behind the screen it feels like it doesn't count, but there's a real person on the other side'.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bystander role is where you can intervene most at this age: most kids don't start the bullying but they do amplify it or stay silent about it. All three behaviors are concrete and socially low-cost.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Sensitive slide: warm tone, no dramatizing. 'It is not your fault' goes first because shame and self-blame are what keep kids silent. 'Save the messages' is the kid version of preserving evidence. Keep your school's protocol in mind in case a student discloses a situation: listen, don't probe in public, refer.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this age group the general principle of losing control over any image is enough — don't go deeper into intimate content, that belongs in the 12-15 version. The 'whole school' test is the mental filter they take home.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absolute rule, no exceptions or nuances at this age. The three 'even ifs' dismantle the exact justifications a kid would come up with. Don't describe danger scenarios: the protective rule stands on its own with the frame already built in slide 3 (you don't know who's on the other side).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umbrella message of the whole class. 'Even if you made a mistake' is essential: fear of getting in trouble is the #1 reason kids hide online problems. If parents are present or there's a follow-up meeting, pass along the flip side: the reaction to the first disclosure determines whether there will be a second 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'Where people can see you' translates the book's recommendation of devices in common areas, framed as an advantage for them (help nearby) and not as surveillance. Screen balance framed positively, without demonizing gaming.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Active review: cover the screen and ask how many they remember BEFORE showing it (the effort of recalling sticks better than rereading). Then show it and fill in the missing ones together.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Closing ritual: read it line by line and have them repeat it out loud, standing up. The public, physical commitment (peak-end + consistency) is what they'll remember from the class. Allow the laughter: playfulness doesn't take seriousness away from it, it gives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TECHNIQUE: validating what they love first (the internet) creates openness; banning creates resistance. The street analogy is the frame for the whole class: known rules = safety, not fear.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 slide for the adults in the room (or to send to families). Suggest sending home infographic 06 (family) from the kit along with the link.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class's core safety point, in an age-appropriate version: the avatar proves nothing. Do NOT go into detail about adults' intentions; the protective pattern is enough: 'you don't know who it is, so some things are never shared'. Slides 4-6 give the concrete behaviors.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the list interactive: ask 'what things do you think count as treasure?' before showing the cards. The 'even if they seem really nice' part is key: the requests come from someone who has earned their sympathy, not from obvious villains.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Allow 20-30 seconds of pair discussion before moving on. Hear 2-3 answers out loud. Don't correct yet: self-discovery sticks better than a dictated rule. The example message is deliberately friendly, with nothing 'creepy' in it: that's what real requests look like at first.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final line is the most important one of the class: a request for secrecy as the top warning signal. Repeat it out loud and have them repeat it. Reinforce 'telling isn't tattling' — it's the #1 barrier holding them back. If a student makes a personal disclosure, don't explore it publicly: brief containment and private follow-up per your school's protocol.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They get the locker analogy instantly. 'Only your parents' is deliberate: at this age responsible adults manage accounts; we're not teaching secrecy from family but from strangers and peers.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Vote by show of hands. Then ask WHY B wins (long + weird + a phrase). Optional 2-min activity: have each kid invent their crazy phrase in their head WITHOUT saying it out loud — it reinforces that passwords aren't shared, not even in a class game.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Free Robux/V-Bucks/skins is THE scam they see most at this age — ask if anyone has seen an offer like this (many will say yes, without admitting whether they fell for it). The logic 'if you didn't play, you didn't win' is the kids' version of 'distrust prizes you never asked for'.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jpe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jpe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jpe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jpe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jpe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Slide-14-image-1.jpe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Slide-15-image-1.jpe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Slide-16-image-1.jpe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Slide-17-image-1.jpe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Slide-18-image-1.jpe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slideLayout" Target="../slideLayouts/slideLayout1.xml"/><Relationship Id="rId9"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Slide-19-image-1.jpe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jpe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Slide-20-image-1.jpe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jpe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jpe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jpe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jpe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jpe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jpe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jpe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3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300" b="1" spc="400" kern="0" dirty="0">
                <a:solidFill>
                  <a:srgbClr val="0CA6CF"/>
                </a:solidFill>
                <a:latin typeface="Courier New" pitchFamily="34" charset="0"/>
                <a:ea typeface="Courier New" pitchFamily="34" charset="-122"/>
                <a:cs typeface="Courier New" pitchFamily="34" charset="-120"/>
              </a:rPr>
              <a:t>A MISSION FOR THE BRAVE</a:t>
            </a:r>
            <a:endParaRPr lang="en-US" sz="1300" dirty="0"/>
          </a:p>
        </p:txBody>
      </p:sp>
      <p:sp>
        <p:nvSpPr>
          <p:cNvPr id="3" name="Text 1"/>
          <p:cNvSpPr/>
          <p:nvPr/>
        </p:nvSpPr>
        <p:spPr>
          <a:xfrm>
            <a:off x="502920" y="1463040"/>
            <a:ext cx="8138160" cy="1463040"/>
          </a:xfrm>
          <a:prstGeom prst="rect">
            <a:avLst/>
          </a:prstGeom>
          <a:noFill/>
          <a:ln/>
        </p:spPr>
        <p:txBody>
          <a:bodyPr wrap="square" lIns="0" tIns="0" rIns="0" bIns="0" rtlCol="0" anchor="ctr"/>
          <a:lstStyle/>
          <a:p>
            <a:pPr indent="0" marL="0">
              <a:lnSpc>
                <a:spcPts val="5600"/>
              </a:lnSpc>
              <a:buNone/>
            </a:pPr>
            <a:r>
              <a:rPr lang="en-US" sz="4800" b="1" dirty="0">
                <a:solidFill>
                  <a:srgbClr val="FFFFFF"/>
                </a:solidFill>
                <a:latin typeface="Arial" pitchFamily="34" charset="0"/>
                <a:ea typeface="Arial" pitchFamily="34" charset="-122"/>
                <a:cs typeface="Arial" pitchFamily="34" charset="-120"/>
              </a:rPr>
              <a:t>Want to be an </a:t>
            </a:r>
            <a:pPr indent="0" marL="0">
              <a:lnSpc>
                <a:spcPts val="5600"/>
              </a:lnSpc>
              <a:buNone/>
            </a:pPr>
            <a:r>
              <a:rPr lang="en-US" sz="4800" b="1" dirty="0">
                <a:solidFill>
                  <a:srgbClr val="DC5428"/>
                </a:solidFill>
                <a:latin typeface="Arial" pitchFamily="34" charset="0"/>
                <a:ea typeface="Arial" pitchFamily="34" charset="-122"/>
                <a:cs typeface="Arial" pitchFamily="34" charset="-120"/>
              </a:rPr>
              <a:t>Internet</a:t>
            </a:r>
            <a:pPr indent="0" marL="0">
              <a:lnSpc>
                <a:spcPts val="5600"/>
              </a:lnSpc>
              <a:buNone/>
            </a:pPr>
            <a:r>
              <a:rPr lang="en-US" sz="4800" b="1" dirty="0">
                <a:solidFill>
                  <a:srgbClr val="FFFFFF"/>
                </a:solidFill>
                <a:latin typeface="Arial" pitchFamily="34" charset="0"/>
                <a:ea typeface="Arial" pitchFamily="34" charset="-122"/>
                <a:cs typeface="Arial" pitchFamily="34" charset="-120"/>
              </a:rPr>
              <a:t> </a:t>
            </a:r>
            <a:pPr indent="0" marL="0">
              <a:lnSpc>
                <a:spcPts val="5600"/>
              </a:lnSpc>
              <a:buNone/>
            </a:pPr>
            <a:r>
              <a:rPr lang="en-US" sz="4800" b="1" dirty="0">
                <a:solidFill>
                  <a:srgbClr val="0CA6CF"/>
                </a:solidFill>
                <a:latin typeface="Arial" pitchFamily="34" charset="0"/>
                <a:ea typeface="Arial" pitchFamily="34" charset="-122"/>
                <a:cs typeface="Arial" pitchFamily="34" charset="-120"/>
              </a:rPr>
              <a:t>Guardian</a:t>
            </a:r>
            <a:pPr indent="0" marL="0">
              <a:lnSpc>
                <a:spcPts val="5600"/>
              </a:lnSpc>
              <a:buNone/>
            </a:pPr>
            <a:r>
              <a:rPr lang="en-US" sz="4800" b="1" dirty="0">
                <a:solidFill>
                  <a:srgbClr val="FFFFFF"/>
                </a:solidFill>
                <a:latin typeface="Arial" pitchFamily="34" charset="0"/>
                <a:ea typeface="Arial" pitchFamily="34" charset="-122"/>
                <a:cs typeface="Arial" pitchFamily="34" charset="-120"/>
              </a:rPr>
              <a:t>?</a:t>
            </a:r>
            <a:endParaRPr lang="en-US" sz="4800" dirty="0"/>
          </a:p>
        </p:txBody>
      </p:sp>
      <p:sp>
        <p:nvSpPr>
          <p:cNvPr id="4" name="Text 2"/>
          <p:cNvSpPr/>
          <p:nvPr/>
        </p:nvSpPr>
        <p:spPr>
          <a:xfrm>
            <a:off x="502920" y="3200400"/>
            <a:ext cx="7680960" cy="1005840"/>
          </a:xfrm>
          <a:prstGeom prst="rect">
            <a:avLst/>
          </a:prstGeom>
          <a:noFill/>
          <a:ln/>
        </p:spPr>
        <p:txBody>
          <a:bodyPr wrap="square" lIns="0" tIns="0" rIns="0" bIns="0" rtlCol="0" anchor="ctr"/>
          <a:lstStyle/>
          <a:p>
            <a:pPr indent="0" marL="0">
              <a:lnSpc>
                <a:spcPts val="2700"/>
              </a:lnSpc>
              <a:buNone/>
            </a:pPr>
            <a:r>
              <a:rPr lang="en-US" sz="1900" dirty="0">
                <a:solidFill>
                  <a:srgbClr val="8294A3"/>
                </a:solidFill>
                <a:latin typeface="Arial" pitchFamily="34" charset="0"/>
                <a:ea typeface="Arial" pitchFamily="34" charset="-122"/>
                <a:cs typeface="Arial" pitchFamily="34" charset="-120"/>
              </a:rPr>
              <a:t>Today you'll learn the powers the experts use to stay safe online.</a:t>
            </a:r>
            <a:endParaRPr lang="en-US" sz="1900" dirty="0"/>
          </a:p>
          <a:p>
            <a:pPr indent="0" marL="0">
              <a:lnSpc>
                <a:spcPts val="2700"/>
              </a:lnSpc>
              <a:buNone/>
            </a:pPr>
            <a:r>
              <a:rPr lang="en-US" sz="1900" dirty="0">
                <a:solidFill>
                  <a:srgbClr val="8294A3"/>
                </a:solidFill>
                <a:latin typeface="Arial" pitchFamily="34" charset="0"/>
                <a:ea typeface="Arial" pitchFamily="34" charset="-122"/>
                <a:cs typeface="Arial" pitchFamily="34" charset="-120"/>
              </a:rPr>
              <a:t>By the end of class, you'll have them too.</a:t>
            </a:r>
            <a:endParaRPr lang="en-US" sz="1900" dirty="0"/>
          </a:p>
        </p:txBody>
      </p:sp>
      <p:sp>
        <p:nvSpPr>
          <p:cNvPr id="5" name="Text 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01/20</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THE GUARDIAN'S SUPER-SENSE</a:t>
            </a:r>
            <a:endParaRPr lang="en-US" sz="1200" dirty="0"/>
          </a:p>
        </p:txBody>
      </p:sp>
      <p:sp>
        <p:nvSpPr>
          <p:cNvPr id="3" name="Text 1"/>
          <p:cNvSpPr/>
          <p:nvPr/>
        </p:nvSpPr>
        <p:spPr>
          <a:xfrm>
            <a:off x="502920" y="1463040"/>
            <a:ext cx="8138160" cy="822960"/>
          </a:xfrm>
          <a:prstGeom prst="rect">
            <a:avLst/>
          </a:prstGeom>
          <a:noFill/>
          <a:ln/>
        </p:spPr>
        <p:txBody>
          <a:bodyPr wrap="square" lIns="0" tIns="0" rIns="0" bIns="0" rtlCol="0" anchor="ctr"/>
          <a:lstStyle/>
          <a:p>
            <a:pPr indent="0" marL="0">
              <a:buNone/>
            </a:pPr>
            <a:r>
              <a:rPr lang="en-US" sz="4400" b="1" dirty="0">
                <a:solidFill>
                  <a:srgbClr val="FFFFFF"/>
                </a:solidFill>
                <a:latin typeface="Arial" pitchFamily="34" charset="0"/>
                <a:ea typeface="Arial" pitchFamily="34" charset="-122"/>
                <a:cs typeface="Arial" pitchFamily="34" charset="-120"/>
              </a:rPr>
              <a:t>If they rush you, </a:t>
            </a:r>
            <a:pPr indent="0" marL="0">
              <a:buNone/>
            </a:pPr>
            <a:r>
              <a:rPr lang="en-US" sz="4400" b="1" dirty="0">
                <a:solidFill>
                  <a:srgbClr val="DC5428"/>
                </a:solidFill>
                <a:latin typeface="Arial" pitchFamily="34" charset="0"/>
                <a:ea typeface="Arial" pitchFamily="34" charset="-122"/>
                <a:cs typeface="Arial" pitchFamily="34" charset="-120"/>
              </a:rPr>
              <a:t>it's a trap</a:t>
            </a:r>
            <a:pPr indent="0" marL="0">
              <a:buNone/>
            </a:pPr>
            <a:r>
              <a:rPr lang="en-US" sz="4400" b="1" dirty="0">
                <a:solidFill>
                  <a:srgbClr val="FFFFFF"/>
                </a:solidFill>
                <a:latin typeface="Arial" pitchFamily="34" charset="0"/>
                <a:ea typeface="Arial" pitchFamily="34" charset="-122"/>
                <a:cs typeface="Arial" pitchFamily="34" charset="-120"/>
              </a:rPr>
              <a:t>.</a:t>
            </a:r>
            <a:endParaRPr lang="en-US" sz="4400" dirty="0"/>
          </a:p>
        </p:txBody>
      </p:sp>
      <p:sp>
        <p:nvSpPr>
          <p:cNvPr id="4" name="Text 2"/>
          <p:cNvSpPr/>
          <p:nvPr/>
        </p:nvSpPr>
        <p:spPr>
          <a:xfrm>
            <a:off x="502920" y="2606040"/>
            <a:ext cx="7863840" cy="1280160"/>
          </a:xfrm>
          <a:prstGeom prst="rect">
            <a:avLst/>
          </a:prstGeom>
          <a:noFill/>
          <a:ln/>
        </p:spPr>
        <p:txBody>
          <a:bodyPr wrap="square" lIns="0" tIns="0" rIns="0" bIns="0" rtlCol="0" anchor="ctr"/>
          <a:lstStyle/>
          <a:p>
            <a:pPr indent="0" marL="0">
              <a:lnSpc>
                <a:spcPts val="2700"/>
              </a:lnSpc>
              <a:buNone/>
            </a:pPr>
            <a:r>
              <a:rPr lang="en-US" sz="1800" dirty="0">
                <a:solidFill>
                  <a:srgbClr val="D7DEE5"/>
                </a:solidFill>
                <a:latin typeface="Arial" pitchFamily="34" charset="0"/>
                <a:ea typeface="Arial" pitchFamily="34" charset="-122"/>
                <a:cs typeface="Arial" pitchFamily="34" charset="-120"/>
              </a:rPr>
              <a:t>“Today only!” “5 minutes left!” “Hurry or you'll lose it!”</a:t>
            </a:r>
            <a:endParaRPr lang="en-US" sz="1800" dirty="0"/>
          </a:p>
          <a:p>
            <a:pPr indent="0" marL="0">
              <a:lnSpc>
                <a:spcPts val="2700"/>
              </a:lnSpc>
              <a:buNone/>
            </a:pPr>
            <a:r>
              <a:rPr lang="en-US" sz="1800" dirty="0">
                <a:solidFill>
                  <a:srgbClr val="D7DEE5"/>
                </a:solidFill>
                <a:latin typeface="Arial" pitchFamily="34" charset="0"/>
                <a:ea typeface="Arial" pitchFamily="34" charset="-122"/>
                <a:cs typeface="Arial" pitchFamily="34" charset="-120"/>
              </a:rPr>
              <a:t>Tricksters rush you so you won't think. Your power works the other way: stop, breathe and ask an adult.</a:t>
            </a:r>
            <a:endParaRPr lang="en-US" sz="1800" dirty="0"/>
          </a:p>
        </p:txBody>
      </p:sp>
      <p:sp>
        <p:nvSpPr>
          <p:cNvPr id="5" name="Text 3"/>
          <p:cNvSpPr/>
          <p:nvPr/>
        </p:nvSpPr>
        <p:spPr>
          <a:xfrm>
            <a:off x="502920" y="4114800"/>
            <a:ext cx="8138160" cy="457200"/>
          </a:xfrm>
          <a:prstGeom prst="rect">
            <a:avLst/>
          </a:prstGeom>
          <a:noFill/>
          <a:ln/>
        </p:spPr>
        <p:txBody>
          <a:bodyPr wrap="square" lIns="0" tIns="0" rIns="0" bIns="0" rtlCol="0" anchor="ctr"/>
          <a:lstStyle/>
          <a:p>
            <a:pPr indent="0" marL="0">
              <a:buNone/>
            </a:pPr>
            <a:r>
              <a:rPr lang="en-US" sz="1600" b="1" spc="200" kern="0" dirty="0">
                <a:solidFill>
                  <a:srgbClr val="0CA6CF"/>
                </a:solidFill>
                <a:latin typeface="Courier New" pitchFamily="34" charset="0"/>
                <a:ea typeface="Courier New" pitchFamily="34" charset="-122"/>
                <a:cs typeface="Courier New" pitchFamily="34" charset="-120"/>
              </a:rPr>
              <a:t>SLOW GUARDIAN = SAFE GUARDIAN</a:t>
            </a:r>
            <a:endParaRPr lang="en-US" sz="1600" dirty="0"/>
          </a:p>
        </p:txBody>
      </p:sp>
      <p:sp>
        <p:nvSpPr>
          <p:cNvPr id="6" name="Text 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7" name="Text 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8" name="Text 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10/20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RULE 4 — YOUR WORDS HAVE POWER</a:t>
            </a:r>
            <a:endParaRPr lang="en-US" sz="1200" dirty="0"/>
          </a:p>
        </p:txBody>
      </p:sp>
      <p:sp>
        <p:nvSpPr>
          <p:cNvPr id="3" name="Text 1"/>
          <p:cNvSpPr/>
          <p:nvPr/>
        </p:nvSpPr>
        <p:spPr>
          <a:xfrm>
            <a:off x="502920" y="1188720"/>
            <a:ext cx="8138160" cy="1463040"/>
          </a:xfrm>
          <a:prstGeom prst="rect">
            <a:avLst/>
          </a:prstGeom>
          <a:noFill/>
          <a:ln/>
        </p:spPr>
        <p:txBody>
          <a:bodyPr wrap="square" lIns="0" tIns="0" rIns="0" bIns="0" rtlCol="0" anchor="ctr"/>
          <a:lstStyle/>
          <a:p>
            <a:pPr indent="0" marL="0">
              <a:lnSpc>
                <a:spcPts val="4200"/>
              </a:lnSpc>
              <a:buNone/>
            </a:pPr>
            <a:r>
              <a:rPr lang="en-US" sz="3300" b="1" dirty="0">
                <a:solidFill>
                  <a:srgbClr val="FFFFFF"/>
                </a:solidFill>
                <a:latin typeface="Arial" pitchFamily="34" charset="0"/>
                <a:ea typeface="Arial" pitchFamily="34" charset="-122"/>
                <a:cs typeface="Arial" pitchFamily="34" charset="-120"/>
              </a:rPr>
              <a:t>What you write </a:t>
            </a:r>
            <a:pPr indent="0" marL="0">
              <a:lnSpc>
                <a:spcPts val="4200"/>
              </a:lnSpc>
              <a:buNone/>
            </a:pPr>
            <a:r>
              <a:rPr lang="en-US" sz="3300" b="1" dirty="0">
                <a:solidFill>
                  <a:srgbClr val="DC5428"/>
                </a:solidFill>
                <a:latin typeface="Arial" pitchFamily="34" charset="0"/>
                <a:ea typeface="Arial" pitchFamily="34" charset="-122"/>
                <a:cs typeface="Arial" pitchFamily="34" charset="-120"/>
              </a:rPr>
              <a:t>can hurt like a punch</a:t>
            </a:r>
            <a:pPr indent="0" marL="0">
              <a:lnSpc>
                <a:spcPts val="4200"/>
              </a:lnSpc>
              <a:buNone/>
            </a:pPr>
            <a:r>
              <a:rPr lang="en-US" sz="3300" b="1" dirty="0">
                <a:solidFill>
                  <a:srgbClr val="FFFFFF"/>
                </a:solidFill>
                <a:latin typeface="Arial" pitchFamily="34" charset="0"/>
                <a:ea typeface="Arial" pitchFamily="34" charset="-122"/>
                <a:cs typeface="Arial" pitchFamily="34" charset="-120"/>
              </a:rPr>
              <a:t>.</a:t>
            </a:r>
            <a:endParaRPr lang="en-US" sz="3300" dirty="0"/>
          </a:p>
          <a:p>
            <a:pPr indent="0" marL="0">
              <a:lnSpc>
                <a:spcPts val="4200"/>
              </a:lnSpc>
              <a:buNone/>
            </a:pPr>
            <a:r>
              <a:rPr lang="en-US" sz="3300" b="1" dirty="0">
                <a:solidFill>
                  <a:srgbClr val="FFFFFF"/>
                </a:solidFill>
                <a:latin typeface="Arial" pitchFamily="34" charset="0"/>
                <a:ea typeface="Arial" pitchFamily="34" charset="-122"/>
                <a:cs typeface="Arial" pitchFamily="34" charset="-120"/>
              </a:rPr>
              <a:t>And it stays written forever.</a:t>
            </a:r>
            <a:endParaRPr lang="en-US" sz="3300" dirty="0"/>
          </a:p>
        </p:txBody>
      </p:sp>
      <p:sp>
        <p:nvSpPr>
          <p:cNvPr id="4" name="Shape 2"/>
          <p:cNvSpPr/>
          <p:nvPr/>
        </p:nvSpPr>
        <p:spPr>
          <a:xfrm>
            <a:off x="502920" y="2926080"/>
            <a:ext cx="3931920" cy="1463040"/>
          </a:xfrm>
          <a:prstGeom prst="roundRect">
            <a:avLst>
              <a:gd name="adj" fmla="val 3750"/>
            </a:avLst>
          </a:prstGeom>
          <a:solidFill>
            <a:srgbClr val="131C25"/>
          </a:solidFill>
          <a:ln w="12700">
            <a:solidFill>
              <a:srgbClr val="1C2832"/>
            </a:solidFill>
            <a:prstDash val="solid"/>
          </a:ln>
        </p:spPr>
        <p:txBody>
          <a:bodyPr/>
          <a:p/>
        </p:txBody>
      </p:sp>
      <p:sp>
        <p:nvSpPr>
          <p:cNvPr id="5" name="Shape 3"/>
          <p:cNvSpPr/>
          <p:nvPr/>
        </p:nvSpPr>
        <p:spPr>
          <a:xfrm>
            <a:off x="4709160" y="2926080"/>
            <a:ext cx="3931920" cy="1463040"/>
          </a:xfrm>
          <a:prstGeom prst="roundRect">
            <a:avLst>
              <a:gd name="adj" fmla="val 3750"/>
            </a:avLst>
          </a:prstGeom>
          <a:solidFill>
            <a:srgbClr val="131C25"/>
          </a:solidFill>
          <a:ln w="12700">
            <a:solidFill>
              <a:srgbClr val="1C2832"/>
            </a:solidFill>
            <a:prstDash val="solid"/>
          </a:ln>
        </p:spPr>
        <p:txBody>
          <a:bodyPr/>
          <a:p/>
        </p:txBody>
      </p:sp>
      <p:sp>
        <p:nvSpPr>
          <p:cNvPr id="6" name="Text 4"/>
          <p:cNvSpPr/>
          <p:nvPr/>
        </p:nvSpPr>
        <p:spPr>
          <a:xfrm>
            <a:off x="685800" y="3063240"/>
            <a:ext cx="3566160" cy="1188720"/>
          </a:xfrm>
          <a:prstGeom prst="rect">
            <a:avLst/>
          </a:prstGeom>
          <a:noFill/>
          <a:ln/>
        </p:spPr>
        <p:txBody>
          <a:bodyPr wrap="square" lIns="0" tIns="0" rIns="0" bIns="0" rtlCol="0" anchor="ctr"/>
          <a:lstStyle/>
          <a:p>
            <a:pPr algn="ctr" indent="0" marL="0">
              <a:lnSpc>
                <a:spcPts val="1900"/>
              </a:lnSpc>
              <a:buNone/>
            </a:pPr>
            <a:r>
              <a:rPr lang="en-US" sz="1400" dirty="0">
                <a:solidFill>
                  <a:srgbClr val="D7DEE5"/>
                </a:solidFill>
                <a:latin typeface="Arial" pitchFamily="34" charset="0"/>
                <a:ea typeface="Arial" pitchFamily="34" charset="-122"/>
                <a:cs typeface="Arial" pitchFamily="34" charset="-120"/>
              </a:rPr>
              <a:t>Mocking in the chat,
leaving someone out,
laughing at a photo
</a:t>
            </a:r>
            <a:pPr algn="ctr" indent="0" marL="0">
              <a:lnSpc>
                <a:spcPts val="1900"/>
              </a:lnSpc>
              <a:buNone/>
            </a:pPr>
            <a:r>
              <a:rPr lang="en-US" sz="1400" b="1" dirty="0">
                <a:solidFill>
                  <a:srgbClr val="DC5428"/>
                </a:solidFill>
                <a:latin typeface="Arial" pitchFamily="34" charset="0"/>
                <a:ea typeface="Arial" pitchFamily="34" charset="-122"/>
                <a:cs typeface="Arial" pitchFamily="34" charset="-120"/>
              </a:rPr>
              <a:t>= hurting for real</a:t>
            </a:r>
            <a:endParaRPr lang="en-US" sz="1400" dirty="0"/>
          </a:p>
        </p:txBody>
      </p:sp>
      <p:sp>
        <p:nvSpPr>
          <p:cNvPr id="7" name="Text 5"/>
          <p:cNvSpPr/>
          <p:nvPr/>
        </p:nvSpPr>
        <p:spPr>
          <a:xfrm>
            <a:off x="4892040" y="3063240"/>
            <a:ext cx="3566160" cy="1188720"/>
          </a:xfrm>
          <a:prstGeom prst="rect">
            <a:avLst/>
          </a:prstGeom>
          <a:noFill/>
          <a:ln/>
        </p:spPr>
        <p:txBody>
          <a:bodyPr wrap="square" lIns="0" tIns="0" rIns="0" bIns="0" rtlCol="0" anchor="ctr"/>
          <a:lstStyle/>
          <a:p>
            <a:pPr algn="ctr" indent="0" marL="0">
              <a:lnSpc>
                <a:spcPts val="1900"/>
              </a:lnSpc>
              <a:buNone/>
            </a:pPr>
            <a:r>
              <a:rPr lang="en-US" sz="1400" dirty="0">
                <a:solidFill>
                  <a:srgbClr val="D7DEE5"/>
                </a:solidFill>
                <a:latin typeface="Arial" pitchFamily="34" charset="0"/>
                <a:ea typeface="Arial" pitchFamily="34" charset="-122"/>
                <a:cs typeface="Arial" pitchFamily="34" charset="-120"/>
              </a:rPr>
              <a:t>Before you send it, think:
</a:t>
            </a:r>
            <a:pPr algn="ctr" indent="0" marL="0">
              <a:lnSpc>
                <a:spcPts val="1900"/>
              </a:lnSpc>
              <a:buNone/>
            </a:pPr>
            <a:r>
              <a:rPr lang="en-US" sz="1500" b="1" dirty="0">
                <a:solidFill>
                  <a:srgbClr val="0CA6CF"/>
                </a:solidFill>
                <a:latin typeface="Arial" pitchFamily="34" charset="0"/>
                <a:ea typeface="Arial" pitchFamily="34" charset="-122"/>
                <a:cs typeface="Arial" pitchFamily="34" charset="-120"/>
              </a:rPr>
              <a:t>would I say this looking them</a:t>
            </a:r>
            <a:endParaRPr lang="en-US" sz="1400" dirty="0"/>
          </a:p>
          <a:p>
            <a:pPr algn="ctr" indent="0" marL="0">
              <a:lnSpc>
                <a:spcPts val="1900"/>
              </a:lnSpc>
              <a:buNone/>
            </a:pPr>
            <a:r>
              <a:rPr lang="en-US" sz="1500" b="1" dirty="0">
                <a:solidFill>
                  <a:srgbClr val="0CA6CF"/>
                </a:solidFill>
                <a:latin typeface="Arial" pitchFamily="34" charset="0"/>
                <a:ea typeface="Arial" pitchFamily="34" charset="-122"/>
                <a:cs typeface="Arial" pitchFamily="34" charset="-120"/>
              </a:rPr>
              <a:t>in the eye?</a:t>
            </a:r>
            <a:endParaRPr lang="en-US" sz="1400" dirty="0"/>
          </a:p>
        </p:txBody>
      </p:sp>
      <p:sp>
        <p:nvSpPr>
          <p:cNvPr id="8" name="Text 6"/>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9" name="Text 7"/>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0" name="Text 8"/>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11/20</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A GUARDIAN DOESN'T LOOK AWAY</a:t>
            </a:r>
            <a:endParaRPr lang="en-US" sz="1200" dirty="0"/>
          </a:p>
        </p:txBody>
      </p:sp>
      <p:sp>
        <p:nvSpPr>
          <p:cNvPr id="3" name="Text 1"/>
          <p:cNvSpPr/>
          <p:nvPr/>
        </p:nvSpPr>
        <p:spPr>
          <a:xfrm>
            <a:off x="502920" y="1143000"/>
            <a:ext cx="8138160" cy="640080"/>
          </a:xfrm>
          <a:prstGeom prst="rect">
            <a:avLst/>
          </a:prstGeom>
          <a:noFill/>
          <a:ln/>
        </p:spPr>
        <p:txBody>
          <a:bodyPr wrap="square" lIns="0" tIns="0" rIns="0" bIns="0" rtlCol="0" anchor="ctr"/>
          <a:lstStyle/>
          <a:p>
            <a:pPr indent="0" marL="0">
              <a:buNone/>
            </a:pPr>
            <a:r>
              <a:rPr lang="en-US" sz="3400" b="1" dirty="0">
                <a:solidFill>
                  <a:srgbClr val="FFFFFF"/>
                </a:solidFill>
                <a:latin typeface="Arial" pitchFamily="34" charset="0"/>
                <a:ea typeface="Arial" pitchFamily="34" charset="-122"/>
                <a:cs typeface="Arial" pitchFamily="34" charset="-120"/>
              </a:rPr>
              <a:t>What if a classmate is being picked on?</a:t>
            </a:r>
            <a:endParaRPr lang="en-US" sz="3400" dirty="0"/>
          </a:p>
        </p:txBody>
      </p:sp>
      <p:sp>
        <p:nvSpPr>
          <p:cNvPr id="4" name="Shape 2"/>
          <p:cNvSpPr/>
          <p:nvPr/>
        </p:nvSpPr>
        <p:spPr>
          <a:xfrm>
            <a:off x="502920" y="2011680"/>
            <a:ext cx="8138160" cy="731520"/>
          </a:xfrm>
          <a:prstGeom prst="roundRect">
            <a:avLst>
              <a:gd name="adj" fmla="val 7500"/>
            </a:avLst>
          </a:prstGeom>
          <a:solidFill>
            <a:srgbClr val="131C25"/>
          </a:solidFill>
          <a:ln w="12700">
            <a:solidFill>
              <a:srgbClr val="1C2832"/>
            </a:solidFill>
            <a:prstDash val="solid"/>
          </a:ln>
        </p:spPr>
        <p:txBody>
          <a:bodyPr/>
          <a:p/>
        </p:txBody>
      </p:sp>
      <p:sp>
        <p:nvSpPr>
          <p:cNvPr id="5" name="Shape 3"/>
          <p:cNvSpPr/>
          <p:nvPr/>
        </p:nvSpPr>
        <p:spPr>
          <a:xfrm>
            <a:off x="731520" y="2075688"/>
            <a:ext cx="594360" cy="594360"/>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862279" y="2206447"/>
            <a:ext cx="332842" cy="332842"/>
          </a:xfrm>
          <a:prstGeom prst="rect">
            <a:avLst/>
          </a:prstGeom>
        </p:spPr>
      </p:pic>
      <p:sp>
        <p:nvSpPr>
          <p:cNvPr id="7" name="Text 4"/>
          <p:cNvSpPr/>
          <p:nvPr/>
        </p:nvSpPr>
        <p:spPr>
          <a:xfrm>
            <a:off x="1508760" y="2057400"/>
            <a:ext cx="6949440" cy="640080"/>
          </a:xfrm>
          <a:prstGeom prst="rect">
            <a:avLst/>
          </a:prstGeom>
          <a:noFill/>
          <a:ln/>
        </p:spPr>
        <p:txBody>
          <a:bodyPr wrap="square" lIns="0" tIns="0" rIns="0" bIns="0" rtlCol="0" anchor="ctr"/>
          <a:lstStyle/>
          <a:p>
            <a:pPr indent="0" marL="0">
              <a:lnSpc>
                <a:spcPts val="1800"/>
              </a:lnSpc>
              <a:buNone/>
            </a:pPr>
            <a:r>
              <a:rPr lang="en-US" sz="1500" b="1" dirty="0">
                <a:solidFill>
                  <a:srgbClr val="FFFFFF"/>
                </a:solidFill>
                <a:latin typeface="Arial" pitchFamily="34" charset="0"/>
                <a:ea typeface="Arial" pitchFamily="34" charset="-122"/>
                <a:cs typeface="Arial" pitchFamily="34" charset="-120"/>
              </a:rPr>
              <a:t>Don't join in  —  </a:t>
            </a:r>
            <a:pPr indent="0" marL="0">
              <a:lnSpc>
                <a:spcPts val="1800"/>
              </a:lnSpc>
              <a:buNone/>
            </a:pPr>
            <a:r>
              <a:rPr lang="en-US" sz="1350" dirty="0">
                <a:solidFill>
                  <a:srgbClr val="8294A3"/>
                </a:solidFill>
                <a:latin typeface="Arial" pitchFamily="34" charset="0"/>
                <a:ea typeface="Arial" pitchFamily="34" charset="-122"/>
                <a:cs typeface="Arial" pitchFamily="34" charset="-120"/>
              </a:rPr>
              <a:t>Not with a laugh, not by forwarding. Joining the mockery makes you part of it.</a:t>
            </a:r>
            <a:endParaRPr lang="en-US" sz="1500" dirty="0"/>
          </a:p>
        </p:txBody>
      </p:sp>
      <p:sp>
        <p:nvSpPr>
          <p:cNvPr id="8" name="Shape 5"/>
          <p:cNvSpPr/>
          <p:nvPr/>
        </p:nvSpPr>
        <p:spPr>
          <a:xfrm>
            <a:off x="502920" y="2880360"/>
            <a:ext cx="8138160" cy="731520"/>
          </a:xfrm>
          <a:prstGeom prst="roundRect">
            <a:avLst>
              <a:gd name="adj" fmla="val 7500"/>
            </a:avLst>
          </a:prstGeom>
          <a:solidFill>
            <a:srgbClr val="131C25"/>
          </a:solidFill>
          <a:ln w="12700">
            <a:solidFill>
              <a:srgbClr val="1C2832"/>
            </a:solidFill>
            <a:prstDash val="solid"/>
          </a:ln>
        </p:spPr>
        <p:txBody>
          <a:bodyPr/>
          <a:p/>
        </p:txBody>
      </p:sp>
      <p:sp>
        <p:nvSpPr>
          <p:cNvPr id="9" name="Shape 6"/>
          <p:cNvSpPr/>
          <p:nvPr/>
        </p:nvSpPr>
        <p:spPr>
          <a:xfrm>
            <a:off x="731520" y="2944368"/>
            <a:ext cx="594360" cy="594360"/>
          </a:xfrm>
          <a:prstGeom prst="ellipse">
            <a:avLst/>
          </a:prstGeom>
          <a:solidFill>
            <a:srgbClr val="0E141A"/>
          </a:solidFill>
          <a:ln w="19050">
            <a:solidFill>
              <a:srgbClr val="0CA6CF"/>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862279" y="3075127"/>
            <a:ext cx="332842" cy="332842"/>
          </a:xfrm>
          <a:prstGeom prst="rect">
            <a:avLst/>
          </a:prstGeom>
        </p:spPr>
      </p:pic>
      <p:sp>
        <p:nvSpPr>
          <p:cNvPr id="11" name="Text 7"/>
          <p:cNvSpPr/>
          <p:nvPr/>
        </p:nvSpPr>
        <p:spPr>
          <a:xfrm>
            <a:off x="1508760" y="2926080"/>
            <a:ext cx="6949440" cy="640080"/>
          </a:xfrm>
          <a:prstGeom prst="rect">
            <a:avLst/>
          </a:prstGeom>
          <a:noFill/>
          <a:ln/>
        </p:spPr>
        <p:txBody>
          <a:bodyPr wrap="square" lIns="0" tIns="0" rIns="0" bIns="0" rtlCol="0" anchor="ctr"/>
          <a:lstStyle/>
          <a:p>
            <a:pPr indent="0" marL="0">
              <a:lnSpc>
                <a:spcPts val="1800"/>
              </a:lnSpc>
              <a:buNone/>
            </a:pPr>
            <a:r>
              <a:rPr lang="en-US" sz="1500" b="1" dirty="0">
                <a:solidFill>
                  <a:srgbClr val="FFFFFF"/>
                </a:solidFill>
                <a:latin typeface="Arial" pitchFamily="34" charset="0"/>
                <a:ea typeface="Arial" pitchFamily="34" charset="-122"/>
                <a:cs typeface="Arial" pitchFamily="34" charset="-120"/>
              </a:rPr>
              <a:t>Back them up  —  </a:t>
            </a:r>
            <a:pPr indent="0" marL="0">
              <a:lnSpc>
                <a:spcPts val="1800"/>
              </a:lnSpc>
              <a:buNone/>
            </a:pPr>
            <a:r>
              <a:rPr lang="en-US" sz="1350" dirty="0">
                <a:solidFill>
                  <a:srgbClr val="8294A3"/>
                </a:solidFill>
                <a:latin typeface="Arial" pitchFamily="34" charset="0"/>
                <a:ea typeface="Arial" pitchFamily="34" charset="-122"/>
                <a:cs typeface="Arial" pitchFamily="34" charset="-120"/>
              </a:rPr>
              <a:t>A private message (“I'm with you”) can change their whole day.</a:t>
            </a:r>
            <a:endParaRPr lang="en-US" sz="1500" dirty="0"/>
          </a:p>
        </p:txBody>
      </p:sp>
      <p:sp>
        <p:nvSpPr>
          <p:cNvPr id="12" name="Shape 8"/>
          <p:cNvSpPr/>
          <p:nvPr/>
        </p:nvSpPr>
        <p:spPr>
          <a:xfrm>
            <a:off x="502920" y="3749040"/>
            <a:ext cx="8138160" cy="731520"/>
          </a:xfrm>
          <a:prstGeom prst="roundRect">
            <a:avLst>
              <a:gd name="adj" fmla="val 7500"/>
            </a:avLst>
          </a:prstGeom>
          <a:solidFill>
            <a:srgbClr val="131C25"/>
          </a:solidFill>
          <a:ln w="12700">
            <a:solidFill>
              <a:srgbClr val="1C2832"/>
            </a:solidFill>
            <a:prstDash val="solid"/>
          </a:ln>
        </p:spPr>
        <p:txBody>
          <a:bodyPr/>
          <a:p/>
        </p:txBody>
      </p:sp>
      <p:sp>
        <p:nvSpPr>
          <p:cNvPr id="13" name="Shape 9"/>
          <p:cNvSpPr/>
          <p:nvPr/>
        </p:nvSpPr>
        <p:spPr>
          <a:xfrm>
            <a:off x="731520" y="3813048"/>
            <a:ext cx="594360" cy="594360"/>
          </a:xfrm>
          <a:prstGeom prst="ellipse">
            <a:avLst/>
          </a:prstGeom>
          <a:solidFill>
            <a:srgbClr val="0E141A"/>
          </a:solidFill>
          <a:ln w="19050">
            <a:solidFill>
              <a:srgbClr val="0CA6CF"/>
            </a:solidFill>
            <a:prstDash val="solid"/>
          </a:ln>
        </p:spPr>
        <p:txBody>
          <a:bodyPr/>
          <a:p/>
        </p:txBody>
      </p:sp>
      <p:pic>
        <p:nvPicPr>
          <p:cNvPr id="14" name="Image 2" descr="preencoded.png">    </p:cNvPr>
          <p:cNvPicPr>
            <a:picLocks noChangeAspect="1"/>
          </p:cNvPicPr>
          <p:nvPr/>
        </p:nvPicPr>
        <p:blipFill>
          <a:blip r:embed="rId4"/>
          <a:stretch>
            <a:fillRect/>
          </a:stretch>
        </p:blipFill>
        <p:spPr>
          <a:xfrm>
            <a:off x="862279" y="3943807"/>
            <a:ext cx="332842" cy="332842"/>
          </a:xfrm>
          <a:prstGeom prst="rect">
            <a:avLst/>
          </a:prstGeom>
        </p:spPr>
      </p:pic>
      <p:sp>
        <p:nvSpPr>
          <p:cNvPr id="15" name="Text 10"/>
          <p:cNvSpPr/>
          <p:nvPr/>
        </p:nvSpPr>
        <p:spPr>
          <a:xfrm>
            <a:off x="1508760" y="3794760"/>
            <a:ext cx="6949440" cy="640080"/>
          </a:xfrm>
          <a:prstGeom prst="rect">
            <a:avLst/>
          </a:prstGeom>
          <a:noFill/>
          <a:ln/>
        </p:spPr>
        <p:txBody>
          <a:bodyPr wrap="square" lIns="0" tIns="0" rIns="0" bIns="0" rtlCol="0" anchor="ctr"/>
          <a:lstStyle/>
          <a:p>
            <a:pPr indent="0" marL="0">
              <a:lnSpc>
                <a:spcPts val="1800"/>
              </a:lnSpc>
              <a:buNone/>
            </a:pPr>
            <a:r>
              <a:rPr lang="en-US" sz="1500" b="1" dirty="0">
                <a:solidFill>
                  <a:srgbClr val="FFFFFF"/>
                </a:solidFill>
                <a:latin typeface="Arial" pitchFamily="34" charset="0"/>
                <a:ea typeface="Arial" pitchFamily="34" charset="-122"/>
                <a:cs typeface="Arial" pitchFamily="34" charset="-120"/>
              </a:rPr>
              <a:t>Tell an adult  —  </a:t>
            </a:r>
            <a:pPr indent="0" marL="0">
              <a:lnSpc>
                <a:spcPts val="1800"/>
              </a:lnSpc>
              <a:buNone/>
            </a:pPr>
            <a:r>
              <a:rPr lang="en-US" sz="1350" dirty="0">
                <a:solidFill>
                  <a:srgbClr val="8294A3"/>
                </a:solidFill>
                <a:latin typeface="Arial" pitchFamily="34" charset="0"/>
                <a:ea typeface="Arial" pitchFamily="34" charset="-122"/>
                <a:cs typeface="Arial" pitchFamily="34" charset="-120"/>
              </a:rPr>
              <a:t>It's not tattling: it's helping someone who's having a hard time.</a:t>
            </a:r>
            <a:endParaRPr lang="en-US" sz="1500" dirty="0"/>
          </a:p>
        </p:txBody>
      </p:sp>
      <p:sp>
        <p:nvSpPr>
          <p:cNvPr id="16" name="Text 11"/>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17" name="Text 12"/>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8" name="Text 13"/>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12/20</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IF IT HAPPENS TO YOU — VERY IMPORTANT</a:t>
            </a:r>
            <a:endParaRPr lang="en-US" sz="1200" dirty="0"/>
          </a:p>
        </p:txBody>
      </p:sp>
      <p:sp>
        <p:nvSpPr>
          <p:cNvPr id="3" name="Text 1"/>
          <p:cNvSpPr/>
          <p:nvPr/>
        </p:nvSpPr>
        <p:spPr>
          <a:xfrm>
            <a:off x="502920" y="1188720"/>
            <a:ext cx="8138160" cy="1463040"/>
          </a:xfrm>
          <a:prstGeom prst="rect">
            <a:avLst/>
          </a:prstGeom>
          <a:noFill/>
          <a:ln/>
        </p:spPr>
        <p:txBody>
          <a:bodyPr wrap="square" lIns="0" tIns="0" rIns="0" bIns="0" rtlCol="0" anchor="ctr"/>
          <a:lstStyle/>
          <a:p>
            <a:pPr indent="0" marL="0">
              <a:lnSpc>
                <a:spcPts val="4300"/>
              </a:lnSpc>
              <a:buNone/>
            </a:pPr>
            <a:r>
              <a:rPr lang="en-US" sz="3400" b="1" dirty="0">
                <a:solidFill>
                  <a:srgbClr val="FFFFFF"/>
                </a:solidFill>
                <a:latin typeface="Arial" pitchFamily="34" charset="0"/>
                <a:ea typeface="Arial" pitchFamily="34" charset="-122"/>
                <a:cs typeface="Arial" pitchFamily="34" charset="-120"/>
              </a:rPr>
              <a:t>If someone bothers you or makes you feel weird:
</a:t>
            </a:r>
            <a:pPr indent="0" marL="0">
              <a:lnSpc>
                <a:spcPts val="4300"/>
              </a:lnSpc>
              <a:buNone/>
            </a:pPr>
            <a:r>
              <a:rPr lang="en-US" sz="3400" b="1" dirty="0">
                <a:solidFill>
                  <a:srgbClr val="0CA6CF"/>
                </a:solidFill>
                <a:latin typeface="Arial" pitchFamily="34" charset="0"/>
                <a:ea typeface="Arial" pitchFamily="34" charset="-122"/>
                <a:cs typeface="Arial" pitchFamily="34" charset="-120"/>
              </a:rPr>
              <a:t>it is NOT your fault.</a:t>
            </a:r>
            <a:endParaRPr lang="en-US" sz="3400" dirty="0"/>
          </a:p>
        </p:txBody>
      </p:sp>
      <p:sp>
        <p:nvSpPr>
          <p:cNvPr id="4" name="Shape 2"/>
          <p:cNvSpPr/>
          <p:nvPr/>
        </p:nvSpPr>
        <p:spPr>
          <a:xfrm>
            <a:off x="502920" y="2788920"/>
            <a:ext cx="475488" cy="475488"/>
          </a:xfrm>
          <a:prstGeom prst="roundRect">
            <a:avLst>
              <a:gd name="adj" fmla="val 9615"/>
            </a:avLst>
          </a:prstGeom>
          <a:solidFill>
            <a:srgbClr val="0E141A"/>
          </a:solidFill>
          <a:ln w="19050">
            <a:solidFill>
              <a:srgbClr val="0CA6CF"/>
            </a:solidFill>
            <a:prstDash val="solid"/>
          </a:ln>
        </p:spPr>
        <p:txBody>
          <a:bodyPr/>
          <a:p/>
        </p:txBody>
      </p:sp>
      <p:sp>
        <p:nvSpPr>
          <p:cNvPr id="5" name="Text 3"/>
          <p:cNvSpPr/>
          <p:nvPr/>
        </p:nvSpPr>
        <p:spPr>
          <a:xfrm>
            <a:off x="502920" y="2788920"/>
            <a:ext cx="475488" cy="475488"/>
          </a:xfrm>
          <a:prstGeom prst="rect">
            <a:avLst/>
          </a:prstGeom>
          <a:noFill/>
          <a:ln/>
        </p:spPr>
        <p:txBody>
          <a:bodyPr wrap="square" lIns="0" tIns="0" rIns="0" bIns="0" rtlCol="0" anchor="ctr"/>
          <a:lstStyle/>
          <a:p>
            <a:pPr algn="ctr" indent="0" marL="0">
              <a:buNone/>
            </a:pPr>
            <a:r>
              <a:rPr lang="en-US" sz="1800" b="1" dirty="0">
                <a:solidFill>
                  <a:srgbClr val="0CA6CF"/>
                </a:solidFill>
                <a:latin typeface="Courier New" pitchFamily="34" charset="0"/>
                <a:ea typeface="Courier New" pitchFamily="34" charset="-122"/>
                <a:cs typeface="Courier New" pitchFamily="34" charset="-120"/>
              </a:rPr>
              <a:t>1</a:t>
            </a:r>
            <a:endParaRPr lang="en-US" sz="1800" dirty="0"/>
          </a:p>
        </p:txBody>
      </p:sp>
      <p:sp>
        <p:nvSpPr>
          <p:cNvPr id="6" name="Text 4"/>
          <p:cNvSpPr/>
          <p:nvPr/>
        </p:nvSpPr>
        <p:spPr>
          <a:xfrm>
            <a:off x="1188720" y="2788920"/>
            <a:ext cx="7452360" cy="530352"/>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DON'T reply or delete — </a:t>
            </a:r>
            <a:pPr indent="0" marL="0">
              <a:lnSpc>
                <a:spcPts val="1700"/>
              </a:lnSpc>
              <a:buNone/>
            </a:pPr>
            <a:r>
              <a:rPr lang="en-US" sz="1350" dirty="0">
                <a:solidFill>
                  <a:srgbClr val="8294A3"/>
                </a:solidFill>
                <a:latin typeface="Arial" pitchFamily="34" charset="0"/>
                <a:ea typeface="Arial" pitchFamily="34" charset="-122"/>
                <a:cs typeface="Arial" pitchFamily="34" charset="-120"/>
              </a:rPr>
              <a:t>Save the messages: they help the adults help you.</a:t>
            </a:r>
            <a:endParaRPr lang="en-US" sz="1350" dirty="0"/>
          </a:p>
        </p:txBody>
      </p:sp>
      <p:sp>
        <p:nvSpPr>
          <p:cNvPr id="7" name="Shape 5"/>
          <p:cNvSpPr/>
          <p:nvPr/>
        </p:nvSpPr>
        <p:spPr>
          <a:xfrm>
            <a:off x="502920" y="3447288"/>
            <a:ext cx="475488" cy="475488"/>
          </a:xfrm>
          <a:prstGeom prst="roundRect">
            <a:avLst>
              <a:gd name="adj" fmla="val 9615"/>
            </a:avLst>
          </a:prstGeom>
          <a:solidFill>
            <a:srgbClr val="0E141A"/>
          </a:solidFill>
          <a:ln w="19050">
            <a:solidFill>
              <a:srgbClr val="0CA6CF"/>
            </a:solidFill>
            <a:prstDash val="solid"/>
          </a:ln>
        </p:spPr>
        <p:txBody>
          <a:bodyPr/>
          <a:p/>
        </p:txBody>
      </p:sp>
      <p:sp>
        <p:nvSpPr>
          <p:cNvPr id="8" name="Text 6"/>
          <p:cNvSpPr/>
          <p:nvPr/>
        </p:nvSpPr>
        <p:spPr>
          <a:xfrm>
            <a:off x="502920" y="3447288"/>
            <a:ext cx="475488" cy="475488"/>
          </a:xfrm>
          <a:prstGeom prst="rect">
            <a:avLst/>
          </a:prstGeom>
          <a:noFill/>
          <a:ln/>
        </p:spPr>
        <p:txBody>
          <a:bodyPr wrap="square" lIns="0" tIns="0" rIns="0" bIns="0" rtlCol="0" anchor="ctr"/>
          <a:lstStyle/>
          <a:p>
            <a:pPr algn="ctr" indent="0" marL="0">
              <a:buNone/>
            </a:pPr>
            <a:r>
              <a:rPr lang="en-US" sz="1800" b="1" dirty="0">
                <a:solidFill>
                  <a:srgbClr val="0CA6CF"/>
                </a:solidFill>
                <a:latin typeface="Courier New" pitchFamily="34" charset="0"/>
                <a:ea typeface="Courier New" pitchFamily="34" charset="-122"/>
                <a:cs typeface="Courier New" pitchFamily="34" charset="-120"/>
              </a:rPr>
              <a:t>2</a:t>
            </a:r>
            <a:endParaRPr lang="en-US" sz="1800" dirty="0"/>
          </a:p>
        </p:txBody>
      </p:sp>
      <p:sp>
        <p:nvSpPr>
          <p:cNvPr id="9" name="Text 7"/>
          <p:cNvSpPr/>
          <p:nvPr/>
        </p:nvSpPr>
        <p:spPr>
          <a:xfrm>
            <a:off x="1188720" y="3447288"/>
            <a:ext cx="7452360" cy="530352"/>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Block that person — </a:t>
            </a:r>
            <a:pPr indent="0" marL="0">
              <a:lnSpc>
                <a:spcPts val="1700"/>
              </a:lnSpc>
              <a:buNone/>
            </a:pPr>
            <a:r>
              <a:rPr lang="en-US" sz="1350" dirty="0">
                <a:solidFill>
                  <a:srgbClr val="8294A3"/>
                </a:solidFill>
                <a:latin typeface="Arial" pitchFamily="34" charset="0"/>
                <a:ea typeface="Arial" pitchFamily="34" charset="-122"/>
                <a:cs typeface="Arial" pitchFamily="34" charset="-120"/>
              </a:rPr>
              <a:t>You have the right not to be contacted anymore.</a:t>
            </a:r>
            <a:endParaRPr lang="en-US" sz="1350" dirty="0"/>
          </a:p>
        </p:txBody>
      </p:sp>
      <p:sp>
        <p:nvSpPr>
          <p:cNvPr id="10" name="Shape 8"/>
          <p:cNvSpPr/>
          <p:nvPr/>
        </p:nvSpPr>
        <p:spPr>
          <a:xfrm>
            <a:off x="502920" y="4105656"/>
            <a:ext cx="475488" cy="475488"/>
          </a:xfrm>
          <a:prstGeom prst="roundRect">
            <a:avLst>
              <a:gd name="adj" fmla="val 9615"/>
            </a:avLst>
          </a:prstGeom>
          <a:solidFill>
            <a:srgbClr val="0E141A"/>
          </a:solidFill>
          <a:ln w="19050">
            <a:solidFill>
              <a:srgbClr val="0CA6CF"/>
            </a:solidFill>
            <a:prstDash val="solid"/>
          </a:ln>
        </p:spPr>
        <p:txBody>
          <a:bodyPr/>
          <a:p/>
        </p:txBody>
      </p:sp>
      <p:sp>
        <p:nvSpPr>
          <p:cNvPr id="11" name="Text 9"/>
          <p:cNvSpPr/>
          <p:nvPr/>
        </p:nvSpPr>
        <p:spPr>
          <a:xfrm>
            <a:off x="502920" y="4105656"/>
            <a:ext cx="475488" cy="475488"/>
          </a:xfrm>
          <a:prstGeom prst="rect">
            <a:avLst/>
          </a:prstGeom>
          <a:noFill/>
          <a:ln/>
        </p:spPr>
        <p:txBody>
          <a:bodyPr wrap="square" lIns="0" tIns="0" rIns="0" bIns="0" rtlCol="0" anchor="ctr"/>
          <a:lstStyle/>
          <a:p>
            <a:pPr algn="ctr" indent="0" marL="0">
              <a:buNone/>
            </a:pPr>
            <a:r>
              <a:rPr lang="en-US" sz="1800" b="1" dirty="0">
                <a:solidFill>
                  <a:srgbClr val="0CA6CF"/>
                </a:solidFill>
                <a:latin typeface="Courier New" pitchFamily="34" charset="0"/>
                <a:ea typeface="Courier New" pitchFamily="34" charset="-122"/>
                <a:cs typeface="Courier New" pitchFamily="34" charset="-120"/>
              </a:rPr>
              <a:t>3</a:t>
            </a:r>
            <a:endParaRPr lang="en-US" sz="1800" dirty="0"/>
          </a:p>
        </p:txBody>
      </p:sp>
      <p:sp>
        <p:nvSpPr>
          <p:cNvPr id="12" name="Text 10"/>
          <p:cNvSpPr/>
          <p:nvPr/>
        </p:nvSpPr>
        <p:spPr>
          <a:xfrm>
            <a:off x="1188720" y="4105656"/>
            <a:ext cx="7452360" cy="530352"/>
          </a:xfrm>
          <a:prstGeom prst="rect">
            <a:avLst/>
          </a:prstGeom>
          <a:noFill/>
          <a:ln/>
        </p:spPr>
        <p:txBody>
          <a:bodyPr wrap="square" lIns="0" tIns="0" rIns="0" bIns="0" rtlCol="0" anchor="ctr"/>
          <a:lstStyle/>
          <a:p>
            <a:pPr indent="0" marL="0">
              <a:lnSpc>
                <a:spcPts val="1700"/>
              </a:lnSpc>
              <a:buNone/>
            </a:pPr>
            <a:r>
              <a:rPr lang="en-US" sz="1350" b="1" dirty="0">
                <a:solidFill>
                  <a:srgbClr val="FFFFFF"/>
                </a:solidFill>
                <a:latin typeface="Arial" pitchFamily="34" charset="0"/>
                <a:ea typeface="Arial" pitchFamily="34" charset="-122"/>
                <a:cs typeface="Arial" pitchFamily="34" charset="-120"/>
              </a:rPr>
              <a:t>Tell a trusted adult — </a:t>
            </a:r>
            <a:pPr indent="0" marL="0">
              <a:lnSpc>
                <a:spcPts val="1700"/>
              </a:lnSpc>
              <a:buNone/>
            </a:pPr>
            <a:r>
              <a:rPr lang="en-US" sz="1350" dirty="0">
                <a:solidFill>
                  <a:srgbClr val="8294A3"/>
                </a:solidFill>
                <a:latin typeface="Arial" pitchFamily="34" charset="0"/>
                <a:ea typeface="Arial" pitchFamily="34" charset="-122"/>
                <a:cs typeface="Arial" pitchFamily="34" charset="-120"/>
              </a:rPr>
              <a:t>Today. Even if it's embarrassing. Even if you think it's “no big deal”.</a:t>
            </a:r>
            <a:endParaRPr lang="en-US" sz="1350" dirty="0"/>
          </a:p>
        </p:txBody>
      </p:sp>
      <p:sp>
        <p:nvSpPr>
          <p:cNvPr id="13" name="Text 11"/>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14" name="Text 12"/>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5" name="Text 13"/>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13/20</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RULE 5 — PHOTOS FLY</a:t>
            </a:r>
            <a:endParaRPr lang="en-US" sz="1200" dirty="0"/>
          </a:p>
        </p:txBody>
      </p:sp>
      <p:sp>
        <p:nvSpPr>
          <p:cNvPr id="3" name="Text 1"/>
          <p:cNvSpPr/>
          <p:nvPr/>
        </p:nvSpPr>
        <p:spPr>
          <a:xfrm>
            <a:off x="502920" y="1234440"/>
            <a:ext cx="8138160" cy="868680"/>
          </a:xfrm>
          <a:prstGeom prst="rect">
            <a:avLst/>
          </a:prstGeom>
          <a:noFill/>
          <a:ln/>
        </p:spPr>
        <p:txBody>
          <a:bodyPr wrap="square" lIns="0" tIns="0" rIns="0" bIns="0" rtlCol="0" anchor="ctr"/>
          <a:lstStyle/>
          <a:p>
            <a:pPr indent="0" marL="0">
              <a:lnSpc>
                <a:spcPts val="4200"/>
              </a:lnSpc>
              <a:buNone/>
            </a:pPr>
            <a:r>
              <a:rPr lang="en-US" sz="3400" b="1" dirty="0">
                <a:solidFill>
                  <a:srgbClr val="FFFFFF"/>
                </a:solidFill>
                <a:latin typeface="Arial" pitchFamily="34" charset="0"/>
                <a:ea typeface="Arial" pitchFamily="34" charset="-122"/>
                <a:cs typeface="Arial" pitchFamily="34" charset="-120"/>
              </a:rPr>
              <a:t>When you send a photo, </a:t>
            </a:r>
            <a:pPr indent="0" marL="0">
              <a:lnSpc>
                <a:spcPts val="4200"/>
              </a:lnSpc>
              <a:buNone/>
            </a:pPr>
            <a:r>
              <a:rPr lang="en-US" sz="3400" b="1" dirty="0">
                <a:solidFill>
                  <a:srgbClr val="DC5428"/>
                </a:solidFill>
                <a:latin typeface="Arial" pitchFamily="34" charset="0"/>
                <a:ea typeface="Arial" pitchFamily="34" charset="-122"/>
                <a:cs typeface="Arial" pitchFamily="34" charset="-120"/>
              </a:rPr>
              <a:t>it stops being yours</a:t>
            </a:r>
            <a:pPr indent="0" marL="0">
              <a:lnSpc>
                <a:spcPts val="4200"/>
              </a:lnSpc>
              <a:buNone/>
            </a:pPr>
            <a:r>
              <a:rPr lang="en-US" sz="3400" b="1" dirty="0">
                <a:solidFill>
                  <a:srgbClr val="FFFFFF"/>
                </a:solidFill>
                <a:latin typeface="Arial" pitchFamily="34" charset="0"/>
                <a:ea typeface="Arial" pitchFamily="34" charset="-122"/>
                <a:cs typeface="Arial" pitchFamily="34" charset="-120"/>
              </a:rPr>
              <a:t>.</a:t>
            </a:r>
            <a:endParaRPr lang="en-US" sz="3400" dirty="0"/>
          </a:p>
        </p:txBody>
      </p:sp>
      <p:sp>
        <p:nvSpPr>
          <p:cNvPr id="4" name="Text 2"/>
          <p:cNvSpPr/>
          <p:nvPr/>
        </p:nvSpPr>
        <p:spPr>
          <a:xfrm>
            <a:off x="502920" y="2331720"/>
            <a:ext cx="7863840" cy="914400"/>
          </a:xfrm>
          <a:prstGeom prst="rect">
            <a:avLst/>
          </a:prstGeom>
          <a:noFill/>
          <a:ln/>
        </p:spPr>
        <p:txBody>
          <a:bodyPr wrap="square" lIns="0" tIns="0" rIns="0" bIns="0" rtlCol="0" anchor="ctr"/>
          <a:lstStyle/>
          <a:p>
            <a:pPr indent="0" marL="0">
              <a:lnSpc>
                <a:spcPts val="2500"/>
              </a:lnSpc>
              <a:buNone/>
            </a:pPr>
            <a:r>
              <a:rPr lang="en-US" sz="1700" dirty="0">
                <a:solidFill>
                  <a:srgbClr val="D7DEE5"/>
                </a:solidFill>
                <a:latin typeface="Arial" pitchFamily="34" charset="0"/>
                <a:ea typeface="Arial" pitchFamily="34" charset="-122"/>
                <a:cs typeface="Arial" pitchFamily="34" charset="-120"/>
              </a:rPr>
              <a:t>The person who gets it can save it, forward it or post it anywhere — and there's nothing you can do about it. That's why, before sending ANY photo, a Guardian asks:</a:t>
            </a:r>
            <a:endParaRPr lang="en-US" sz="1700" dirty="0"/>
          </a:p>
        </p:txBody>
      </p:sp>
      <p:sp>
        <p:nvSpPr>
          <p:cNvPr id="5" name="Shape 3"/>
          <p:cNvSpPr/>
          <p:nvPr/>
        </p:nvSpPr>
        <p:spPr>
          <a:xfrm>
            <a:off x="868680" y="3429000"/>
            <a:ext cx="7406640" cy="1005840"/>
          </a:xfrm>
          <a:prstGeom prst="roundRect">
            <a:avLst>
              <a:gd name="adj" fmla="val 5455"/>
            </a:avLst>
          </a:prstGeom>
          <a:solidFill>
            <a:srgbClr val="131C25"/>
          </a:solidFill>
          <a:ln w="12700">
            <a:solidFill>
              <a:srgbClr val="1C2832"/>
            </a:solidFill>
            <a:prstDash val="solid"/>
          </a:ln>
        </p:spPr>
        <p:txBody>
          <a:bodyPr/>
          <a:p/>
        </p:txBody>
      </p:sp>
      <p:sp>
        <p:nvSpPr>
          <p:cNvPr id="6" name="Text 4"/>
          <p:cNvSpPr/>
          <p:nvPr/>
        </p:nvSpPr>
        <p:spPr>
          <a:xfrm>
            <a:off x="1143000" y="3584448"/>
            <a:ext cx="6858000" cy="731520"/>
          </a:xfrm>
          <a:prstGeom prst="rect">
            <a:avLst/>
          </a:prstGeom>
          <a:noFill/>
          <a:ln/>
        </p:spPr>
        <p:txBody>
          <a:bodyPr wrap="square" lIns="0" tIns="0" rIns="0" bIns="0" rtlCol="0" anchor="ctr"/>
          <a:lstStyle/>
          <a:p>
            <a:pPr algn="ctr" indent="0" marL="0">
              <a:buNone/>
            </a:pPr>
            <a:r>
              <a:rPr lang="en-US" sz="1900" b="1" dirty="0">
                <a:solidFill>
                  <a:srgbClr val="0CA6CF"/>
                </a:solidFill>
                <a:latin typeface="Arial" pitchFamily="34" charset="0"/>
                <a:ea typeface="Arial" pitchFamily="34" charset="-122"/>
                <a:cs typeface="Arial" pitchFamily="34" charset="-120"/>
              </a:rPr>
              <a:t>“Would I be okay with the WHOLE school seeing this photo?”</a:t>
            </a:r>
            <a:endParaRPr lang="en-US" sz="1900" dirty="0"/>
          </a:p>
        </p:txBody>
      </p:sp>
      <p:sp>
        <p:nvSpPr>
          <p:cNvPr id="7" name="Text 5"/>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8"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9"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14/20</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RULE 6 — THE GOLDEN RULE</a:t>
            </a:r>
            <a:endParaRPr lang="en-US" sz="1200" dirty="0"/>
          </a:p>
        </p:txBody>
      </p:sp>
      <p:sp>
        <p:nvSpPr>
          <p:cNvPr id="3" name="Text 1"/>
          <p:cNvSpPr/>
          <p:nvPr/>
        </p:nvSpPr>
        <p:spPr>
          <a:xfrm>
            <a:off x="502920" y="1371600"/>
            <a:ext cx="8138160" cy="1554480"/>
          </a:xfrm>
          <a:prstGeom prst="rect">
            <a:avLst/>
          </a:prstGeom>
          <a:noFill/>
          <a:ln/>
        </p:spPr>
        <p:txBody>
          <a:bodyPr wrap="square" lIns="0" tIns="0" rIns="0" bIns="0" rtlCol="0" anchor="ctr"/>
          <a:lstStyle/>
          <a:p>
            <a:pPr indent="0" marL="0">
              <a:lnSpc>
                <a:spcPts val="4600"/>
              </a:lnSpc>
              <a:buNone/>
            </a:pPr>
            <a:r>
              <a:rPr lang="en-US" sz="3600" b="1" dirty="0">
                <a:solidFill>
                  <a:srgbClr val="FFFFFF"/>
                </a:solidFill>
                <a:latin typeface="Arial" pitchFamily="34" charset="0"/>
                <a:ea typeface="Arial" pitchFamily="34" charset="-122"/>
                <a:cs typeface="Arial" pitchFamily="34" charset="-120"/>
              </a:rPr>
              <a:t>With “internet” friends:
</a:t>
            </a:r>
            <a:pPr indent="0" marL="0">
              <a:lnSpc>
                <a:spcPts val="4600"/>
              </a:lnSpc>
              <a:buNone/>
            </a:pPr>
            <a:r>
              <a:rPr lang="en-US" sz="3600" b="1" dirty="0">
                <a:solidFill>
                  <a:srgbClr val="DC5428"/>
                </a:solidFill>
                <a:latin typeface="Arial" pitchFamily="34" charset="0"/>
                <a:ea typeface="Arial" pitchFamily="34" charset="-122"/>
                <a:cs typeface="Arial" pitchFamily="34" charset="-120"/>
              </a:rPr>
              <a:t>NEVER meet up without your parents.</a:t>
            </a:r>
            <a:endParaRPr lang="en-US" sz="3600" dirty="0"/>
          </a:p>
        </p:txBody>
      </p:sp>
      <p:sp>
        <p:nvSpPr>
          <p:cNvPr id="4" name="Text 2"/>
          <p:cNvSpPr/>
          <p:nvPr/>
        </p:nvSpPr>
        <p:spPr>
          <a:xfrm>
            <a:off x="502920" y="3200400"/>
            <a:ext cx="7863840" cy="1188720"/>
          </a:xfrm>
          <a:prstGeom prst="rect">
            <a:avLst/>
          </a:prstGeom>
          <a:noFill/>
          <a:ln/>
        </p:spPr>
        <p:txBody>
          <a:bodyPr wrap="square" lIns="0" tIns="0" rIns="0" bIns="0" rtlCol="0" anchor="ctr"/>
          <a:lstStyle/>
          <a:p>
            <a:pPr indent="0" marL="0">
              <a:lnSpc>
                <a:spcPts val="2500"/>
              </a:lnSpc>
              <a:buNone/>
            </a:pPr>
            <a:r>
              <a:rPr lang="en-US" sz="1700" dirty="0">
                <a:solidFill>
                  <a:srgbClr val="D7DEE5"/>
                </a:solidFill>
                <a:latin typeface="Arial" pitchFamily="34" charset="0"/>
                <a:ea typeface="Arial" pitchFamily="34" charset="-122"/>
                <a:cs typeface="Arial" pitchFamily="34" charset="-120"/>
              </a:rPr>
              <a:t>Even if you've been playing together for months. Even if they seem like the nicest person ever. Even if they say they're your age.</a:t>
            </a:r>
            <a:endParaRPr lang="en-US" sz="1700" dirty="0"/>
          </a:p>
          <a:p>
            <a:pPr indent="0" marL="0">
              <a:lnSpc>
                <a:spcPts val="2500"/>
              </a:lnSpc>
              <a:buNone/>
            </a:pPr>
            <a:r>
              <a:rPr lang="en-US" sz="1700" dirty="0">
                <a:solidFill>
                  <a:srgbClr val="D7DEE5"/>
                </a:solidFill>
                <a:latin typeface="Arial" pitchFamily="34" charset="0"/>
                <a:ea typeface="Arial" pitchFamily="34" charset="-122"/>
                <a:cs typeface="Arial" pitchFamily="34" charset="-120"/>
              </a:rPr>
              <a:t>If someone online suggests meeting up: you ALWAYS tell your parents, and they are the ones who decide.</a:t>
            </a:r>
            <a:endParaRPr lang="en-US" sz="1700" dirty="0"/>
          </a:p>
        </p:txBody>
      </p:sp>
      <p:sp>
        <p:nvSpPr>
          <p:cNvPr id="5" name="Text 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15/20</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YOUR STRONGEST POWER</a:t>
            </a:r>
            <a:endParaRPr lang="en-US" sz="1200" dirty="0"/>
          </a:p>
        </p:txBody>
      </p:sp>
      <p:sp>
        <p:nvSpPr>
          <p:cNvPr id="3" name="Text 1"/>
          <p:cNvSpPr/>
          <p:nvPr/>
        </p:nvSpPr>
        <p:spPr>
          <a:xfrm>
            <a:off x="502920" y="1280160"/>
            <a:ext cx="8138160" cy="1463040"/>
          </a:xfrm>
          <a:prstGeom prst="rect">
            <a:avLst/>
          </a:prstGeom>
          <a:noFill/>
          <a:ln/>
        </p:spPr>
        <p:txBody>
          <a:bodyPr wrap="square" lIns="0" tIns="0" rIns="0" bIns="0" rtlCol="0" anchor="ctr"/>
          <a:lstStyle/>
          <a:p>
            <a:pPr indent="0" marL="0">
              <a:lnSpc>
                <a:spcPts val="4800"/>
              </a:lnSpc>
              <a:buNone/>
            </a:pPr>
            <a:r>
              <a:rPr lang="en-US" sz="4000" b="1" dirty="0">
                <a:solidFill>
                  <a:srgbClr val="FFFFFF"/>
                </a:solidFill>
                <a:latin typeface="Arial" pitchFamily="34" charset="0"/>
                <a:ea typeface="Arial" pitchFamily="34" charset="-122"/>
                <a:cs typeface="Arial" pitchFamily="34" charset="-120"/>
              </a:rPr>
              <a:t>The Guardian's strongest power:
</a:t>
            </a:r>
            <a:pPr indent="0" marL="0">
              <a:lnSpc>
                <a:spcPts val="4800"/>
              </a:lnSpc>
              <a:buNone/>
            </a:pPr>
            <a:r>
              <a:rPr lang="en-US" sz="4000" b="1" dirty="0">
                <a:solidFill>
                  <a:srgbClr val="0CA6CF"/>
                </a:solidFill>
                <a:latin typeface="Arial" pitchFamily="34" charset="0"/>
                <a:ea typeface="Arial" pitchFamily="34" charset="-122"/>
                <a:cs typeface="Arial" pitchFamily="34" charset="-120"/>
              </a:rPr>
              <a:t>telling.</a:t>
            </a:r>
            <a:endParaRPr lang="en-US" sz="4000" dirty="0"/>
          </a:p>
        </p:txBody>
      </p:sp>
      <p:sp>
        <p:nvSpPr>
          <p:cNvPr id="4" name="Shape 2"/>
          <p:cNvSpPr/>
          <p:nvPr/>
        </p:nvSpPr>
        <p:spPr>
          <a:xfrm>
            <a:off x="502920" y="3017520"/>
            <a:ext cx="8138160" cy="1371600"/>
          </a:xfrm>
          <a:prstGeom prst="roundRect">
            <a:avLst>
              <a:gd name="adj" fmla="val 4000"/>
            </a:avLst>
          </a:prstGeom>
          <a:solidFill>
            <a:srgbClr val="131C25"/>
          </a:solidFill>
          <a:ln w="12700">
            <a:solidFill>
              <a:srgbClr val="1C2832"/>
            </a:solidFill>
            <a:prstDash val="solid"/>
          </a:ln>
        </p:spPr>
        <p:txBody>
          <a:bodyPr/>
          <a:p/>
        </p:txBody>
      </p:sp>
      <p:sp>
        <p:nvSpPr>
          <p:cNvPr id="5" name="Shape 3"/>
          <p:cNvSpPr/>
          <p:nvPr/>
        </p:nvSpPr>
        <p:spPr>
          <a:xfrm>
            <a:off x="777240" y="3337560"/>
            <a:ext cx="685800" cy="685800"/>
          </a:xfrm>
          <a:prstGeom prst="ellipse">
            <a:avLst/>
          </a:prstGeom>
          <a:solidFill>
            <a:srgbClr val="0E141A"/>
          </a:solidFill>
          <a:ln w="19050">
            <a:solidFill>
              <a:srgbClr val="0CA6CF"/>
            </a:solidFill>
            <a:prstDash val="solid"/>
          </a:ln>
        </p:spPr>
        <p:txBody>
          <a:bodyPr/>
          <a:p/>
        </p:txBody>
      </p:sp>
      <p:pic>
        <p:nvPicPr>
          <p:cNvPr id="6" name="Image 0" descr="preencoded.png">    </p:cNvPr>
          <p:cNvPicPr>
            <a:picLocks noChangeAspect="1"/>
          </p:cNvPicPr>
          <p:nvPr/>
        </p:nvPicPr>
        <p:blipFill>
          <a:blip r:embed="rId2"/>
          <a:stretch>
            <a:fillRect/>
          </a:stretch>
        </p:blipFill>
        <p:spPr>
          <a:xfrm>
            <a:off x="928116" y="3488436"/>
            <a:ext cx="384048" cy="384048"/>
          </a:xfrm>
          <a:prstGeom prst="rect">
            <a:avLst/>
          </a:prstGeom>
        </p:spPr>
      </p:pic>
      <p:sp>
        <p:nvSpPr>
          <p:cNvPr id="7" name="Text 4"/>
          <p:cNvSpPr/>
          <p:nvPr/>
        </p:nvSpPr>
        <p:spPr>
          <a:xfrm>
            <a:off x="1645920" y="3182112"/>
            <a:ext cx="6720840" cy="1051560"/>
          </a:xfrm>
          <a:prstGeom prst="rect">
            <a:avLst/>
          </a:prstGeom>
          <a:noFill/>
          <a:ln/>
        </p:spPr>
        <p:txBody>
          <a:bodyPr wrap="square" lIns="0" tIns="0" rIns="0" bIns="0" rtlCol="0" anchor="ctr"/>
          <a:lstStyle/>
          <a:p>
            <a:pPr indent="0" marL="0">
              <a:lnSpc>
                <a:spcPts val="2200"/>
              </a:lnSpc>
              <a:buNone/>
            </a:pPr>
            <a:r>
              <a:rPr lang="en-US" sz="1550" dirty="0">
                <a:solidFill>
                  <a:srgbClr val="D7DEE5"/>
                </a:solidFill>
                <a:latin typeface="Arial" pitchFamily="34" charset="0"/>
                <a:ea typeface="Arial" pitchFamily="34" charset="-122"/>
                <a:cs typeface="Arial" pitchFamily="34" charset="-120"/>
              </a:rPr>
              <a:t>Something weird happened, you made a mistake, you clicked where you shouldn't have: </a:t>
            </a:r>
            <a:pPr indent="0" marL="0">
              <a:lnSpc>
                <a:spcPts val="2200"/>
              </a:lnSpc>
              <a:buNone/>
            </a:pPr>
            <a:r>
              <a:rPr lang="en-US" sz="1550" b="1" dirty="0">
                <a:solidFill>
                  <a:srgbClr val="FFFFFF"/>
                </a:solidFill>
                <a:latin typeface="Arial" pitchFamily="34" charset="0"/>
                <a:ea typeface="Arial" pitchFamily="34" charset="-122"/>
                <a:cs typeface="Arial" pitchFamily="34" charset="-120"/>
              </a:rPr>
              <a:t>tell someone anyway</a:t>
            </a:r>
            <a:pPr indent="0" marL="0">
              <a:lnSpc>
                <a:spcPts val="2200"/>
              </a:lnSpc>
              <a:buNone/>
            </a:pPr>
            <a:r>
              <a:rPr lang="en-US" sz="1550" dirty="0">
                <a:solidFill>
                  <a:srgbClr val="D7DEE5"/>
                </a:solidFill>
                <a:latin typeface="Arial" pitchFamily="34" charset="0"/>
                <a:ea typeface="Arial" pitchFamily="34" charset="-122"/>
                <a:cs typeface="Arial" pitchFamily="34" charset="-120"/>
              </a:rPr>
              <a:t>. The adults who love you won't scold you for asking for help — real Guardians call for backup.</a:t>
            </a:r>
            <a:endParaRPr lang="en-US" sz="1550" dirty="0"/>
          </a:p>
        </p:txBody>
      </p:sp>
      <p:sp>
        <p:nvSpPr>
          <p:cNvPr id="8" name="Text 5"/>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9"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0"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16/20</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BONUS — GUARDIAN ONLINE AND OFFLINE</a:t>
            </a:r>
            <a:endParaRPr lang="en-US" sz="1200" dirty="0"/>
          </a:p>
        </p:txBody>
      </p:sp>
      <p:sp>
        <p:nvSpPr>
          <p:cNvPr id="3" name="Text 1"/>
          <p:cNvSpPr/>
          <p:nvPr/>
        </p:nvSpPr>
        <p:spPr>
          <a:xfrm>
            <a:off x="502920" y="1280160"/>
            <a:ext cx="8138160" cy="822960"/>
          </a:xfrm>
          <a:prstGeom prst="rect">
            <a:avLst/>
          </a:prstGeom>
          <a:noFill/>
          <a:ln/>
        </p:spPr>
        <p:txBody>
          <a:bodyPr wrap="square" lIns="0" tIns="0" rIns="0" bIns="0" rtlCol="0" anchor="ctr"/>
          <a:lstStyle/>
          <a:p>
            <a:pPr indent="0" marL="0">
              <a:buNone/>
            </a:pPr>
            <a:r>
              <a:rPr lang="en-US" sz="3300" b="1" dirty="0">
                <a:solidFill>
                  <a:srgbClr val="FFFFFF"/>
                </a:solidFill>
                <a:latin typeface="Arial" pitchFamily="34" charset="0"/>
                <a:ea typeface="Arial" pitchFamily="34" charset="-122"/>
                <a:cs typeface="Arial" pitchFamily="34" charset="-120"/>
              </a:rPr>
              <a:t>Play where people can see you, </a:t>
            </a:r>
            <a:pPr indent="0" marL="0">
              <a:buNone/>
            </a:pPr>
            <a:r>
              <a:rPr lang="en-US" sz="3300" b="1" dirty="0">
                <a:solidFill>
                  <a:srgbClr val="0CA6CF"/>
                </a:solidFill>
                <a:latin typeface="Arial" pitchFamily="34" charset="0"/>
                <a:ea typeface="Arial" pitchFamily="34" charset="-122"/>
                <a:cs typeface="Arial" pitchFamily="34" charset="-120"/>
              </a:rPr>
              <a:t>and live offline too</a:t>
            </a:r>
            <a:pPr indent="0" marL="0">
              <a:buNone/>
            </a:pPr>
            <a:r>
              <a:rPr lang="en-US" sz="3300" b="1" dirty="0">
                <a:solidFill>
                  <a:srgbClr val="FFFFFF"/>
                </a:solidFill>
                <a:latin typeface="Arial" pitchFamily="34" charset="0"/>
                <a:ea typeface="Arial" pitchFamily="34" charset="-122"/>
                <a:cs typeface="Arial" pitchFamily="34" charset="-120"/>
              </a:rPr>
              <a:t>.</a:t>
            </a:r>
            <a:endParaRPr lang="en-US" sz="3300" dirty="0"/>
          </a:p>
        </p:txBody>
      </p:sp>
      <p:sp>
        <p:nvSpPr>
          <p:cNvPr id="4" name="Shape 2"/>
          <p:cNvSpPr/>
          <p:nvPr/>
        </p:nvSpPr>
        <p:spPr>
          <a:xfrm>
            <a:off x="502920" y="2377440"/>
            <a:ext cx="3931920" cy="1554480"/>
          </a:xfrm>
          <a:prstGeom prst="roundRect">
            <a:avLst>
              <a:gd name="adj" fmla="val 3529"/>
            </a:avLst>
          </a:prstGeom>
          <a:solidFill>
            <a:srgbClr val="131C25"/>
          </a:solidFill>
          <a:ln w="12700">
            <a:solidFill>
              <a:srgbClr val="1C2832"/>
            </a:solidFill>
            <a:prstDash val="solid"/>
          </a:ln>
        </p:spPr>
        <p:txBody>
          <a:bodyPr/>
          <a:p/>
        </p:txBody>
      </p:sp>
      <p:sp>
        <p:nvSpPr>
          <p:cNvPr id="5" name="Shape 3"/>
          <p:cNvSpPr/>
          <p:nvPr/>
        </p:nvSpPr>
        <p:spPr>
          <a:xfrm>
            <a:off x="4709160" y="2377440"/>
            <a:ext cx="3931920" cy="1554480"/>
          </a:xfrm>
          <a:prstGeom prst="roundRect">
            <a:avLst>
              <a:gd name="adj" fmla="val 3529"/>
            </a:avLst>
          </a:prstGeom>
          <a:solidFill>
            <a:srgbClr val="131C25"/>
          </a:solidFill>
          <a:ln w="12700">
            <a:solidFill>
              <a:srgbClr val="1C2832"/>
            </a:solidFill>
            <a:prstDash val="solid"/>
          </a:ln>
        </p:spPr>
        <p:txBody>
          <a:bodyPr/>
          <a:p/>
        </p:txBody>
      </p:sp>
      <p:sp>
        <p:nvSpPr>
          <p:cNvPr id="6" name="Shape 4"/>
          <p:cNvSpPr/>
          <p:nvPr/>
        </p:nvSpPr>
        <p:spPr>
          <a:xfrm>
            <a:off x="2148840" y="2560320"/>
            <a:ext cx="640080" cy="640080"/>
          </a:xfrm>
          <a:prstGeom prst="ellipse">
            <a:avLst/>
          </a:prstGeom>
          <a:solidFill>
            <a:srgbClr val="0E141A"/>
          </a:solidFill>
          <a:ln w="19050">
            <a:solidFill>
              <a:srgbClr val="0CA6CF"/>
            </a:solidFill>
            <a:prstDash val="solid"/>
          </a:ln>
        </p:spPr>
        <p:txBody>
          <a:bodyPr/>
          <a:p/>
        </p:txBody>
      </p:sp>
      <p:pic>
        <p:nvPicPr>
          <p:cNvPr id="7" name="Image 0" descr="preencoded.png">    </p:cNvPr>
          <p:cNvPicPr>
            <a:picLocks noChangeAspect="1"/>
          </p:cNvPicPr>
          <p:nvPr/>
        </p:nvPicPr>
        <p:blipFill>
          <a:blip r:embed="rId2"/>
          <a:stretch>
            <a:fillRect/>
          </a:stretch>
        </p:blipFill>
        <p:spPr>
          <a:xfrm>
            <a:off x="2289658" y="2701138"/>
            <a:ext cx="358445" cy="358445"/>
          </a:xfrm>
          <a:prstGeom prst="rect">
            <a:avLst/>
          </a:prstGeom>
        </p:spPr>
      </p:pic>
      <p:sp>
        <p:nvSpPr>
          <p:cNvPr id="8" name="Text 5"/>
          <p:cNvSpPr/>
          <p:nvPr/>
        </p:nvSpPr>
        <p:spPr>
          <a:xfrm>
            <a:off x="731520" y="3291840"/>
            <a:ext cx="3474720" cy="868680"/>
          </a:xfrm>
          <a:prstGeom prst="rect">
            <a:avLst/>
          </a:prstGeom>
          <a:noFill/>
          <a:ln/>
        </p:spPr>
        <p:txBody>
          <a:bodyPr wrap="square" lIns="0" tIns="0" rIns="0" bIns="0" rtlCol="0" anchor="ctr"/>
          <a:lstStyle/>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Use the computer or tablet in parts of the house where people are around: if something weird happens, someone is close by to help you.</a:t>
            </a:r>
            <a:endParaRPr lang="en-US" sz="1250" dirty="0"/>
          </a:p>
        </p:txBody>
      </p:sp>
      <p:sp>
        <p:nvSpPr>
          <p:cNvPr id="9" name="Shape 6"/>
          <p:cNvSpPr/>
          <p:nvPr/>
        </p:nvSpPr>
        <p:spPr>
          <a:xfrm>
            <a:off x="6355080" y="2560320"/>
            <a:ext cx="640080" cy="640080"/>
          </a:xfrm>
          <a:prstGeom prst="ellipse">
            <a:avLst/>
          </a:prstGeom>
          <a:solidFill>
            <a:srgbClr val="0E141A"/>
          </a:solidFill>
          <a:ln w="19050">
            <a:solidFill>
              <a:srgbClr val="DC5428"/>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6495898" y="2701138"/>
            <a:ext cx="358445" cy="358445"/>
          </a:xfrm>
          <a:prstGeom prst="rect">
            <a:avLst/>
          </a:prstGeom>
        </p:spPr>
      </p:pic>
      <p:sp>
        <p:nvSpPr>
          <p:cNvPr id="11" name="Text 7"/>
          <p:cNvSpPr/>
          <p:nvPr/>
        </p:nvSpPr>
        <p:spPr>
          <a:xfrm>
            <a:off x="4937760" y="3291840"/>
            <a:ext cx="3474720" cy="868680"/>
          </a:xfrm>
          <a:prstGeom prst="rect">
            <a:avLst/>
          </a:prstGeom>
          <a:noFill/>
          <a:ln/>
        </p:spPr>
        <p:txBody>
          <a:bodyPr wrap="square" lIns="0" tIns="0" rIns="0" bIns="0" rtlCol="0" anchor="ctr"/>
          <a:lstStyle/>
          <a:p>
            <a:pPr algn="ctr" indent="0" marL="0">
              <a:lnSpc>
                <a:spcPts val="1600"/>
              </a:lnSpc>
              <a:buNone/>
            </a:pPr>
            <a:r>
              <a:rPr lang="en-US" sz="1250" dirty="0">
                <a:solidFill>
                  <a:srgbClr val="D7DEE5"/>
                </a:solidFill>
                <a:latin typeface="Arial" pitchFamily="34" charset="0"/>
                <a:ea typeface="Arial" pitchFamily="34" charset="-122"/>
                <a:cs typeface="Arial" pitchFamily="34" charset="-120"/>
              </a:rPr>
              <a:t>The best players also train outside: sports, friends, fresh air. The screen is ONE part of the day, not the whole day.</a:t>
            </a:r>
            <a:endParaRPr lang="en-US" sz="1250" dirty="0"/>
          </a:p>
        </p:txBody>
      </p:sp>
      <p:sp>
        <p:nvSpPr>
          <p:cNvPr id="12" name="Text 8"/>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13" name="Text 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4" name="Text 1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17/20</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REVIEW — THE GUARDIAN'S CODE</a:t>
            </a:r>
            <a:endParaRPr lang="en-US" sz="1200" dirty="0"/>
          </a:p>
        </p:txBody>
      </p:sp>
      <p:sp>
        <p:nvSpPr>
          <p:cNvPr id="3" name="Text 1"/>
          <p:cNvSpPr/>
          <p:nvPr/>
        </p:nvSpPr>
        <p:spPr>
          <a:xfrm>
            <a:off x="502920" y="1051560"/>
            <a:ext cx="8138160" cy="548640"/>
          </a:xfrm>
          <a:prstGeom prst="rect">
            <a:avLst/>
          </a:prstGeom>
          <a:noFill/>
          <a:ln/>
        </p:spPr>
        <p:txBody>
          <a:bodyPr wrap="square" lIns="0" tIns="0" rIns="0" bIns="0" rtlCol="0" anchor="ctr"/>
          <a:lstStyle/>
          <a:p>
            <a:pPr indent="0" marL="0">
              <a:buNone/>
            </a:pPr>
            <a:r>
              <a:rPr lang="en-US" sz="3000" b="1" dirty="0">
                <a:solidFill>
                  <a:srgbClr val="FFFFFF"/>
                </a:solidFill>
                <a:latin typeface="Arial" pitchFamily="34" charset="0"/>
                <a:ea typeface="Arial" pitchFamily="34" charset="-122"/>
                <a:cs typeface="Arial" pitchFamily="34" charset="-120"/>
              </a:rPr>
              <a:t>The 6 rules you now have:</a:t>
            </a:r>
            <a:endParaRPr lang="en-US" sz="3000" dirty="0"/>
          </a:p>
        </p:txBody>
      </p:sp>
      <p:sp>
        <p:nvSpPr>
          <p:cNvPr id="4" name="Shape 2"/>
          <p:cNvSpPr/>
          <p:nvPr/>
        </p:nvSpPr>
        <p:spPr>
          <a:xfrm>
            <a:off x="502920" y="1828800"/>
            <a:ext cx="3931920" cy="713232"/>
          </a:xfrm>
          <a:prstGeom prst="roundRect">
            <a:avLst>
              <a:gd name="adj" fmla="val 7692"/>
            </a:avLst>
          </a:prstGeom>
          <a:solidFill>
            <a:srgbClr val="131C25"/>
          </a:solidFill>
          <a:ln w="12700">
            <a:solidFill>
              <a:srgbClr val="1C2832"/>
            </a:solidFill>
            <a:prstDash val="solid"/>
          </a:ln>
        </p:spPr>
        <p:txBody>
          <a:bodyPr/>
          <a:p/>
        </p:txBody>
      </p:sp>
      <p:sp>
        <p:nvSpPr>
          <p:cNvPr id="5" name="Shape 3"/>
          <p:cNvSpPr/>
          <p:nvPr/>
        </p:nvSpPr>
        <p:spPr>
          <a:xfrm>
            <a:off x="667512" y="1911096"/>
            <a:ext cx="548640" cy="548640"/>
          </a:xfrm>
          <a:prstGeom prst="ellipse">
            <a:avLst/>
          </a:prstGeom>
          <a:solidFill>
            <a:srgbClr val="0E141A"/>
          </a:solidFill>
          <a:ln w="19050">
            <a:solidFill>
              <a:srgbClr val="0CA6CF"/>
            </a:solidFill>
            <a:prstDash val="solid"/>
          </a:ln>
        </p:spPr>
        <p:txBody>
          <a:bodyPr/>
          <a:p/>
        </p:txBody>
      </p:sp>
      <p:pic>
        <p:nvPicPr>
          <p:cNvPr id="6" name="Image 0" descr="preencoded.png">    </p:cNvPr>
          <p:cNvPicPr>
            <a:picLocks noChangeAspect="1"/>
          </p:cNvPicPr>
          <p:nvPr/>
        </p:nvPicPr>
        <p:blipFill>
          <a:blip r:embed="rId2"/>
          <a:stretch>
            <a:fillRect/>
          </a:stretch>
        </p:blipFill>
        <p:spPr>
          <a:xfrm>
            <a:off x="788213" y="2031797"/>
            <a:ext cx="307238" cy="307238"/>
          </a:xfrm>
          <a:prstGeom prst="rect">
            <a:avLst/>
          </a:prstGeom>
        </p:spPr>
      </p:pic>
      <p:sp>
        <p:nvSpPr>
          <p:cNvPr id="7" name="Text 4"/>
          <p:cNvSpPr/>
          <p:nvPr/>
        </p:nvSpPr>
        <p:spPr>
          <a:xfrm>
            <a:off x="1371600" y="1874520"/>
            <a:ext cx="2971800" cy="621792"/>
          </a:xfrm>
          <a:prstGeom prst="rect">
            <a:avLst/>
          </a:prstGeom>
          <a:noFill/>
          <a:ln/>
        </p:spPr>
        <p:txBody>
          <a:bodyPr wrap="square" lIns="0" tIns="0" rIns="0" bIns="0" rtlCol="0" anchor="ctr"/>
          <a:lstStyle/>
          <a:p>
            <a:pPr indent="0" marL="0">
              <a:lnSpc>
                <a:spcPts val="1500"/>
              </a:lnSpc>
              <a:buNone/>
            </a:pPr>
            <a:r>
              <a:rPr lang="en-US" sz="1250" b="1" dirty="0">
                <a:solidFill>
                  <a:srgbClr val="D7DEE5"/>
                </a:solidFill>
                <a:latin typeface="Arial" pitchFamily="34" charset="0"/>
                <a:ea typeface="Arial" pitchFamily="34" charset="-122"/>
                <a:cs typeface="Arial" pitchFamily="34" charset="-120"/>
              </a:rPr>
              <a:t>My information is a treasure: it's not given away</a:t>
            </a:r>
            <a:endParaRPr lang="en-US" sz="1250" dirty="0"/>
          </a:p>
        </p:txBody>
      </p:sp>
      <p:sp>
        <p:nvSpPr>
          <p:cNvPr id="8" name="Shape 5"/>
          <p:cNvSpPr/>
          <p:nvPr/>
        </p:nvSpPr>
        <p:spPr>
          <a:xfrm>
            <a:off x="4709160" y="1828800"/>
            <a:ext cx="3931920" cy="713232"/>
          </a:xfrm>
          <a:prstGeom prst="roundRect">
            <a:avLst>
              <a:gd name="adj" fmla="val 7692"/>
            </a:avLst>
          </a:prstGeom>
          <a:solidFill>
            <a:srgbClr val="131C25"/>
          </a:solidFill>
          <a:ln w="12700">
            <a:solidFill>
              <a:srgbClr val="1C2832"/>
            </a:solidFill>
            <a:prstDash val="solid"/>
          </a:ln>
        </p:spPr>
        <p:txBody>
          <a:bodyPr/>
          <a:p/>
        </p:txBody>
      </p:sp>
      <p:sp>
        <p:nvSpPr>
          <p:cNvPr id="9" name="Shape 6"/>
          <p:cNvSpPr/>
          <p:nvPr/>
        </p:nvSpPr>
        <p:spPr>
          <a:xfrm>
            <a:off x="4873752" y="1911096"/>
            <a:ext cx="548640" cy="548640"/>
          </a:xfrm>
          <a:prstGeom prst="ellipse">
            <a:avLst/>
          </a:prstGeom>
          <a:solidFill>
            <a:srgbClr val="0E141A"/>
          </a:solidFill>
          <a:ln w="19050">
            <a:solidFill>
              <a:srgbClr val="DC5428"/>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4994453" y="2031797"/>
            <a:ext cx="307238" cy="307238"/>
          </a:xfrm>
          <a:prstGeom prst="rect">
            <a:avLst/>
          </a:prstGeom>
        </p:spPr>
      </p:pic>
      <p:sp>
        <p:nvSpPr>
          <p:cNvPr id="11" name="Text 7"/>
          <p:cNvSpPr/>
          <p:nvPr/>
        </p:nvSpPr>
        <p:spPr>
          <a:xfrm>
            <a:off x="5577840" y="1874520"/>
            <a:ext cx="2971800" cy="621792"/>
          </a:xfrm>
          <a:prstGeom prst="rect">
            <a:avLst/>
          </a:prstGeom>
          <a:noFill/>
          <a:ln/>
        </p:spPr>
        <p:txBody>
          <a:bodyPr wrap="square" lIns="0" tIns="0" rIns="0" bIns="0" rtlCol="0" anchor="ctr"/>
          <a:lstStyle/>
          <a:p>
            <a:pPr indent="0" marL="0">
              <a:lnSpc>
                <a:spcPts val="1500"/>
              </a:lnSpc>
              <a:buNone/>
            </a:pPr>
            <a:r>
              <a:rPr lang="en-US" sz="1250" b="1" dirty="0">
                <a:solidFill>
                  <a:srgbClr val="D7DEE5"/>
                </a:solidFill>
                <a:latin typeface="Arial" pitchFamily="34" charset="0"/>
                <a:ea typeface="Arial" pitchFamily="34" charset="-122"/>
                <a:cs typeface="Arial" pitchFamily="34" charset="-120"/>
              </a:rPr>
              <a:t>My password is my key: secret, long and weird</a:t>
            </a:r>
            <a:endParaRPr lang="en-US" sz="1250" dirty="0"/>
          </a:p>
        </p:txBody>
      </p:sp>
      <p:sp>
        <p:nvSpPr>
          <p:cNvPr id="12" name="Shape 8"/>
          <p:cNvSpPr/>
          <p:nvPr/>
        </p:nvSpPr>
        <p:spPr>
          <a:xfrm>
            <a:off x="502920" y="2670048"/>
            <a:ext cx="3931920" cy="713232"/>
          </a:xfrm>
          <a:prstGeom prst="roundRect">
            <a:avLst>
              <a:gd name="adj" fmla="val 7692"/>
            </a:avLst>
          </a:prstGeom>
          <a:solidFill>
            <a:srgbClr val="131C25"/>
          </a:solidFill>
          <a:ln w="12700">
            <a:solidFill>
              <a:srgbClr val="1C2832"/>
            </a:solidFill>
            <a:prstDash val="solid"/>
          </a:ln>
        </p:spPr>
        <p:txBody>
          <a:bodyPr/>
          <a:p/>
        </p:txBody>
      </p:sp>
      <p:sp>
        <p:nvSpPr>
          <p:cNvPr id="13" name="Shape 9"/>
          <p:cNvSpPr/>
          <p:nvPr/>
        </p:nvSpPr>
        <p:spPr>
          <a:xfrm>
            <a:off x="667512" y="2752344"/>
            <a:ext cx="548640" cy="548640"/>
          </a:xfrm>
          <a:prstGeom prst="ellipse">
            <a:avLst/>
          </a:prstGeom>
          <a:solidFill>
            <a:srgbClr val="0E141A"/>
          </a:solidFill>
          <a:ln w="19050">
            <a:solidFill>
              <a:srgbClr val="0CA6CF"/>
            </a:solidFill>
            <a:prstDash val="solid"/>
          </a:ln>
        </p:spPr>
        <p:txBody>
          <a:bodyPr/>
          <a:p/>
        </p:txBody>
      </p:sp>
      <p:pic>
        <p:nvPicPr>
          <p:cNvPr id="14" name="Image 2" descr="preencoded.png">    </p:cNvPr>
          <p:cNvPicPr>
            <a:picLocks noChangeAspect="1"/>
          </p:cNvPicPr>
          <p:nvPr/>
        </p:nvPicPr>
        <p:blipFill>
          <a:blip r:embed="rId4"/>
          <a:stretch>
            <a:fillRect/>
          </a:stretch>
        </p:blipFill>
        <p:spPr>
          <a:xfrm>
            <a:off x="788213" y="2873045"/>
            <a:ext cx="307238" cy="307238"/>
          </a:xfrm>
          <a:prstGeom prst="rect">
            <a:avLst/>
          </a:prstGeom>
        </p:spPr>
      </p:pic>
      <p:sp>
        <p:nvSpPr>
          <p:cNvPr id="15" name="Text 10"/>
          <p:cNvSpPr/>
          <p:nvPr/>
        </p:nvSpPr>
        <p:spPr>
          <a:xfrm>
            <a:off x="1371600" y="2715768"/>
            <a:ext cx="2971800" cy="621792"/>
          </a:xfrm>
          <a:prstGeom prst="rect">
            <a:avLst/>
          </a:prstGeom>
          <a:noFill/>
          <a:ln/>
        </p:spPr>
        <p:txBody>
          <a:bodyPr wrap="square" lIns="0" tIns="0" rIns="0" bIns="0" rtlCol="0" anchor="ctr"/>
          <a:lstStyle/>
          <a:p>
            <a:pPr indent="0" marL="0">
              <a:lnSpc>
                <a:spcPts val="1500"/>
              </a:lnSpc>
              <a:buNone/>
            </a:pPr>
            <a:r>
              <a:rPr lang="en-US" sz="1250" b="1" dirty="0">
                <a:solidFill>
                  <a:srgbClr val="D7DEE5"/>
                </a:solidFill>
                <a:latin typeface="Arial" pitchFamily="34" charset="0"/>
                <a:ea typeface="Arial" pitchFamily="34" charset="-122"/>
                <a:cs typeface="Arial" pitchFamily="34" charset="-120"/>
              </a:rPr>
              <a:t>A prize I never asked for = a trap. If they rush me, even more of a trap</a:t>
            </a:r>
            <a:endParaRPr lang="en-US" sz="1250" dirty="0"/>
          </a:p>
        </p:txBody>
      </p:sp>
      <p:sp>
        <p:nvSpPr>
          <p:cNvPr id="16" name="Shape 11"/>
          <p:cNvSpPr/>
          <p:nvPr/>
        </p:nvSpPr>
        <p:spPr>
          <a:xfrm>
            <a:off x="4709160" y="2670048"/>
            <a:ext cx="3931920" cy="713232"/>
          </a:xfrm>
          <a:prstGeom prst="roundRect">
            <a:avLst>
              <a:gd name="adj" fmla="val 7692"/>
            </a:avLst>
          </a:prstGeom>
          <a:solidFill>
            <a:srgbClr val="131C25"/>
          </a:solidFill>
          <a:ln w="12700">
            <a:solidFill>
              <a:srgbClr val="1C2832"/>
            </a:solidFill>
            <a:prstDash val="solid"/>
          </a:ln>
        </p:spPr>
        <p:txBody>
          <a:bodyPr/>
          <a:p/>
        </p:txBody>
      </p:sp>
      <p:sp>
        <p:nvSpPr>
          <p:cNvPr id="17" name="Shape 12"/>
          <p:cNvSpPr/>
          <p:nvPr/>
        </p:nvSpPr>
        <p:spPr>
          <a:xfrm>
            <a:off x="4873752" y="2752344"/>
            <a:ext cx="548640" cy="548640"/>
          </a:xfrm>
          <a:prstGeom prst="ellipse">
            <a:avLst/>
          </a:prstGeom>
          <a:solidFill>
            <a:srgbClr val="0E141A"/>
          </a:solidFill>
          <a:ln w="19050">
            <a:solidFill>
              <a:srgbClr val="DC5428"/>
            </a:solidFill>
            <a:prstDash val="solid"/>
          </a:ln>
        </p:spPr>
        <p:txBody>
          <a:bodyPr/>
          <a:p/>
        </p:txBody>
      </p:sp>
      <p:pic>
        <p:nvPicPr>
          <p:cNvPr id="18" name="Image 3" descr="preencoded.png">    </p:cNvPr>
          <p:cNvPicPr>
            <a:picLocks noChangeAspect="1"/>
          </p:cNvPicPr>
          <p:nvPr/>
        </p:nvPicPr>
        <p:blipFill>
          <a:blip r:embed="rId5"/>
          <a:stretch>
            <a:fillRect/>
          </a:stretch>
        </p:blipFill>
        <p:spPr>
          <a:xfrm>
            <a:off x="4994453" y="2873045"/>
            <a:ext cx="307238" cy="307238"/>
          </a:xfrm>
          <a:prstGeom prst="rect">
            <a:avLst/>
          </a:prstGeom>
        </p:spPr>
      </p:pic>
      <p:sp>
        <p:nvSpPr>
          <p:cNvPr id="19" name="Text 13"/>
          <p:cNvSpPr/>
          <p:nvPr/>
        </p:nvSpPr>
        <p:spPr>
          <a:xfrm>
            <a:off x="5577840" y="2715768"/>
            <a:ext cx="2971800" cy="621792"/>
          </a:xfrm>
          <a:prstGeom prst="rect">
            <a:avLst/>
          </a:prstGeom>
          <a:noFill/>
          <a:ln/>
        </p:spPr>
        <p:txBody>
          <a:bodyPr wrap="square" lIns="0" tIns="0" rIns="0" bIns="0" rtlCol="0" anchor="ctr"/>
          <a:lstStyle/>
          <a:p>
            <a:pPr indent="0" marL="0">
              <a:lnSpc>
                <a:spcPts val="1500"/>
              </a:lnSpc>
              <a:buNone/>
            </a:pPr>
            <a:r>
              <a:rPr lang="en-US" sz="1250" b="1" dirty="0">
                <a:solidFill>
                  <a:srgbClr val="D7DEE5"/>
                </a:solidFill>
                <a:latin typeface="Arial" pitchFamily="34" charset="0"/>
                <a:ea typeface="Arial" pitchFamily="34" charset="-122"/>
                <a:cs typeface="Arial" pitchFamily="34" charset="-120"/>
              </a:rPr>
              <a:t>My words have power: I don't hurt, I don't join in</a:t>
            </a:r>
            <a:endParaRPr lang="en-US" sz="1250" dirty="0"/>
          </a:p>
        </p:txBody>
      </p:sp>
      <p:sp>
        <p:nvSpPr>
          <p:cNvPr id="20" name="Shape 14"/>
          <p:cNvSpPr/>
          <p:nvPr/>
        </p:nvSpPr>
        <p:spPr>
          <a:xfrm>
            <a:off x="502920" y="3511296"/>
            <a:ext cx="3931920" cy="713232"/>
          </a:xfrm>
          <a:prstGeom prst="roundRect">
            <a:avLst>
              <a:gd name="adj" fmla="val 7692"/>
            </a:avLst>
          </a:prstGeom>
          <a:solidFill>
            <a:srgbClr val="131C25"/>
          </a:solidFill>
          <a:ln w="12700">
            <a:solidFill>
              <a:srgbClr val="1C2832"/>
            </a:solidFill>
            <a:prstDash val="solid"/>
          </a:ln>
        </p:spPr>
        <p:txBody>
          <a:bodyPr/>
          <a:p/>
        </p:txBody>
      </p:sp>
      <p:sp>
        <p:nvSpPr>
          <p:cNvPr id="21" name="Shape 15"/>
          <p:cNvSpPr/>
          <p:nvPr/>
        </p:nvSpPr>
        <p:spPr>
          <a:xfrm>
            <a:off x="667512" y="3593592"/>
            <a:ext cx="548640" cy="548640"/>
          </a:xfrm>
          <a:prstGeom prst="ellipse">
            <a:avLst/>
          </a:prstGeom>
          <a:solidFill>
            <a:srgbClr val="0E141A"/>
          </a:solidFill>
          <a:ln w="19050">
            <a:solidFill>
              <a:srgbClr val="0CA6CF"/>
            </a:solidFill>
            <a:prstDash val="solid"/>
          </a:ln>
        </p:spPr>
        <p:txBody>
          <a:bodyPr/>
          <a:p/>
        </p:txBody>
      </p:sp>
      <p:pic>
        <p:nvPicPr>
          <p:cNvPr id="22" name="Image 4" descr="preencoded.png">    </p:cNvPr>
          <p:cNvPicPr>
            <a:picLocks noChangeAspect="1"/>
          </p:cNvPicPr>
          <p:nvPr/>
        </p:nvPicPr>
        <p:blipFill>
          <a:blip r:embed="rId6"/>
          <a:stretch>
            <a:fillRect/>
          </a:stretch>
        </p:blipFill>
        <p:spPr>
          <a:xfrm>
            <a:off x="788213" y="3714293"/>
            <a:ext cx="307238" cy="307238"/>
          </a:xfrm>
          <a:prstGeom prst="rect">
            <a:avLst/>
          </a:prstGeom>
        </p:spPr>
      </p:pic>
      <p:sp>
        <p:nvSpPr>
          <p:cNvPr id="23" name="Text 16"/>
          <p:cNvSpPr/>
          <p:nvPr/>
        </p:nvSpPr>
        <p:spPr>
          <a:xfrm>
            <a:off x="1371600" y="3557016"/>
            <a:ext cx="2971800" cy="621792"/>
          </a:xfrm>
          <a:prstGeom prst="rect">
            <a:avLst/>
          </a:prstGeom>
          <a:noFill/>
          <a:ln/>
        </p:spPr>
        <p:txBody>
          <a:bodyPr wrap="square" lIns="0" tIns="0" rIns="0" bIns="0" rtlCol="0" anchor="ctr"/>
          <a:lstStyle/>
          <a:p>
            <a:pPr indent="0" marL="0">
              <a:lnSpc>
                <a:spcPts val="1500"/>
              </a:lnSpc>
              <a:buNone/>
            </a:pPr>
            <a:r>
              <a:rPr lang="en-US" sz="1250" b="1" dirty="0">
                <a:solidFill>
                  <a:srgbClr val="D7DEE5"/>
                </a:solidFill>
                <a:latin typeface="Arial" pitchFamily="34" charset="0"/>
                <a:ea typeface="Arial" pitchFamily="34" charset="-122"/>
                <a:cs typeface="Arial" pitchFamily="34" charset="-120"/>
              </a:rPr>
              <a:t>Photos fly: I think before I send</a:t>
            </a:r>
            <a:endParaRPr lang="en-US" sz="1250" dirty="0"/>
          </a:p>
        </p:txBody>
      </p:sp>
      <p:sp>
        <p:nvSpPr>
          <p:cNvPr id="24" name="Shape 17"/>
          <p:cNvSpPr/>
          <p:nvPr/>
        </p:nvSpPr>
        <p:spPr>
          <a:xfrm>
            <a:off x="4709160" y="3511296"/>
            <a:ext cx="3931920" cy="713232"/>
          </a:xfrm>
          <a:prstGeom prst="roundRect">
            <a:avLst>
              <a:gd name="adj" fmla="val 7692"/>
            </a:avLst>
          </a:prstGeom>
          <a:solidFill>
            <a:srgbClr val="131C25"/>
          </a:solidFill>
          <a:ln w="12700">
            <a:solidFill>
              <a:srgbClr val="1C2832"/>
            </a:solidFill>
            <a:prstDash val="solid"/>
          </a:ln>
        </p:spPr>
        <p:txBody>
          <a:bodyPr/>
          <a:p/>
        </p:txBody>
      </p:sp>
      <p:sp>
        <p:nvSpPr>
          <p:cNvPr id="25" name="Shape 18"/>
          <p:cNvSpPr/>
          <p:nvPr/>
        </p:nvSpPr>
        <p:spPr>
          <a:xfrm>
            <a:off x="4873752" y="3593592"/>
            <a:ext cx="548640" cy="548640"/>
          </a:xfrm>
          <a:prstGeom prst="ellipse">
            <a:avLst/>
          </a:prstGeom>
          <a:solidFill>
            <a:srgbClr val="0E141A"/>
          </a:solidFill>
          <a:ln w="19050">
            <a:solidFill>
              <a:srgbClr val="DC5428"/>
            </a:solidFill>
            <a:prstDash val="solid"/>
          </a:ln>
        </p:spPr>
        <p:txBody>
          <a:bodyPr/>
          <a:p/>
        </p:txBody>
      </p:sp>
      <p:pic>
        <p:nvPicPr>
          <p:cNvPr id="26" name="Image 5" descr="preencoded.png">    </p:cNvPr>
          <p:cNvPicPr>
            <a:picLocks noChangeAspect="1"/>
          </p:cNvPicPr>
          <p:nvPr/>
        </p:nvPicPr>
        <p:blipFill>
          <a:blip r:embed="rId7"/>
          <a:stretch>
            <a:fillRect/>
          </a:stretch>
        </p:blipFill>
        <p:spPr>
          <a:xfrm>
            <a:off x="4994453" y="3714293"/>
            <a:ext cx="307238" cy="307238"/>
          </a:xfrm>
          <a:prstGeom prst="rect">
            <a:avLst/>
          </a:prstGeom>
        </p:spPr>
      </p:pic>
      <p:sp>
        <p:nvSpPr>
          <p:cNvPr id="27" name="Text 19"/>
          <p:cNvSpPr/>
          <p:nvPr/>
        </p:nvSpPr>
        <p:spPr>
          <a:xfrm>
            <a:off x="5577840" y="3557016"/>
            <a:ext cx="2971800" cy="621792"/>
          </a:xfrm>
          <a:prstGeom prst="rect">
            <a:avLst/>
          </a:prstGeom>
          <a:noFill/>
          <a:ln/>
        </p:spPr>
        <p:txBody>
          <a:bodyPr wrap="square" lIns="0" tIns="0" rIns="0" bIns="0" rtlCol="0" anchor="ctr"/>
          <a:lstStyle/>
          <a:p>
            <a:pPr indent="0" marL="0">
              <a:lnSpc>
                <a:spcPts val="1500"/>
              </a:lnSpc>
              <a:buNone/>
            </a:pPr>
            <a:r>
              <a:rPr lang="en-US" sz="1250" b="1" dirty="0">
                <a:solidFill>
                  <a:srgbClr val="D7DEE5"/>
                </a:solidFill>
                <a:latin typeface="Arial" pitchFamily="34" charset="0"/>
                <a:ea typeface="Arial" pitchFamily="34" charset="-122"/>
                <a:cs typeface="Arial" pitchFamily="34" charset="-120"/>
              </a:rPr>
              <a:t>My superpower is TELLING a trusted adult</a:t>
            </a:r>
            <a:endParaRPr lang="en-US" sz="1250" dirty="0"/>
          </a:p>
        </p:txBody>
      </p:sp>
      <p:sp>
        <p:nvSpPr>
          <p:cNvPr id="28" name="Text 20"/>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29" name="Text 21"/>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30" name="Text 22"/>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18/20</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822960"/>
            <a:ext cx="8138160" cy="457200"/>
          </a:xfrm>
          <a:prstGeom prst="rect">
            <a:avLst/>
          </a:prstGeom>
          <a:noFill/>
          <a:ln/>
        </p:spPr>
        <p:txBody>
          <a:bodyPr wrap="square" lIns="0" tIns="0" rIns="0" bIns="0" rtlCol="0" anchor="ctr"/>
          <a:lstStyle/>
          <a:p>
            <a:pPr algn="ctr" indent="0" marL="0">
              <a:buNone/>
            </a:pPr>
            <a:r>
              <a:rPr lang="en-US" sz="1600" b="1" spc="300" kern="0" dirty="0">
                <a:solidFill>
                  <a:srgbClr val="DC5428"/>
                </a:solidFill>
                <a:latin typeface="Courier New" pitchFamily="34" charset="0"/>
                <a:ea typeface="Courier New" pitchFamily="34" charset="-122"/>
                <a:cs typeface="Courier New" pitchFamily="34" charset="-120"/>
              </a:rPr>
              <a:t>THE GUARDIAN'S OATH</a:t>
            </a:r>
            <a:endParaRPr lang="en-US" sz="1600" dirty="0"/>
          </a:p>
        </p:txBody>
      </p:sp>
      <p:sp>
        <p:nvSpPr>
          <p:cNvPr id="3" name="Text 1"/>
          <p:cNvSpPr/>
          <p:nvPr/>
        </p:nvSpPr>
        <p:spPr>
          <a:xfrm>
            <a:off x="502920" y="1554480"/>
            <a:ext cx="8138160" cy="2468880"/>
          </a:xfrm>
          <a:prstGeom prst="rect">
            <a:avLst/>
          </a:prstGeom>
          <a:noFill/>
          <a:ln/>
        </p:spPr>
        <p:txBody>
          <a:bodyPr wrap="square" lIns="0" tIns="0" rIns="0" bIns="0" rtlCol="0" anchor="ctr"/>
          <a:lstStyle/>
          <a:p>
            <a:pPr algn="ctr" indent="0" marL="0">
              <a:lnSpc>
                <a:spcPts val="4200"/>
              </a:lnSpc>
              <a:buNone/>
            </a:pPr>
            <a:r>
              <a:rPr lang="en-US" sz="2700" b="1" dirty="0">
                <a:solidFill>
                  <a:srgbClr val="FFFFFF"/>
                </a:solidFill>
                <a:latin typeface="Arial" pitchFamily="34" charset="0"/>
                <a:ea typeface="Arial" pitchFamily="34" charset="-122"/>
                <a:cs typeface="Arial" pitchFamily="34" charset="-120"/>
              </a:rPr>
              <a:t>“I promise to protect my treasure,
guard my key,
stop at every trap,
use my words for good...
</a:t>
            </a:r>
            <a:pPr algn="ctr" indent="0" marL="0">
              <a:lnSpc>
                <a:spcPts val="4200"/>
              </a:lnSpc>
              <a:buNone/>
            </a:pPr>
            <a:r>
              <a:rPr lang="en-US" sz="2700" b="1" dirty="0">
                <a:solidFill>
                  <a:srgbClr val="0CA6CF"/>
                </a:solidFill>
                <a:latin typeface="Arial" pitchFamily="34" charset="0"/>
                <a:ea typeface="Arial" pitchFamily="34" charset="-122"/>
                <a:cs typeface="Arial" pitchFamily="34" charset="-120"/>
              </a:rPr>
              <a:t>and always tell a trusted adult.”</a:t>
            </a:r>
            <a:endParaRPr lang="en-US" sz="2700" dirty="0"/>
          </a:p>
        </p:txBody>
      </p:sp>
      <p:sp>
        <p:nvSpPr>
          <p:cNvPr id="4" name="Text 2"/>
          <p:cNvSpPr/>
          <p:nvPr/>
        </p:nvSpPr>
        <p:spPr>
          <a:xfrm>
            <a:off x="502920" y="4160520"/>
            <a:ext cx="8138160" cy="365760"/>
          </a:xfrm>
          <a:prstGeom prst="rect">
            <a:avLst/>
          </a:prstGeom>
          <a:noFill/>
          <a:ln/>
        </p:spPr>
        <p:txBody>
          <a:bodyPr wrap="square" lIns="0" tIns="0" rIns="0" bIns="0" rtlCol="0" anchor="ctr"/>
          <a:lstStyle/>
          <a:p>
            <a:pPr algn="ctr" indent="0" marL="0">
              <a:buNone/>
            </a:pPr>
            <a:r>
              <a:rPr lang="en-US" sz="1400" i="1" dirty="0">
                <a:solidFill>
                  <a:srgbClr val="8294A3"/>
                </a:solidFill>
                <a:latin typeface="Arial" pitchFamily="34" charset="0"/>
                <a:ea typeface="Arial" pitchFamily="34" charset="-122"/>
                <a:cs typeface="Arial" pitchFamily="34" charset="-120"/>
              </a:rPr>
              <a:t>(sworn with your hand on your heart and your most serious Guardian face)</a:t>
            </a:r>
            <a:endParaRPr lang="en-US" sz="1400" dirty="0"/>
          </a:p>
        </p:txBody>
      </p:sp>
      <p:sp>
        <p:nvSpPr>
          <p:cNvPr id="5" name="Text 3"/>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6" name="Text 4"/>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7" name="Text 5"/>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19/20</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3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300" b="1" spc="400" kern="0" dirty="0">
                <a:solidFill>
                  <a:srgbClr val="0CA6CF"/>
                </a:solidFill>
                <a:latin typeface="Courier New" pitchFamily="34" charset="0"/>
                <a:ea typeface="Courier New" pitchFamily="34" charset="-122"/>
                <a:cs typeface="Courier New" pitchFamily="34" charset="-120"/>
              </a:rPr>
              <a:t>FIRST, THE TRUTH</a:t>
            </a:r>
            <a:endParaRPr lang="en-US" sz="1300" dirty="0"/>
          </a:p>
        </p:txBody>
      </p:sp>
      <p:sp>
        <p:nvSpPr>
          <p:cNvPr id="3" name="Text 1"/>
          <p:cNvSpPr/>
          <p:nvPr/>
        </p:nvSpPr>
        <p:spPr>
          <a:xfrm>
            <a:off x="502920" y="1143000"/>
            <a:ext cx="8138160" cy="777240"/>
          </a:xfrm>
          <a:prstGeom prst="rect">
            <a:avLst/>
          </a:prstGeom>
          <a:noFill/>
          <a:ln/>
        </p:spPr>
        <p:txBody>
          <a:bodyPr wrap="square" lIns="0" tIns="0" rIns="0" bIns="0" rtlCol="0" anchor="ctr"/>
          <a:lstStyle/>
          <a:p>
            <a:pPr indent="0" marL="0">
              <a:buNone/>
            </a:pPr>
            <a:r>
              <a:rPr lang="en-US" sz="4200" b="1" dirty="0">
                <a:solidFill>
                  <a:srgbClr val="FFFFFF"/>
                </a:solidFill>
                <a:latin typeface="Arial" pitchFamily="34" charset="0"/>
                <a:ea typeface="Arial" pitchFamily="34" charset="-122"/>
                <a:cs typeface="Arial" pitchFamily="34" charset="-120"/>
              </a:rPr>
              <a:t>The internet is </a:t>
            </a:r>
            <a:pPr indent="0" marL="0">
              <a:buNone/>
            </a:pPr>
            <a:r>
              <a:rPr lang="en-US" sz="4200" b="1" dirty="0">
                <a:solidFill>
                  <a:srgbClr val="0CA6CF"/>
                </a:solidFill>
                <a:latin typeface="Arial" pitchFamily="34" charset="0"/>
                <a:ea typeface="Arial" pitchFamily="34" charset="-122"/>
                <a:cs typeface="Arial" pitchFamily="34" charset="-120"/>
              </a:rPr>
              <a:t>awesome</a:t>
            </a:r>
            <a:pPr indent="0" marL="0">
              <a:buNone/>
            </a:pPr>
            <a:r>
              <a:rPr lang="en-US" sz="4200" b="1" dirty="0">
                <a:solidFill>
                  <a:srgbClr val="FFFFFF"/>
                </a:solidFill>
                <a:latin typeface="Arial" pitchFamily="34" charset="0"/>
                <a:ea typeface="Arial" pitchFamily="34" charset="-122"/>
                <a:cs typeface="Arial" pitchFamily="34" charset="-120"/>
              </a:rPr>
              <a:t>.</a:t>
            </a:r>
            <a:endParaRPr lang="en-US" sz="4200" dirty="0"/>
          </a:p>
        </p:txBody>
      </p:sp>
      <p:sp>
        <p:nvSpPr>
          <p:cNvPr id="4" name="Text 2"/>
          <p:cNvSpPr/>
          <p:nvPr/>
        </p:nvSpPr>
        <p:spPr>
          <a:xfrm>
            <a:off x="502920" y="2103120"/>
            <a:ext cx="7680960" cy="548640"/>
          </a:xfrm>
          <a:prstGeom prst="rect">
            <a:avLst/>
          </a:prstGeom>
          <a:noFill/>
          <a:ln/>
        </p:spPr>
        <p:txBody>
          <a:bodyPr wrap="square" lIns="0" tIns="0" rIns="0" bIns="0" rtlCol="0" anchor="ctr"/>
          <a:lstStyle/>
          <a:p>
            <a:pPr indent="0" marL="0">
              <a:buNone/>
            </a:pPr>
            <a:r>
              <a:rPr lang="en-US" sz="1800" dirty="0">
                <a:solidFill>
                  <a:srgbClr val="D7DEE5"/>
                </a:solidFill>
                <a:latin typeface="Arial" pitchFamily="34" charset="0"/>
                <a:ea typeface="Arial" pitchFamily="34" charset="-122"/>
                <a:cs typeface="Arial" pitchFamily="34" charset="-120"/>
              </a:rPr>
              <a:t>Games, videos, music, chatting with your friends. Nobody is going to tell you not to use it.</a:t>
            </a:r>
            <a:endParaRPr lang="en-US" sz="1800" dirty="0"/>
          </a:p>
        </p:txBody>
      </p:sp>
      <p:sp>
        <p:nvSpPr>
          <p:cNvPr id="5" name="Shape 3"/>
          <p:cNvSpPr/>
          <p:nvPr/>
        </p:nvSpPr>
        <p:spPr>
          <a:xfrm>
            <a:off x="502920" y="2880360"/>
            <a:ext cx="8138160" cy="1371600"/>
          </a:xfrm>
          <a:prstGeom prst="roundRect">
            <a:avLst>
              <a:gd name="adj" fmla="val 4000"/>
            </a:avLst>
          </a:prstGeom>
          <a:solidFill>
            <a:srgbClr val="131C25"/>
          </a:solidFill>
          <a:ln w="12700">
            <a:solidFill>
              <a:srgbClr val="1C2832"/>
            </a:solidFill>
            <a:prstDash val="solid"/>
          </a:ln>
        </p:spPr>
        <p:txBody>
          <a:bodyPr/>
          <a:p/>
        </p:txBody>
      </p:sp>
      <p:sp>
        <p:nvSpPr>
          <p:cNvPr id="6" name="Text 4"/>
          <p:cNvSpPr/>
          <p:nvPr/>
        </p:nvSpPr>
        <p:spPr>
          <a:xfrm>
            <a:off x="777240" y="3063240"/>
            <a:ext cx="7589520" cy="1005840"/>
          </a:xfrm>
          <a:prstGeom prst="rect">
            <a:avLst/>
          </a:prstGeom>
          <a:noFill/>
          <a:ln/>
        </p:spPr>
        <p:txBody>
          <a:bodyPr wrap="square" lIns="0" tIns="0" rIns="0" bIns="0" rtlCol="0" anchor="ctr"/>
          <a:lstStyle/>
          <a:p>
            <a:pPr indent="0" marL="0">
              <a:lnSpc>
                <a:spcPts val="2400"/>
              </a:lnSpc>
              <a:buNone/>
            </a:pPr>
            <a:r>
              <a:rPr lang="en-US" sz="1700" b="1" dirty="0">
                <a:solidFill>
                  <a:srgbClr val="FFFFFF"/>
                </a:solidFill>
                <a:latin typeface="Arial" pitchFamily="34" charset="0"/>
                <a:ea typeface="Arial" pitchFamily="34" charset="-122"/>
                <a:cs typeface="Arial" pitchFamily="34" charset="-120"/>
              </a:rPr>
              <a:t>But it's like the street: </a:t>
            </a:r>
            <a:pPr indent="0" marL="0">
              <a:lnSpc>
                <a:spcPts val="2400"/>
              </a:lnSpc>
              <a:buNone/>
            </a:pPr>
            <a:r>
              <a:rPr lang="en-US" sz="1700" dirty="0">
                <a:solidFill>
                  <a:srgbClr val="D7DEE5"/>
                </a:solidFill>
                <a:latin typeface="Arial" pitchFamily="34" charset="0"/>
                <a:ea typeface="Arial" pitchFamily="34" charset="-122"/>
                <a:cs typeface="Arial" pitchFamily="34" charset="-120"/>
              </a:rPr>
              <a:t>fun, full of people... and with a few rules for crossing it safely. Today we learn those rules.</a:t>
            </a:r>
            <a:endParaRPr lang="en-US" sz="1700" dirty="0"/>
          </a:p>
        </p:txBody>
      </p:sp>
      <p:sp>
        <p:nvSpPr>
          <p:cNvPr id="7" name="Text 5"/>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8"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9"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02/20</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FOR TEACHERS AND FAMILIES</a:t>
            </a:r>
            <a:endParaRPr lang="en-US" sz="1200" dirty="0"/>
          </a:p>
        </p:txBody>
      </p:sp>
      <p:sp>
        <p:nvSpPr>
          <p:cNvPr id="3" name="Text 1"/>
          <p:cNvSpPr/>
          <p:nvPr/>
        </p:nvSpPr>
        <p:spPr>
          <a:xfrm>
            <a:off x="502920" y="1280160"/>
            <a:ext cx="8138160" cy="1371600"/>
          </a:xfrm>
          <a:prstGeom prst="rect">
            <a:avLst/>
          </a:prstGeom>
          <a:noFill/>
          <a:ln/>
        </p:spPr>
        <p:txBody>
          <a:bodyPr wrap="square" lIns="0" tIns="0" rIns="0" bIns="0" rtlCol="0" anchor="ctr"/>
          <a:lstStyle/>
          <a:p>
            <a:pPr indent="0" marL="0">
              <a:lnSpc>
                <a:spcPts val="4300"/>
              </a:lnSpc>
              <a:buNone/>
            </a:pPr>
            <a:r>
              <a:rPr lang="en-US" sz="3400" b="1" dirty="0">
                <a:solidFill>
                  <a:srgbClr val="FFFFFF"/>
                </a:solidFill>
                <a:latin typeface="Arial" pitchFamily="34" charset="0"/>
                <a:ea typeface="Arial" pitchFamily="34" charset="-122"/>
                <a:cs typeface="Arial" pitchFamily="34" charset="-120"/>
              </a:rPr>
              <a:t>This was just the beginning.
</a:t>
            </a:r>
            <a:pPr indent="0" marL="0">
              <a:lnSpc>
                <a:spcPts val="4300"/>
              </a:lnSpc>
              <a:buNone/>
            </a:pPr>
            <a:r>
              <a:rPr lang="en-US" sz="3400" b="1" dirty="0">
                <a:solidFill>
                  <a:srgbClr val="0CA6CF"/>
                </a:solidFill>
                <a:latin typeface="Arial" pitchFamily="34" charset="0"/>
                <a:ea typeface="Arial" pitchFamily="34" charset="-122"/>
                <a:cs typeface="Arial" pitchFamily="34" charset="-120"/>
              </a:rPr>
              <a:t>The full guide is free.</a:t>
            </a:r>
            <a:endParaRPr lang="en-US" sz="3400" dirty="0"/>
          </a:p>
        </p:txBody>
      </p:sp>
      <p:sp>
        <p:nvSpPr>
          <p:cNvPr id="4" name="Text 2"/>
          <p:cNvSpPr/>
          <p:nvPr/>
        </p:nvSpPr>
        <p:spPr>
          <a:xfrm>
            <a:off x="502920" y="2834640"/>
            <a:ext cx="7680960" cy="1005840"/>
          </a:xfrm>
          <a:prstGeom prst="rect">
            <a:avLst/>
          </a:prstGeom>
          <a:noFill/>
          <a:ln/>
        </p:spPr>
        <p:txBody>
          <a:bodyPr wrap="square" lIns="0" tIns="0" rIns="0" bIns="0" rtlCol="0" anchor="ctr"/>
          <a:lstStyle/>
          <a:p>
            <a:pPr indent="0" marL="0">
              <a:lnSpc>
                <a:spcPts val="2300"/>
              </a:lnSpc>
              <a:buNone/>
            </a:pPr>
            <a:r>
              <a:rPr lang="en-US" sz="1600" dirty="0">
                <a:solidFill>
                  <a:srgbClr val="D7DEE5"/>
                </a:solidFill>
                <a:latin typeface="Arial" pitchFamily="34" charset="0"/>
                <a:ea typeface="Arial" pitchFamily="34" charset="-122"/>
                <a:cs typeface="Arial" pitchFamily="34" charset="-120"/>
              </a:rPr>
              <a:t>The book “A Hacker's Security Guide” by César Cerrudo includes a full chapter for parents and educators, and the website has infographics, a scam simulator and an interactive academy — all free.</a:t>
            </a:r>
            <a:endParaRPr lang="en-US" sz="1600" dirty="0"/>
          </a:p>
        </p:txBody>
      </p:sp>
      <p:sp>
        <p:nvSpPr>
          <p:cNvPr id="5" name="Text 3"/>
          <p:cNvSpPr/>
          <p:nvPr/>
        </p:nvSpPr>
        <p:spPr>
          <a:xfrm>
            <a:off x="502920" y="4069080"/>
            <a:ext cx="8138160" cy="457200"/>
          </a:xfrm>
          <a:prstGeom prst="rect">
            <a:avLst/>
          </a:prstGeom>
          <a:noFill/>
          <a:ln/>
        </p:spPr>
        <p:txBody>
          <a:bodyPr wrap="square" lIns="0" tIns="0" rIns="0" bIns="0" rtlCol="0" anchor="ctr"/>
          <a:lstStyle/>
          <a:p>
            <a:pPr indent="0" marL="0">
              <a:buNone/>
            </a:pPr>
            <a:r>
              <a:rPr lang="en-US" sz="1800" b="1" spc="300" kern="0" dirty="0">
                <a:solidFill>
                  <a:srgbClr val="DC5428"/>
                </a:solidFill>
                <a:latin typeface="Courier New" pitchFamily="34" charset="0"/>
                <a:ea typeface="Courier New" pitchFamily="34" charset="-122"/>
                <a:cs typeface="Courier New" pitchFamily="34" charset="-120"/>
              </a:rPr>
              <a:t>GUIADEUNHACKER.COM/EN/</a:t>
            </a:r>
            <a:endParaRPr lang="en-US" sz="1800" dirty="0"/>
          </a:p>
        </p:txBody>
      </p:sp>
      <p:sp>
        <p:nvSpPr>
          <p:cNvPr id="6" name="Text 4"/>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7" name="Text 5"/>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8" name="Text 6"/>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20/20</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THE GUARDIAN'S FIRST RULE</a:t>
            </a:r>
            <a:endParaRPr lang="en-US" sz="1200" dirty="0"/>
          </a:p>
        </p:txBody>
      </p:sp>
      <p:sp>
        <p:nvSpPr>
          <p:cNvPr id="3" name="Text 1"/>
          <p:cNvSpPr/>
          <p:nvPr/>
        </p:nvSpPr>
        <p:spPr>
          <a:xfrm>
            <a:off x="502920" y="1188720"/>
            <a:ext cx="8138160" cy="1371600"/>
          </a:xfrm>
          <a:prstGeom prst="rect">
            <a:avLst/>
          </a:prstGeom>
          <a:noFill/>
          <a:ln/>
        </p:spPr>
        <p:txBody>
          <a:bodyPr wrap="square" lIns="0" tIns="0" rIns="0" bIns="0" rtlCol="0" anchor="ctr"/>
          <a:lstStyle/>
          <a:p>
            <a:pPr indent="0" marL="0">
              <a:lnSpc>
                <a:spcPts val="4400"/>
              </a:lnSpc>
              <a:buNone/>
            </a:pPr>
            <a:r>
              <a:rPr lang="en-US" sz="3600" b="1" dirty="0">
                <a:solidFill>
                  <a:srgbClr val="FFFFFF"/>
                </a:solidFill>
                <a:latin typeface="Arial" pitchFamily="34" charset="0"/>
                <a:ea typeface="Arial" pitchFamily="34" charset="-122"/>
                <a:cs typeface="Arial" pitchFamily="34" charset="-120"/>
              </a:rPr>
              <a:t>On the internet, </a:t>
            </a:r>
            <a:pPr indent="0" marL="0">
              <a:lnSpc>
                <a:spcPts val="4400"/>
              </a:lnSpc>
              <a:buNone/>
            </a:pPr>
            <a:r>
              <a:rPr lang="en-US" sz="3600" b="1" dirty="0">
                <a:solidFill>
                  <a:srgbClr val="DC5428"/>
                </a:solidFill>
                <a:latin typeface="Arial" pitchFamily="34" charset="0"/>
                <a:ea typeface="Arial" pitchFamily="34" charset="-122"/>
                <a:cs typeface="Arial" pitchFamily="34" charset="-120"/>
              </a:rPr>
              <a:t>you don't know who's on the other side</a:t>
            </a:r>
            <a:pPr indent="0" marL="0">
              <a:lnSpc>
                <a:spcPts val="4400"/>
              </a:lnSpc>
              <a:buNone/>
            </a:pPr>
            <a:r>
              <a:rPr lang="en-US" sz="3600" b="1" dirty="0">
                <a:solidFill>
                  <a:srgbClr val="FFFFFF"/>
                </a:solidFill>
                <a:latin typeface="Arial" pitchFamily="34" charset="0"/>
                <a:ea typeface="Arial" pitchFamily="34" charset="-122"/>
                <a:cs typeface="Arial" pitchFamily="34" charset="-120"/>
              </a:rPr>
              <a:t>.</a:t>
            </a:r>
            <a:endParaRPr lang="en-US" sz="3600" dirty="0"/>
          </a:p>
        </p:txBody>
      </p:sp>
      <p:sp>
        <p:nvSpPr>
          <p:cNvPr id="4" name="Shape 2"/>
          <p:cNvSpPr/>
          <p:nvPr/>
        </p:nvSpPr>
        <p:spPr>
          <a:xfrm>
            <a:off x="502920" y="2743200"/>
            <a:ext cx="3931920" cy="1645920"/>
          </a:xfrm>
          <a:prstGeom prst="roundRect">
            <a:avLst>
              <a:gd name="adj" fmla="val 3333"/>
            </a:avLst>
          </a:prstGeom>
          <a:solidFill>
            <a:srgbClr val="131C25"/>
          </a:solidFill>
          <a:ln w="12700">
            <a:solidFill>
              <a:srgbClr val="1C2832"/>
            </a:solidFill>
            <a:prstDash val="solid"/>
          </a:ln>
        </p:spPr>
        <p:txBody>
          <a:bodyPr/>
          <a:p/>
        </p:txBody>
      </p:sp>
      <p:sp>
        <p:nvSpPr>
          <p:cNvPr id="5" name="Shape 3"/>
          <p:cNvSpPr/>
          <p:nvPr/>
        </p:nvSpPr>
        <p:spPr>
          <a:xfrm>
            <a:off x="4709160" y="2743200"/>
            <a:ext cx="3931920" cy="1645920"/>
          </a:xfrm>
          <a:prstGeom prst="roundRect">
            <a:avLst>
              <a:gd name="adj" fmla="val 3333"/>
            </a:avLst>
          </a:prstGeom>
          <a:solidFill>
            <a:srgbClr val="131C25"/>
          </a:solidFill>
          <a:ln w="12700">
            <a:solidFill>
              <a:srgbClr val="1C2832"/>
            </a:solidFill>
            <a:prstDash val="solid"/>
          </a:ln>
        </p:spPr>
        <p:txBody>
          <a:bodyPr/>
          <a:p/>
        </p:txBody>
      </p:sp>
      <p:sp>
        <p:nvSpPr>
          <p:cNvPr id="6" name="Shape 4"/>
          <p:cNvSpPr/>
          <p:nvPr/>
        </p:nvSpPr>
        <p:spPr>
          <a:xfrm>
            <a:off x="2148840" y="2926080"/>
            <a:ext cx="685800" cy="685800"/>
          </a:xfrm>
          <a:prstGeom prst="ellipse">
            <a:avLst/>
          </a:prstGeom>
          <a:solidFill>
            <a:srgbClr val="0E141A"/>
          </a:solidFill>
          <a:ln w="19050">
            <a:solidFill>
              <a:srgbClr val="0CA6CF"/>
            </a:solidFill>
            <a:prstDash val="solid"/>
          </a:ln>
        </p:spPr>
        <p:txBody>
          <a:bodyPr/>
          <a:p/>
        </p:txBody>
      </p:sp>
      <p:pic>
        <p:nvPicPr>
          <p:cNvPr id="7" name="Image 0" descr="preencoded.png">    </p:cNvPr>
          <p:cNvPicPr>
            <a:picLocks noChangeAspect="1"/>
          </p:cNvPicPr>
          <p:nvPr/>
        </p:nvPicPr>
        <p:blipFill>
          <a:blip r:embed="rId2"/>
          <a:stretch>
            <a:fillRect/>
          </a:stretch>
        </p:blipFill>
        <p:spPr>
          <a:xfrm>
            <a:off x="2299716" y="3076956"/>
            <a:ext cx="384048" cy="384048"/>
          </a:xfrm>
          <a:prstGeom prst="rect">
            <a:avLst/>
          </a:prstGeom>
        </p:spPr>
      </p:pic>
      <p:sp>
        <p:nvSpPr>
          <p:cNvPr id="8" name="Text 5"/>
          <p:cNvSpPr/>
          <p:nvPr/>
        </p:nvSpPr>
        <p:spPr>
          <a:xfrm>
            <a:off x="685800" y="3703320"/>
            <a:ext cx="3566160" cy="640080"/>
          </a:xfrm>
          <a:prstGeom prst="rect">
            <a:avLst/>
          </a:prstGeom>
          <a:noFill/>
          <a:ln/>
        </p:spPr>
        <p:txBody>
          <a:bodyPr wrap="square" lIns="0" tIns="0" rIns="0" bIns="0" rtlCol="0" anchor="ctr"/>
          <a:lstStyle/>
          <a:p>
            <a:pPr algn="ctr" indent="0" marL="0">
              <a:lnSpc>
                <a:spcPts val="1700"/>
              </a:lnSpc>
              <a:buNone/>
            </a:pPr>
            <a:r>
              <a:rPr lang="en-US" sz="1350" dirty="0">
                <a:solidFill>
                  <a:srgbClr val="D7DEE5"/>
                </a:solidFill>
                <a:latin typeface="Arial" pitchFamily="34" charset="0"/>
                <a:ea typeface="Arial" pitchFamily="34" charset="-122"/>
                <a:cs typeface="Arial" pitchFamily="34" charset="-120"/>
              </a:rPr>
              <a:t>What you see:</a:t>
            </a:r>
            <a:endParaRPr lang="en-US" sz="1350" dirty="0"/>
          </a:p>
          <a:p>
            <a:pPr algn="ctr" indent="0" marL="0">
              <a:lnSpc>
                <a:spcPts val="1700"/>
              </a:lnSpc>
              <a:buNone/>
            </a:pPr>
            <a:r>
              <a:rPr lang="en-US" sz="1350" dirty="0">
                <a:solidFill>
                  <a:srgbClr val="D7DEE5"/>
                </a:solidFill>
                <a:latin typeface="Arial" pitchFamily="34" charset="0"/>
                <a:ea typeface="Arial" pitchFamily="34" charset="-122"/>
                <a:cs typeface="Arial" pitchFamily="34" charset="-120"/>
              </a:rPr>
              <a:t>an avatar claiming to be</a:t>
            </a:r>
            <a:endParaRPr lang="en-US" sz="1350" dirty="0"/>
          </a:p>
          <a:p>
            <a:pPr algn="ctr" indent="0" marL="0">
              <a:lnSpc>
                <a:spcPts val="1700"/>
              </a:lnSpc>
              <a:buNone/>
            </a:pPr>
            <a:r>
              <a:rPr lang="en-US" sz="1350" dirty="0">
                <a:solidFill>
                  <a:srgbClr val="D7DEE5"/>
                </a:solidFill>
                <a:latin typeface="Arial" pitchFamily="34" charset="0"/>
                <a:ea typeface="Arial" pitchFamily="34" charset="-122"/>
                <a:cs typeface="Arial" pitchFamily="34" charset="-120"/>
              </a:rPr>
              <a:t>“a kid your age”</a:t>
            </a:r>
            <a:endParaRPr lang="en-US" sz="1350" dirty="0"/>
          </a:p>
        </p:txBody>
      </p:sp>
      <p:sp>
        <p:nvSpPr>
          <p:cNvPr id="9" name="Shape 6"/>
          <p:cNvSpPr/>
          <p:nvPr/>
        </p:nvSpPr>
        <p:spPr>
          <a:xfrm>
            <a:off x="6355080" y="2926080"/>
            <a:ext cx="685800" cy="685800"/>
          </a:xfrm>
          <a:prstGeom prst="ellipse">
            <a:avLst/>
          </a:prstGeom>
          <a:solidFill>
            <a:srgbClr val="0E141A"/>
          </a:solidFill>
          <a:ln w="19050">
            <a:solidFill>
              <a:srgbClr val="DC5428"/>
            </a:solidFill>
            <a:prstDash val="solid"/>
          </a:ln>
        </p:spPr>
        <p:txBody>
          <a:bodyPr/>
          <a:p/>
        </p:txBody>
      </p:sp>
      <p:pic>
        <p:nvPicPr>
          <p:cNvPr id="10" name="Image 1" descr="preencoded.png">    </p:cNvPr>
          <p:cNvPicPr>
            <a:picLocks noChangeAspect="1"/>
          </p:cNvPicPr>
          <p:nvPr/>
        </p:nvPicPr>
        <p:blipFill>
          <a:blip r:embed="rId3"/>
          <a:stretch>
            <a:fillRect/>
          </a:stretch>
        </p:blipFill>
        <p:spPr>
          <a:xfrm>
            <a:off x="6505956" y="3076956"/>
            <a:ext cx="384048" cy="384048"/>
          </a:xfrm>
          <a:prstGeom prst="rect">
            <a:avLst/>
          </a:prstGeom>
        </p:spPr>
      </p:pic>
      <p:sp>
        <p:nvSpPr>
          <p:cNvPr id="11" name="Text 7"/>
          <p:cNvSpPr/>
          <p:nvPr/>
        </p:nvSpPr>
        <p:spPr>
          <a:xfrm>
            <a:off x="4892040" y="3703320"/>
            <a:ext cx="3566160" cy="640080"/>
          </a:xfrm>
          <a:prstGeom prst="rect">
            <a:avLst/>
          </a:prstGeom>
          <a:noFill/>
          <a:ln/>
        </p:spPr>
        <p:txBody>
          <a:bodyPr wrap="square" lIns="0" tIns="0" rIns="0" bIns="0" rtlCol="0" anchor="ctr"/>
          <a:lstStyle/>
          <a:p>
            <a:pPr algn="ctr" indent="0" marL="0">
              <a:lnSpc>
                <a:spcPts val="1700"/>
              </a:lnSpc>
              <a:buNone/>
            </a:pPr>
            <a:r>
              <a:rPr lang="en-US" sz="1350" dirty="0">
                <a:solidFill>
                  <a:srgbClr val="D7DEE5"/>
                </a:solidFill>
                <a:latin typeface="Arial" pitchFamily="34" charset="0"/>
                <a:ea typeface="Arial" pitchFamily="34" charset="-122"/>
                <a:cs typeface="Arial" pitchFamily="34" charset="-120"/>
              </a:rPr>
              <a:t>What it might be:</a:t>
            </a:r>
            <a:endParaRPr lang="en-US" sz="1350" dirty="0"/>
          </a:p>
          <a:p>
            <a:pPr algn="ctr" indent="0" marL="0">
              <a:lnSpc>
                <a:spcPts val="1700"/>
              </a:lnSpc>
              <a:buNone/>
            </a:pPr>
            <a:r>
              <a:rPr lang="en-US" sz="1350" dirty="0">
                <a:solidFill>
                  <a:srgbClr val="D7DEE5"/>
                </a:solidFill>
                <a:latin typeface="Arial" pitchFamily="34" charset="0"/>
                <a:ea typeface="Arial" pitchFamily="34" charset="-122"/>
                <a:cs typeface="Arial" pitchFamily="34" charset="-120"/>
              </a:rPr>
              <a:t>anyone at all,</a:t>
            </a:r>
            <a:endParaRPr lang="en-US" sz="1350" dirty="0"/>
          </a:p>
          <a:p>
            <a:pPr algn="ctr" indent="0" marL="0">
              <a:lnSpc>
                <a:spcPts val="1700"/>
              </a:lnSpc>
              <a:buNone/>
            </a:pPr>
            <a:r>
              <a:rPr lang="en-US" sz="1350" dirty="0">
                <a:solidFill>
                  <a:srgbClr val="D7DEE5"/>
                </a:solidFill>
                <a:latin typeface="Arial" pitchFamily="34" charset="0"/>
                <a:ea typeface="Arial" pitchFamily="34" charset="-122"/>
                <a:cs typeface="Arial" pitchFamily="34" charset="-120"/>
              </a:rPr>
              <a:t>of any age</a:t>
            </a:r>
            <a:endParaRPr lang="en-US" sz="1350" dirty="0"/>
          </a:p>
        </p:txBody>
      </p:sp>
      <p:sp>
        <p:nvSpPr>
          <p:cNvPr id="12" name="Text 8"/>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13" name="Text 9"/>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4" name="Text 10"/>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03/20</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RULE 1 — YOUR TREASURE</a:t>
            </a:r>
            <a:endParaRPr lang="en-US" sz="1200" dirty="0"/>
          </a:p>
        </p:txBody>
      </p:sp>
      <p:sp>
        <p:nvSpPr>
          <p:cNvPr id="3" name="Text 1"/>
          <p:cNvSpPr/>
          <p:nvPr/>
        </p:nvSpPr>
        <p:spPr>
          <a:xfrm>
            <a:off x="502920" y="1097280"/>
            <a:ext cx="8138160" cy="1280160"/>
          </a:xfrm>
          <a:prstGeom prst="rect">
            <a:avLst/>
          </a:prstGeom>
          <a:noFill/>
          <a:ln/>
        </p:spPr>
        <p:txBody>
          <a:bodyPr wrap="square" lIns="0" tIns="0" rIns="0" bIns="0" rtlCol="0" anchor="ctr"/>
          <a:lstStyle/>
          <a:p>
            <a:pPr indent="0" marL="0">
              <a:lnSpc>
                <a:spcPts val="4000"/>
              </a:lnSpc>
              <a:buNone/>
            </a:pPr>
            <a:r>
              <a:rPr lang="en-US" sz="3200" b="1" dirty="0">
                <a:solidFill>
                  <a:srgbClr val="FFFFFF"/>
                </a:solidFill>
                <a:latin typeface="Arial" pitchFamily="34" charset="0"/>
                <a:ea typeface="Arial" pitchFamily="34" charset="-122"/>
                <a:cs typeface="Arial" pitchFamily="34" charset="-120"/>
              </a:rPr>
              <a:t>Your information is </a:t>
            </a:r>
            <a:pPr indent="0" marL="0">
              <a:lnSpc>
                <a:spcPts val="4000"/>
              </a:lnSpc>
              <a:buNone/>
            </a:pPr>
            <a:r>
              <a:rPr lang="en-US" sz="3200" b="1" dirty="0">
                <a:solidFill>
                  <a:srgbClr val="0CA6CF"/>
                </a:solidFill>
                <a:latin typeface="Arial" pitchFamily="34" charset="0"/>
                <a:ea typeface="Arial" pitchFamily="34" charset="-122"/>
                <a:cs typeface="Arial" pitchFamily="34" charset="-120"/>
              </a:rPr>
              <a:t>a treasure</a:t>
            </a:r>
            <a:pPr indent="0" marL="0">
              <a:lnSpc>
                <a:spcPts val="4000"/>
              </a:lnSpc>
              <a:buNone/>
            </a:pPr>
            <a:r>
              <a:rPr lang="en-US" sz="3200" b="1" dirty="0">
                <a:solidFill>
                  <a:srgbClr val="FFFFFF"/>
                </a:solidFill>
                <a:latin typeface="Arial" pitchFamily="34" charset="0"/>
                <a:ea typeface="Arial" pitchFamily="34" charset="-122"/>
                <a:cs typeface="Arial" pitchFamily="34" charset="-120"/>
              </a:rPr>
              <a:t>. And treasures are not given away.</a:t>
            </a:r>
            <a:endParaRPr lang="en-US" sz="3200" dirty="0"/>
          </a:p>
        </p:txBody>
      </p:sp>
      <p:sp>
        <p:nvSpPr>
          <p:cNvPr id="4" name="Shape 2"/>
          <p:cNvSpPr/>
          <p:nvPr/>
        </p:nvSpPr>
        <p:spPr>
          <a:xfrm>
            <a:off x="502920" y="2606040"/>
            <a:ext cx="2606040" cy="685800"/>
          </a:xfrm>
          <a:prstGeom prst="roundRect">
            <a:avLst>
              <a:gd name="adj" fmla="val 8000"/>
            </a:avLst>
          </a:prstGeom>
          <a:solidFill>
            <a:srgbClr val="131C25"/>
          </a:solidFill>
          <a:ln w="12700">
            <a:solidFill>
              <a:srgbClr val="1C2832"/>
            </a:solidFill>
            <a:prstDash val="solid"/>
          </a:ln>
        </p:spPr>
        <p:txBody>
          <a:bodyPr/>
          <a:p/>
        </p:txBody>
      </p:sp>
      <p:sp>
        <p:nvSpPr>
          <p:cNvPr id="5" name="Text 3"/>
          <p:cNvSpPr/>
          <p:nvPr/>
        </p:nvSpPr>
        <p:spPr>
          <a:xfrm>
            <a:off x="685800" y="2651760"/>
            <a:ext cx="2331720" cy="59436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  Your full name</a:t>
            </a:r>
            <a:endParaRPr lang="en-US" sz="1500" dirty="0"/>
          </a:p>
        </p:txBody>
      </p:sp>
      <p:sp>
        <p:nvSpPr>
          <p:cNvPr id="6" name="Shape 4"/>
          <p:cNvSpPr/>
          <p:nvPr/>
        </p:nvSpPr>
        <p:spPr>
          <a:xfrm>
            <a:off x="3291840" y="2606040"/>
            <a:ext cx="2606040" cy="685800"/>
          </a:xfrm>
          <a:prstGeom prst="roundRect">
            <a:avLst>
              <a:gd name="adj" fmla="val 8000"/>
            </a:avLst>
          </a:prstGeom>
          <a:solidFill>
            <a:srgbClr val="131C25"/>
          </a:solidFill>
          <a:ln w="12700">
            <a:solidFill>
              <a:srgbClr val="1C2832"/>
            </a:solidFill>
            <a:prstDash val="solid"/>
          </a:ln>
        </p:spPr>
        <p:txBody>
          <a:bodyPr/>
          <a:p/>
        </p:txBody>
      </p:sp>
      <p:sp>
        <p:nvSpPr>
          <p:cNvPr id="7" name="Text 5"/>
          <p:cNvSpPr/>
          <p:nvPr/>
        </p:nvSpPr>
        <p:spPr>
          <a:xfrm>
            <a:off x="3474720" y="2651760"/>
            <a:ext cx="2331720" cy="59436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  Your address</a:t>
            </a:r>
            <a:endParaRPr lang="en-US" sz="1500" dirty="0"/>
          </a:p>
        </p:txBody>
      </p:sp>
      <p:sp>
        <p:nvSpPr>
          <p:cNvPr id="8" name="Shape 6"/>
          <p:cNvSpPr/>
          <p:nvPr/>
        </p:nvSpPr>
        <p:spPr>
          <a:xfrm>
            <a:off x="6080760" y="2606040"/>
            <a:ext cx="2606040" cy="685800"/>
          </a:xfrm>
          <a:prstGeom prst="roundRect">
            <a:avLst>
              <a:gd name="adj" fmla="val 8000"/>
            </a:avLst>
          </a:prstGeom>
          <a:solidFill>
            <a:srgbClr val="131C25"/>
          </a:solidFill>
          <a:ln w="12700">
            <a:solidFill>
              <a:srgbClr val="1C2832"/>
            </a:solidFill>
            <a:prstDash val="solid"/>
          </a:ln>
        </p:spPr>
        <p:txBody>
          <a:bodyPr/>
          <a:p/>
        </p:txBody>
      </p:sp>
      <p:sp>
        <p:nvSpPr>
          <p:cNvPr id="9" name="Text 7"/>
          <p:cNvSpPr/>
          <p:nvPr/>
        </p:nvSpPr>
        <p:spPr>
          <a:xfrm>
            <a:off x="6263640" y="2651760"/>
            <a:ext cx="2331720" cy="59436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  Your school</a:t>
            </a:r>
            <a:endParaRPr lang="en-US" sz="1500" dirty="0"/>
          </a:p>
        </p:txBody>
      </p:sp>
      <p:sp>
        <p:nvSpPr>
          <p:cNvPr id="10" name="Shape 8"/>
          <p:cNvSpPr/>
          <p:nvPr/>
        </p:nvSpPr>
        <p:spPr>
          <a:xfrm>
            <a:off x="502920" y="3474720"/>
            <a:ext cx="2606040" cy="685800"/>
          </a:xfrm>
          <a:prstGeom prst="roundRect">
            <a:avLst>
              <a:gd name="adj" fmla="val 8000"/>
            </a:avLst>
          </a:prstGeom>
          <a:solidFill>
            <a:srgbClr val="131C25"/>
          </a:solidFill>
          <a:ln w="12700">
            <a:solidFill>
              <a:srgbClr val="1C2832"/>
            </a:solidFill>
            <a:prstDash val="solid"/>
          </a:ln>
        </p:spPr>
        <p:txBody>
          <a:bodyPr/>
          <a:p/>
        </p:txBody>
      </p:sp>
      <p:sp>
        <p:nvSpPr>
          <p:cNvPr id="11" name="Text 9"/>
          <p:cNvSpPr/>
          <p:nvPr/>
        </p:nvSpPr>
        <p:spPr>
          <a:xfrm>
            <a:off x="685800" y="3520440"/>
            <a:ext cx="2331720" cy="59436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  Your phone number</a:t>
            </a:r>
            <a:endParaRPr lang="en-US" sz="1500" dirty="0"/>
          </a:p>
        </p:txBody>
      </p:sp>
      <p:sp>
        <p:nvSpPr>
          <p:cNvPr id="12" name="Shape 10"/>
          <p:cNvSpPr/>
          <p:nvPr/>
        </p:nvSpPr>
        <p:spPr>
          <a:xfrm>
            <a:off x="3291840" y="3474720"/>
            <a:ext cx="2606040" cy="685800"/>
          </a:xfrm>
          <a:prstGeom prst="roundRect">
            <a:avLst>
              <a:gd name="adj" fmla="val 8000"/>
            </a:avLst>
          </a:prstGeom>
          <a:solidFill>
            <a:srgbClr val="131C25"/>
          </a:solidFill>
          <a:ln w="12700">
            <a:solidFill>
              <a:srgbClr val="1C2832"/>
            </a:solidFill>
            <a:prstDash val="solid"/>
          </a:ln>
        </p:spPr>
        <p:txBody>
          <a:bodyPr/>
          <a:p/>
        </p:txBody>
      </p:sp>
      <p:sp>
        <p:nvSpPr>
          <p:cNvPr id="13" name="Text 11"/>
          <p:cNvSpPr/>
          <p:nvPr/>
        </p:nvSpPr>
        <p:spPr>
          <a:xfrm>
            <a:off x="3474720" y="3520440"/>
            <a:ext cx="2331720" cy="59436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  Your photos</a:t>
            </a:r>
            <a:endParaRPr lang="en-US" sz="1500" dirty="0"/>
          </a:p>
        </p:txBody>
      </p:sp>
      <p:sp>
        <p:nvSpPr>
          <p:cNvPr id="14" name="Shape 12"/>
          <p:cNvSpPr/>
          <p:nvPr/>
        </p:nvSpPr>
        <p:spPr>
          <a:xfrm>
            <a:off x="6080760" y="3474720"/>
            <a:ext cx="2606040" cy="685800"/>
          </a:xfrm>
          <a:prstGeom prst="roundRect">
            <a:avLst>
              <a:gd name="adj" fmla="val 8000"/>
            </a:avLst>
          </a:prstGeom>
          <a:solidFill>
            <a:srgbClr val="131C25"/>
          </a:solidFill>
          <a:ln w="12700">
            <a:solidFill>
              <a:srgbClr val="1C2832"/>
            </a:solidFill>
            <a:prstDash val="solid"/>
          </a:ln>
        </p:spPr>
        <p:txBody>
          <a:bodyPr/>
          <a:p/>
        </p:txBody>
      </p:sp>
      <p:sp>
        <p:nvSpPr>
          <p:cNvPr id="15" name="Text 13"/>
          <p:cNvSpPr/>
          <p:nvPr/>
        </p:nvSpPr>
        <p:spPr>
          <a:xfrm>
            <a:off x="6263640" y="3520440"/>
            <a:ext cx="2331720" cy="594360"/>
          </a:xfrm>
          <a:prstGeom prst="rect">
            <a:avLst/>
          </a:prstGeom>
          <a:noFill/>
          <a:ln/>
        </p:spPr>
        <p:txBody>
          <a:bodyPr wrap="square" lIns="0" tIns="0" rIns="0" bIns="0" rtlCol="0" anchor="ctr"/>
          <a:lstStyle/>
          <a:p>
            <a:pPr indent="0" marL="0">
              <a:buNone/>
            </a:pPr>
            <a:r>
              <a:rPr lang="en-US" sz="1500" b="1" dirty="0">
                <a:solidFill>
                  <a:srgbClr val="FFFFFF"/>
                </a:solidFill>
                <a:latin typeface="Arial" pitchFamily="34" charset="0"/>
                <a:ea typeface="Arial" pitchFamily="34" charset="-122"/>
                <a:cs typeface="Arial" pitchFamily="34" charset="-120"/>
              </a:rPr>
              <a:t>🔒  Where you are right now</a:t>
            </a:r>
            <a:endParaRPr lang="en-US" sz="1500" dirty="0"/>
          </a:p>
        </p:txBody>
      </p:sp>
      <p:sp>
        <p:nvSpPr>
          <p:cNvPr id="16" name="Text 14"/>
          <p:cNvSpPr/>
          <p:nvPr/>
        </p:nvSpPr>
        <p:spPr>
          <a:xfrm>
            <a:off x="502920" y="4407408"/>
            <a:ext cx="8138160" cy="365760"/>
          </a:xfrm>
          <a:prstGeom prst="rect">
            <a:avLst/>
          </a:prstGeom>
          <a:noFill/>
          <a:ln/>
        </p:spPr>
        <p:txBody>
          <a:bodyPr wrap="square" lIns="0" tIns="0" rIns="0" bIns="0" rtlCol="0" anchor="ctr"/>
          <a:lstStyle/>
          <a:p>
            <a:pPr indent="0" marL="0">
              <a:buNone/>
            </a:pPr>
            <a:r>
              <a:rPr lang="en-US" sz="1400" b="1" dirty="0">
                <a:solidFill>
                  <a:srgbClr val="DC5428"/>
                </a:solidFill>
                <a:latin typeface="Arial" pitchFamily="34" charset="0"/>
                <a:ea typeface="Arial" pitchFamily="34" charset="-122"/>
                <a:cs typeface="Arial" pitchFamily="34" charset="-120"/>
              </a:rPr>
              <a:t>You NEVER share these with someone from the internet — even if they seem really nice.</a:t>
            </a:r>
            <a:endParaRPr lang="en-US" sz="1400" dirty="0"/>
          </a:p>
        </p:txBody>
      </p:sp>
      <p:sp>
        <p:nvSpPr>
          <p:cNvPr id="17" name="Text 15"/>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18" name="Text 1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9" name="Text 1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04/20</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GAME TIME! — WHAT WOULD YOU DO?</a:t>
            </a:r>
            <a:endParaRPr lang="en-US" sz="1200" dirty="0"/>
          </a:p>
        </p:txBody>
      </p:sp>
      <p:sp>
        <p:nvSpPr>
          <p:cNvPr id="3" name="Text 1"/>
          <p:cNvSpPr/>
          <p:nvPr/>
        </p:nvSpPr>
        <p:spPr>
          <a:xfrm>
            <a:off x="502920" y="1097280"/>
            <a:ext cx="8138160" cy="548640"/>
          </a:xfrm>
          <a:prstGeom prst="rect">
            <a:avLst/>
          </a:prstGeom>
          <a:noFill/>
          <a:ln/>
        </p:spPr>
        <p:txBody>
          <a:bodyPr wrap="square" lIns="0" tIns="0" rIns="0" bIns="0" rtlCol="0" anchor="ctr"/>
          <a:lstStyle/>
          <a:p>
            <a:pPr indent="0" marL="0">
              <a:buNone/>
            </a:pPr>
            <a:r>
              <a:rPr lang="en-US" sz="2400" b="1" dirty="0">
                <a:solidFill>
                  <a:srgbClr val="FFFFFF"/>
                </a:solidFill>
                <a:latin typeface="Arial" pitchFamily="34" charset="0"/>
                <a:ea typeface="Arial" pitchFamily="34" charset="-122"/>
                <a:cs typeface="Arial" pitchFamily="34" charset="-120"/>
              </a:rPr>
              <a:t>You're playing online and someone in the chat writes:</a:t>
            </a:r>
            <a:endParaRPr lang="en-US" sz="2400" dirty="0"/>
          </a:p>
        </p:txBody>
      </p:sp>
      <p:sp>
        <p:nvSpPr>
          <p:cNvPr id="4" name="Shape 2"/>
          <p:cNvSpPr/>
          <p:nvPr/>
        </p:nvSpPr>
        <p:spPr>
          <a:xfrm>
            <a:off x="868680" y="1874520"/>
            <a:ext cx="7406640" cy="1371600"/>
          </a:xfrm>
          <a:prstGeom prst="roundRect">
            <a:avLst>
              <a:gd name="adj" fmla="val 4000"/>
            </a:avLst>
          </a:prstGeom>
          <a:solidFill>
            <a:srgbClr val="0E141A"/>
          </a:solidFill>
          <a:ln w="12700">
            <a:solidFill>
              <a:srgbClr val="1C2832"/>
            </a:solidFill>
            <a:prstDash val="solid"/>
          </a:ln>
        </p:spPr>
        <p:txBody>
          <a:bodyPr/>
          <a:p/>
        </p:txBody>
      </p:sp>
      <p:sp>
        <p:nvSpPr>
          <p:cNvPr id="5" name="Text 3"/>
          <p:cNvSpPr/>
          <p:nvPr/>
        </p:nvSpPr>
        <p:spPr>
          <a:xfrm>
            <a:off x="1143000" y="2057400"/>
            <a:ext cx="6858000" cy="1005840"/>
          </a:xfrm>
          <a:prstGeom prst="rect">
            <a:avLst/>
          </a:prstGeom>
          <a:noFill/>
          <a:ln/>
        </p:spPr>
        <p:txBody>
          <a:bodyPr wrap="square" lIns="0" tIns="0" rIns="0" bIns="0" rtlCol="0" anchor="ctr"/>
          <a:lstStyle/>
          <a:p>
            <a:pPr indent="0" marL="0">
              <a:lnSpc>
                <a:spcPts val="2400"/>
              </a:lnSpc>
              <a:buNone/>
            </a:pPr>
            <a:r>
              <a:rPr lang="en-US" sz="1700" b="1" dirty="0">
                <a:solidFill>
                  <a:srgbClr val="0CA6CF"/>
                </a:solidFill>
                <a:latin typeface="Arial" pitchFamily="34" charset="0"/>
                <a:ea typeface="Arial" pitchFamily="34" charset="-122"/>
                <a:cs typeface="Arial" pitchFamily="34" charset="-120"/>
              </a:rPr>
              <a:t>DragonGamer_99: </a:t>
            </a:r>
            <a:pPr indent="0" marL="0">
              <a:lnSpc>
                <a:spcPts val="2400"/>
              </a:lnSpc>
              <a:buNone/>
            </a:pPr>
            <a:r>
              <a:rPr lang="en-US" sz="1700" dirty="0">
                <a:solidFill>
                  <a:srgbClr val="D7DEE5"/>
                </a:solidFill>
                <a:latin typeface="Arial" pitchFamily="34" charset="0"/>
                <a:ea typeface="Arial" pitchFamily="34" charset="-122"/>
                <a:cs typeface="Arial" pitchFamily="34" charset="-120"/>
              </a:rPr>
              <a:t>haha you play so well!! what's your real name? what school do you go to? maybe we live close by and can play together</a:t>
            </a:r>
            <a:endParaRPr lang="en-US" sz="1700" dirty="0"/>
          </a:p>
        </p:txBody>
      </p:sp>
      <p:sp>
        <p:nvSpPr>
          <p:cNvPr id="6" name="Text 4"/>
          <p:cNvSpPr/>
          <p:nvPr/>
        </p:nvSpPr>
        <p:spPr>
          <a:xfrm>
            <a:off x="502920" y="3520440"/>
            <a:ext cx="8138160" cy="457200"/>
          </a:xfrm>
          <a:prstGeom prst="rect">
            <a:avLst/>
          </a:prstGeom>
          <a:noFill/>
          <a:ln/>
        </p:spPr>
        <p:txBody>
          <a:bodyPr wrap="square" lIns="0" tIns="0" rIns="0" bIns="0" rtlCol="0" anchor="ctr"/>
          <a:lstStyle/>
          <a:p>
            <a:pPr indent="0" marL="0">
              <a:buNone/>
            </a:pPr>
            <a:r>
              <a:rPr lang="en-US" sz="2200" b="1" dirty="0">
                <a:solidFill>
                  <a:srgbClr val="DC5428"/>
                </a:solidFill>
                <a:latin typeface="Arial" pitchFamily="34" charset="0"/>
                <a:ea typeface="Arial" pitchFamily="34" charset="-122"/>
                <a:cs typeface="Arial" pitchFamily="34" charset="-120"/>
              </a:rPr>
              <a:t>What does a Guardian do?</a:t>
            </a:r>
            <a:endParaRPr lang="en-US" sz="2200" dirty="0"/>
          </a:p>
        </p:txBody>
      </p:sp>
      <p:sp>
        <p:nvSpPr>
          <p:cNvPr id="7" name="Text 5"/>
          <p:cNvSpPr/>
          <p:nvPr/>
        </p:nvSpPr>
        <p:spPr>
          <a:xfrm>
            <a:off x="502920" y="4069080"/>
            <a:ext cx="8138160" cy="365760"/>
          </a:xfrm>
          <a:prstGeom prst="rect">
            <a:avLst/>
          </a:prstGeom>
          <a:noFill/>
          <a:ln/>
        </p:spPr>
        <p:txBody>
          <a:bodyPr wrap="square" lIns="0" tIns="0" rIns="0" bIns="0" rtlCol="0" anchor="ctr"/>
          <a:lstStyle/>
          <a:p>
            <a:pPr indent="0" marL="0">
              <a:buNone/>
            </a:pPr>
            <a:r>
              <a:rPr lang="en-US" sz="1400" i="1" dirty="0">
                <a:solidFill>
                  <a:srgbClr val="8294A3"/>
                </a:solidFill>
                <a:latin typeface="Arial" pitchFamily="34" charset="0"/>
                <a:ea typeface="Arial" pitchFamily="34" charset="-122"/>
                <a:cs typeface="Arial" pitchFamily="34" charset="-120"/>
              </a:rPr>
              <a:t>(think about it... the answer is on the next screen)</a:t>
            </a:r>
            <a:endParaRPr lang="en-US" sz="1400" dirty="0"/>
          </a:p>
        </p:txBody>
      </p:sp>
      <p:sp>
        <p:nvSpPr>
          <p:cNvPr id="8" name="Text 6"/>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9" name="Text 7"/>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0" name="Text 8"/>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05/20</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THE GUARDIAN'S MOVE</a:t>
            </a:r>
            <a:endParaRPr lang="en-US" sz="1200" dirty="0"/>
          </a:p>
        </p:txBody>
      </p:sp>
      <p:sp>
        <p:nvSpPr>
          <p:cNvPr id="3" name="Shape 1"/>
          <p:cNvSpPr/>
          <p:nvPr/>
        </p:nvSpPr>
        <p:spPr>
          <a:xfrm>
            <a:off x="502920" y="1234440"/>
            <a:ext cx="8138160" cy="914400"/>
          </a:xfrm>
          <a:prstGeom prst="roundRect">
            <a:avLst>
              <a:gd name="adj" fmla="val 6000"/>
            </a:avLst>
          </a:prstGeom>
          <a:solidFill>
            <a:srgbClr val="131C25"/>
          </a:solidFill>
          <a:ln w="12700">
            <a:solidFill>
              <a:srgbClr val="1C2832"/>
            </a:solidFill>
            <a:prstDash val="solid"/>
          </a:ln>
        </p:spPr>
        <p:txBody>
          <a:bodyPr/>
          <a:p/>
        </p:txBody>
      </p:sp>
      <p:sp>
        <p:nvSpPr>
          <p:cNvPr id="4" name="Shape 2"/>
          <p:cNvSpPr/>
          <p:nvPr/>
        </p:nvSpPr>
        <p:spPr>
          <a:xfrm>
            <a:off x="731520" y="1371600"/>
            <a:ext cx="640080" cy="640080"/>
          </a:xfrm>
          <a:prstGeom prst="ellipse">
            <a:avLst/>
          </a:prstGeom>
          <a:solidFill>
            <a:srgbClr val="0E141A"/>
          </a:solidFill>
          <a:ln w="19050">
            <a:solidFill>
              <a:srgbClr val="DC5428"/>
            </a:solidFill>
            <a:prstDash val="solid"/>
          </a:ln>
        </p:spPr>
        <p:txBody>
          <a:bodyPr/>
          <a:p/>
        </p:txBody>
      </p:sp>
      <p:pic>
        <p:nvPicPr>
          <p:cNvPr id="5" name="Image 0" descr="preencoded.png">    </p:cNvPr>
          <p:cNvPicPr>
            <a:picLocks noChangeAspect="1"/>
          </p:cNvPicPr>
          <p:nvPr/>
        </p:nvPicPr>
        <p:blipFill>
          <a:blip r:embed="rId2"/>
          <a:stretch>
            <a:fillRect/>
          </a:stretch>
        </p:blipFill>
        <p:spPr>
          <a:xfrm>
            <a:off x="872338" y="1512418"/>
            <a:ext cx="358445" cy="358445"/>
          </a:xfrm>
          <a:prstGeom prst="rect">
            <a:avLst/>
          </a:prstGeom>
        </p:spPr>
      </p:pic>
      <p:sp>
        <p:nvSpPr>
          <p:cNvPr id="6" name="Text 3"/>
          <p:cNvSpPr/>
          <p:nvPr/>
        </p:nvSpPr>
        <p:spPr>
          <a:xfrm>
            <a:off x="1600200" y="1307592"/>
            <a:ext cx="6858000" cy="777240"/>
          </a:xfrm>
          <a:prstGeom prst="rect">
            <a:avLst/>
          </a:prstGeom>
          <a:noFill/>
          <a:ln/>
        </p:spPr>
        <p:txBody>
          <a:bodyPr wrap="square" lIns="0" tIns="0" rIns="0" bIns="0" rtlCol="0" anchor="ctr"/>
          <a:lstStyle/>
          <a:p>
            <a:pPr indent="0" marL="0">
              <a:lnSpc>
                <a:spcPts val="1900"/>
              </a:lnSpc>
              <a:buNone/>
            </a:pPr>
            <a:r>
              <a:rPr lang="en-US" sz="1600" b="1" dirty="0">
                <a:solidFill>
                  <a:srgbClr val="FFFFFF"/>
                </a:solidFill>
                <a:latin typeface="Arial" pitchFamily="34" charset="0"/>
                <a:ea typeface="Arial" pitchFamily="34" charset="-122"/>
                <a:cs typeface="Arial" pitchFamily="34" charset="-120"/>
              </a:rPr>
              <a:t>They DON'T answer those questions
</a:t>
            </a:r>
            <a:pPr indent="0" marL="0">
              <a:lnSpc>
                <a:spcPts val="1900"/>
              </a:lnSpc>
              <a:buNone/>
            </a:pPr>
            <a:r>
              <a:rPr lang="en-US" sz="1350" dirty="0">
                <a:solidFill>
                  <a:srgbClr val="8294A3"/>
                </a:solidFill>
                <a:latin typeface="Arial" pitchFamily="34" charset="0"/>
                <a:ea typeface="Arial" pitchFamily="34" charset="-122"/>
                <a:cs typeface="Arial" pitchFamily="34" charset="-120"/>
              </a:rPr>
              <a:t>No real name, no school, no address. In the game you are your character, nothing more.</a:t>
            </a:r>
            <a:endParaRPr lang="en-US" sz="1600" dirty="0"/>
          </a:p>
        </p:txBody>
      </p:sp>
      <p:sp>
        <p:nvSpPr>
          <p:cNvPr id="7" name="Shape 4"/>
          <p:cNvSpPr/>
          <p:nvPr/>
        </p:nvSpPr>
        <p:spPr>
          <a:xfrm>
            <a:off x="502920" y="2286000"/>
            <a:ext cx="8138160" cy="914400"/>
          </a:xfrm>
          <a:prstGeom prst="roundRect">
            <a:avLst>
              <a:gd name="adj" fmla="val 6000"/>
            </a:avLst>
          </a:prstGeom>
          <a:solidFill>
            <a:srgbClr val="131C25"/>
          </a:solidFill>
          <a:ln w="12700">
            <a:solidFill>
              <a:srgbClr val="1C2832"/>
            </a:solidFill>
            <a:prstDash val="solid"/>
          </a:ln>
        </p:spPr>
        <p:txBody>
          <a:bodyPr/>
          <a:p/>
        </p:txBody>
      </p:sp>
      <p:sp>
        <p:nvSpPr>
          <p:cNvPr id="8" name="Shape 5"/>
          <p:cNvSpPr/>
          <p:nvPr/>
        </p:nvSpPr>
        <p:spPr>
          <a:xfrm>
            <a:off x="731520" y="2423160"/>
            <a:ext cx="640080" cy="640080"/>
          </a:xfrm>
          <a:prstGeom prst="ellipse">
            <a:avLst/>
          </a:prstGeom>
          <a:solidFill>
            <a:srgbClr val="0E141A"/>
          </a:solidFill>
          <a:ln w="19050">
            <a:solidFill>
              <a:srgbClr val="DC5428"/>
            </a:solidFill>
            <a:prstDash val="solid"/>
          </a:ln>
        </p:spPr>
        <p:txBody>
          <a:bodyPr/>
          <a:p/>
        </p:txBody>
      </p:sp>
      <p:pic>
        <p:nvPicPr>
          <p:cNvPr id="9" name="Image 1" descr="preencoded.png">    </p:cNvPr>
          <p:cNvPicPr>
            <a:picLocks noChangeAspect="1"/>
          </p:cNvPicPr>
          <p:nvPr/>
        </p:nvPicPr>
        <p:blipFill>
          <a:blip r:embed="rId3"/>
          <a:stretch>
            <a:fillRect/>
          </a:stretch>
        </p:blipFill>
        <p:spPr>
          <a:xfrm>
            <a:off x="872338" y="2563978"/>
            <a:ext cx="358445" cy="358445"/>
          </a:xfrm>
          <a:prstGeom prst="rect">
            <a:avLst/>
          </a:prstGeom>
        </p:spPr>
      </p:pic>
      <p:sp>
        <p:nvSpPr>
          <p:cNvPr id="10" name="Text 6"/>
          <p:cNvSpPr/>
          <p:nvPr/>
        </p:nvSpPr>
        <p:spPr>
          <a:xfrm>
            <a:off x="1600200" y="2359152"/>
            <a:ext cx="6858000" cy="777240"/>
          </a:xfrm>
          <a:prstGeom prst="rect">
            <a:avLst/>
          </a:prstGeom>
          <a:noFill/>
          <a:ln/>
        </p:spPr>
        <p:txBody>
          <a:bodyPr wrap="square" lIns="0" tIns="0" rIns="0" bIns="0" rtlCol="0" anchor="ctr"/>
          <a:lstStyle/>
          <a:p>
            <a:pPr indent="0" marL="0">
              <a:lnSpc>
                <a:spcPts val="1900"/>
              </a:lnSpc>
              <a:buNone/>
            </a:pPr>
            <a:r>
              <a:rPr lang="en-US" sz="1600" b="1" dirty="0">
                <a:solidFill>
                  <a:srgbClr val="FFFFFF"/>
                </a:solidFill>
                <a:latin typeface="Arial" pitchFamily="34" charset="0"/>
                <a:ea typeface="Arial" pitchFamily="34" charset="-122"/>
                <a:cs typeface="Arial" pitchFamily="34" charset="-120"/>
              </a:rPr>
              <a:t>They ALWAYS use a made-up name
</a:t>
            </a:r>
            <a:pPr indent="0" marL="0">
              <a:lnSpc>
                <a:spcPts val="1900"/>
              </a:lnSpc>
              <a:buNone/>
            </a:pPr>
            <a:r>
              <a:rPr lang="en-US" sz="1350" dirty="0">
                <a:solidFill>
                  <a:srgbClr val="8294A3"/>
                </a:solidFill>
                <a:latin typeface="Arial" pitchFamily="34" charset="0"/>
                <a:ea typeface="Arial" pitchFamily="34" charset="-122"/>
                <a:cs typeface="Arial" pitchFamily="34" charset="-120"/>
              </a:rPr>
              <a:t>Your player name doesn't say who you are or where you are.</a:t>
            </a:r>
            <a:endParaRPr lang="en-US" sz="1600" dirty="0"/>
          </a:p>
        </p:txBody>
      </p:sp>
      <p:sp>
        <p:nvSpPr>
          <p:cNvPr id="11" name="Shape 7"/>
          <p:cNvSpPr/>
          <p:nvPr/>
        </p:nvSpPr>
        <p:spPr>
          <a:xfrm>
            <a:off x="502920" y="3337560"/>
            <a:ext cx="8138160" cy="914400"/>
          </a:xfrm>
          <a:prstGeom prst="roundRect">
            <a:avLst>
              <a:gd name="adj" fmla="val 6000"/>
            </a:avLst>
          </a:prstGeom>
          <a:solidFill>
            <a:srgbClr val="131C25"/>
          </a:solidFill>
          <a:ln w="12700">
            <a:solidFill>
              <a:srgbClr val="1C2832"/>
            </a:solidFill>
            <a:prstDash val="solid"/>
          </a:ln>
        </p:spPr>
        <p:txBody>
          <a:bodyPr/>
          <a:p/>
        </p:txBody>
      </p:sp>
      <p:sp>
        <p:nvSpPr>
          <p:cNvPr id="12" name="Shape 8"/>
          <p:cNvSpPr/>
          <p:nvPr/>
        </p:nvSpPr>
        <p:spPr>
          <a:xfrm>
            <a:off x="731520" y="3474720"/>
            <a:ext cx="640080" cy="640080"/>
          </a:xfrm>
          <a:prstGeom prst="ellipse">
            <a:avLst/>
          </a:prstGeom>
          <a:solidFill>
            <a:srgbClr val="0E141A"/>
          </a:solidFill>
          <a:ln w="19050">
            <a:solidFill>
              <a:srgbClr val="0CA6CF"/>
            </a:solidFill>
            <a:prstDash val="solid"/>
          </a:ln>
        </p:spPr>
        <p:txBody>
          <a:bodyPr/>
          <a:p/>
        </p:txBody>
      </p:sp>
      <p:pic>
        <p:nvPicPr>
          <p:cNvPr id="13" name="Image 2" descr="preencoded.png">    </p:cNvPr>
          <p:cNvPicPr>
            <a:picLocks noChangeAspect="1"/>
          </p:cNvPicPr>
          <p:nvPr/>
        </p:nvPicPr>
        <p:blipFill>
          <a:blip r:embed="rId4"/>
          <a:stretch>
            <a:fillRect/>
          </a:stretch>
        </p:blipFill>
        <p:spPr>
          <a:xfrm>
            <a:off x="872338" y="3615538"/>
            <a:ext cx="358445" cy="358445"/>
          </a:xfrm>
          <a:prstGeom prst="rect">
            <a:avLst/>
          </a:prstGeom>
        </p:spPr>
      </p:pic>
      <p:sp>
        <p:nvSpPr>
          <p:cNvPr id="14" name="Text 9"/>
          <p:cNvSpPr/>
          <p:nvPr/>
        </p:nvSpPr>
        <p:spPr>
          <a:xfrm>
            <a:off x="1600200" y="3410712"/>
            <a:ext cx="6858000" cy="777240"/>
          </a:xfrm>
          <a:prstGeom prst="rect">
            <a:avLst/>
          </a:prstGeom>
          <a:noFill/>
          <a:ln/>
        </p:spPr>
        <p:txBody>
          <a:bodyPr wrap="square" lIns="0" tIns="0" rIns="0" bIns="0" rtlCol="0" anchor="ctr"/>
          <a:lstStyle/>
          <a:p>
            <a:pPr indent="0" marL="0">
              <a:lnSpc>
                <a:spcPts val="1900"/>
              </a:lnSpc>
              <a:buNone/>
            </a:pPr>
            <a:r>
              <a:rPr lang="en-US" sz="1600" b="1" dirty="0">
                <a:solidFill>
                  <a:srgbClr val="FFFFFF"/>
                </a:solidFill>
                <a:latin typeface="Arial" pitchFamily="34" charset="0"/>
                <a:ea typeface="Arial" pitchFamily="34" charset="-122"/>
                <a:cs typeface="Arial" pitchFamily="34" charset="-120"/>
              </a:rPr>
              <a:t>They tell a trusted adult
</a:t>
            </a:r>
            <a:pPr indent="0" marL="0">
              <a:lnSpc>
                <a:spcPts val="1900"/>
              </a:lnSpc>
              <a:buNone/>
            </a:pPr>
            <a:r>
              <a:rPr lang="en-US" sz="1350" dirty="0">
                <a:solidFill>
                  <a:srgbClr val="8294A3"/>
                </a:solidFill>
                <a:latin typeface="Arial" pitchFamily="34" charset="0"/>
                <a:ea typeface="Arial" pitchFamily="34" charset="-122"/>
                <a:cs typeface="Arial" pitchFamily="34" charset="-120"/>
              </a:rPr>
              <a:t>Mom, dad, your teacher: show them the message. Telling isn't tattling: it's being a Guardian.</a:t>
            </a:r>
            <a:endParaRPr lang="en-US" sz="1600" dirty="0"/>
          </a:p>
        </p:txBody>
      </p:sp>
      <p:sp>
        <p:nvSpPr>
          <p:cNvPr id="15" name="Text 10"/>
          <p:cNvSpPr/>
          <p:nvPr/>
        </p:nvSpPr>
        <p:spPr>
          <a:xfrm>
            <a:off x="502920" y="4407408"/>
            <a:ext cx="8138160" cy="365760"/>
          </a:xfrm>
          <a:prstGeom prst="rect">
            <a:avLst/>
          </a:prstGeom>
          <a:noFill/>
          <a:ln/>
        </p:spPr>
        <p:txBody>
          <a:bodyPr wrap="square" lIns="0" tIns="0" rIns="0" bIns="0" rtlCol="0" anchor="ctr"/>
          <a:lstStyle/>
          <a:p>
            <a:pPr indent="0" marL="0">
              <a:buNone/>
            </a:pPr>
            <a:r>
              <a:rPr lang="en-US" sz="1350" b="1" dirty="0">
                <a:solidFill>
                  <a:srgbClr val="DC5428"/>
                </a:solidFill>
                <a:latin typeface="Arial" pitchFamily="34" charset="0"/>
                <a:ea typeface="Arial" pitchFamily="34" charset="-122"/>
                <a:cs typeface="Arial" pitchFamily="34" charset="-120"/>
              </a:rPr>
              <a:t>If someone asks you to “keep it a secret”: that's the biggest signal to tell.</a:t>
            </a:r>
            <a:endParaRPr lang="en-US" sz="1350" dirty="0"/>
          </a:p>
        </p:txBody>
      </p:sp>
      <p:sp>
        <p:nvSpPr>
          <p:cNvPr id="16" name="Text 11"/>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17" name="Text 12"/>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8" name="Text 13"/>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06/20</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RULE 2 — YOUR SECRET KEY</a:t>
            </a:r>
            <a:endParaRPr lang="en-US" sz="1200" dirty="0"/>
          </a:p>
        </p:txBody>
      </p:sp>
      <p:sp>
        <p:nvSpPr>
          <p:cNvPr id="3" name="Text 1"/>
          <p:cNvSpPr/>
          <p:nvPr/>
        </p:nvSpPr>
        <p:spPr>
          <a:xfrm>
            <a:off x="502920" y="1188720"/>
            <a:ext cx="8138160" cy="1463040"/>
          </a:xfrm>
          <a:prstGeom prst="rect">
            <a:avLst/>
          </a:prstGeom>
          <a:noFill/>
          <a:ln/>
        </p:spPr>
        <p:txBody>
          <a:bodyPr wrap="square" lIns="0" tIns="0" rIns="0" bIns="0" rtlCol="0" anchor="ctr"/>
          <a:lstStyle/>
          <a:p>
            <a:pPr indent="0" marL="0">
              <a:lnSpc>
                <a:spcPts val="4200"/>
              </a:lnSpc>
              <a:buNone/>
            </a:pPr>
            <a:r>
              <a:rPr lang="en-US" sz="3400" b="1" dirty="0">
                <a:solidFill>
                  <a:srgbClr val="FFFFFF"/>
                </a:solidFill>
                <a:latin typeface="Arial" pitchFamily="34" charset="0"/>
                <a:ea typeface="Arial" pitchFamily="34" charset="-122"/>
                <a:cs typeface="Arial" pitchFamily="34" charset="-120"/>
              </a:rPr>
              <a:t>Your password is the key to your locker.
</a:t>
            </a:r>
            <a:pPr indent="0" marL="0">
              <a:lnSpc>
                <a:spcPts val="4200"/>
              </a:lnSpc>
              <a:buNone/>
            </a:pPr>
            <a:r>
              <a:rPr lang="en-US" sz="3400" b="1" dirty="0">
                <a:solidFill>
                  <a:srgbClr val="DC5428"/>
                </a:solidFill>
                <a:latin typeface="Arial" pitchFamily="34" charset="0"/>
                <a:ea typeface="Arial" pitchFamily="34" charset="-122"/>
                <a:cs typeface="Arial" pitchFamily="34" charset="-120"/>
              </a:rPr>
              <a:t>Would you give it to a stranger?</a:t>
            </a:r>
            <a:endParaRPr lang="en-US" sz="3400" dirty="0"/>
          </a:p>
        </p:txBody>
      </p:sp>
      <p:sp>
        <p:nvSpPr>
          <p:cNvPr id="4" name="Shape 2"/>
          <p:cNvSpPr/>
          <p:nvPr/>
        </p:nvSpPr>
        <p:spPr>
          <a:xfrm>
            <a:off x="502920" y="3017520"/>
            <a:ext cx="2606040" cy="1325880"/>
          </a:xfrm>
          <a:prstGeom prst="roundRect">
            <a:avLst>
              <a:gd name="adj" fmla="val 4138"/>
            </a:avLst>
          </a:prstGeom>
          <a:solidFill>
            <a:srgbClr val="131C25"/>
          </a:solidFill>
          <a:ln w="12700">
            <a:solidFill>
              <a:srgbClr val="1C2832"/>
            </a:solidFill>
            <a:prstDash val="solid"/>
          </a:ln>
        </p:spPr>
        <p:txBody>
          <a:bodyPr/>
          <a:p/>
        </p:txBody>
      </p:sp>
      <p:sp>
        <p:nvSpPr>
          <p:cNvPr id="5" name="Text 3"/>
          <p:cNvSpPr/>
          <p:nvPr/>
        </p:nvSpPr>
        <p:spPr>
          <a:xfrm>
            <a:off x="640080" y="3154680"/>
            <a:ext cx="2331720" cy="411480"/>
          </a:xfrm>
          <a:prstGeom prst="rect">
            <a:avLst/>
          </a:prstGeom>
          <a:noFill/>
          <a:ln/>
        </p:spPr>
        <p:txBody>
          <a:bodyPr wrap="square" lIns="0" tIns="0" rIns="0" bIns="0" rtlCol="0" anchor="ctr"/>
          <a:lstStyle/>
          <a:p>
            <a:pPr algn="ctr" indent="0" marL="0">
              <a:buNone/>
            </a:pPr>
            <a:r>
              <a:rPr lang="en-US" sz="1400" b="1" dirty="0">
                <a:solidFill>
                  <a:srgbClr val="0CA6CF"/>
                </a:solidFill>
                <a:latin typeface="Courier New" pitchFamily="34" charset="0"/>
                <a:ea typeface="Courier New" pitchFamily="34" charset="-122"/>
                <a:cs typeface="Courier New" pitchFamily="34" charset="-120"/>
              </a:rPr>
              <a:t>NOBODY</a:t>
            </a:r>
            <a:endParaRPr lang="en-US" sz="1400" dirty="0"/>
          </a:p>
        </p:txBody>
      </p:sp>
      <p:sp>
        <p:nvSpPr>
          <p:cNvPr id="6" name="Text 4"/>
          <p:cNvSpPr/>
          <p:nvPr/>
        </p:nvSpPr>
        <p:spPr>
          <a:xfrm>
            <a:off x="685800" y="3611880"/>
            <a:ext cx="2240280" cy="685800"/>
          </a:xfrm>
          <a:prstGeom prst="rect">
            <a:avLst/>
          </a:prstGeom>
          <a:noFill/>
          <a:ln/>
        </p:spPr>
        <p:txBody>
          <a:bodyPr wrap="square" lIns="0" tIns="0" rIns="0" bIns="0" rtlCol="0" anchor="ctr"/>
          <a:lstStyle/>
          <a:p>
            <a:pPr algn="ctr" indent="0" marL="0">
              <a:lnSpc>
                <a:spcPts val="1500"/>
              </a:lnSpc>
              <a:buNone/>
            </a:pPr>
            <a:r>
              <a:rPr lang="en-US" sz="1200" dirty="0">
                <a:solidFill>
                  <a:srgbClr val="8294A3"/>
                </a:solidFill>
                <a:latin typeface="Arial" pitchFamily="34" charset="0"/>
                <a:ea typeface="Arial" pitchFamily="34" charset="-122"/>
                <a:cs typeface="Arial" pitchFamily="34" charset="-120"/>
              </a:rPr>
              <a:t>Not even your best friend. Only your parents can know it.</a:t>
            </a:r>
            <a:endParaRPr lang="en-US" sz="1200" dirty="0"/>
          </a:p>
        </p:txBody>
      </p:sp>
      <p:sp>
        <p:nvSpPr>
          <p:cNvPr id="7" name="Shape 5"/>
          <p:cNvSpPr/>
          <p:nvPr/>
        </p:nvSpPr>
        <p:spPr>
          <a:xfrm>
            <a:off x="3291840" y="3017520"/>
            <a:ext cx="2606040" cy="1325880"/>
          </a:xfrm>
          <a:prstGeom prst="roundRect">
            <a:avLst>
              <a:gd name="adj" fmla="val 4138"/>
            </a:avLst>
          </a:prstGeom>
          <a:solidFill>
            <a:srgbClr val="131C25"/>
          </a:solidFill>
          <a:ln w="12700">
            <a:solidFill>
              <a:srgbClr val="1C2832"/>
            </a:solidFill>
            <a:prstDash val="solid"/>
          </a:ln>
        </p:spPr>
        <p:txBody>
          <a:bodyPr/>
          <a:p/>
        </p:txBody>
      </p:sp>
      <p:sp>
        <p:nvSpPr>
          <p:cNvPr id="8" name="Text 6"/>
          <p:cNvSpPr/>
          <p:nvPr/>
        </p:nvSpPr>
        <p:spPr>
          <a:xfrm>
            <a:off x="3429000" y="3154680"/>
            <a:ext cx="2331720" cy="411480"/>
          </a:xfrm>
          <a:prstGeom prst="rect">
            <a:avLst/>
          </a:prstGeom>
          <a:noFill/>
          <a:ln/>
        </p:spPr>
        <p:txBody>
          <a:bodyPr wrap="square" lIns="0" tIns="0" rIns="0" bIns="0" rtlCol="0" anchor="ctr"/>
          <a:lstStyle/>
          <a:p>
            <a:pPr algn="ctr" indent="0" marL="0">
              <a:buNone/>
            </a:pPr>
            <a:r>
              <a:rPr lang="en-US" sz="1400" b="1" dirty="0">
                <a:solidFill>
                  <a:srgbClr val="0CA6CF"/>
                </a:solidFill>
                <a:latin typeface="Courier New" pitchFamily="34" charset="0"/>
                <a:ea typeface="Courier New" pitchFamily="34" charset="-122"/>
                <a:cs typeface="Courier New" pitchFamily="34" charset="-120"/>
              </a:rPr>
              <a:t>LONG AND WEIRD</a:t>
            </a:r>
            <a:endParaRPr lang="en-US" sz="1400" dirty="0"/>
          </a:p>
        </p:txBody>
      </p:sp>
      <p:sp>
        <p:nvSpPr>
          <p:cNvPr id="9" name="Text 7"/>
          <p:cNvSpPr/>
          <p:nvPr/>
        </p:nvSpPr>
        <p:spPr>
          <a:xfrm>
            <a:off x="3474720" y="3611880"/>
            <a:ext cx="2240280" cy="685800"/>
          </a:xfrm>
          <a:prstGeom prst="rect">
            <a:avLst/>
          </a:prstGeom>
          <a:noFill/>
          <a:ln/>
        </p:spPr>
        <p:txBody>
          <a:bodyPr wrap="square" lIns="0" tIns="0" rIns="0" bIns="0" rtlCol="0" anchor="ctr"/>
          <a:lstStyle/>
          <a:p>
            <a:pPr algn="ctr" indent="0" marL="0">
              <a:lnSpc>
                <a:spcPts val="1500"/>
              </a:lnSpc>
              <a:buNone/>
            </a:pPr>
            <a:r>
              <a:rPr lang="en-US" sz="1200" dirty="0">
                <a:solidFill>
                  <a:srgbClr val="8294A3"/>
                </a:solidFill>
                <a:latin typeface="Arial" pitchFamily="34" charset="0"/>
                <a:ea typeface="Arial" pitchFamily="34" charset="-122"/>
                <a:cs typeface="Arial" pitchFamily="34" charset="-120"/>
              </a:rPr>
              <a:t>So nobody can guess it (your name or “1234” won't do!).</a:t>
            </a:r>
            <a:endParaRPr lang="en-US" sz="1200" dirty="0"/>
          </a:p>
        </p:txBody>
      </p:sp>
      <p:sp>
        <p:nvSpPr>
          <p:cNvPr id="10" name="Shape 8"/>
          <p:cNvSpPr/>
          <p:nvPr/>
        </p:nvSpPr>
        <p:spPr>
          <a:xfrm>
            <a:off x="6080760" y="3017520"/>
            <a:ext cx="2606040" cy="1325880"/>
          </a:xfrm>
          <a:prstGeom prst="roundRect">
            <a:avLst>
              <a:gd name="adj" fmla="val 4138"/>
            </a:avLst>
          </a:prstGeom>
          <a:solidFill>
            <a:srgbClr val="131C25"/>
          </a:solidFill>
          <a:ln w="12700">
            <a:solidFill>
              <a:srgbClr val="1C2832"/>
            </a:solidFill>
            <a:prstDash val="solid"/>
          </a:ln>
        </p:spPr>
        <p:txBody>
          <a:bodyPr/>
          <a:p/>
        </p:txBody>
      </p:sp>
      <p:sp>
        <p:nvSpPr>
          <p:cNvPr id="11" name="Text 9"/>
          <p:cNvSpPr/>
          <p:nvPr/>
        </p:nvSpPr>
        <p:spPr>
          <a:xfrm>
            <a:off x="6217920" y="3154680"/>
            <a:ext cx="2331720" cy="411480"/>
          </a:xfrm>
          <a:prstGeom prst="rect">
            <a:avLst/>
          </a:prstGeom>
          <a:noFill/>
          <a:ln/>
        </p:spPr>
        <p:txBody>
          <a:bodyPr wrap="square" lIns="0" tIns="0" rIns="0" bIns="0" rtlCol="0" anchor="ctr"/>
          <a:lstStyle/>
          <a:p>
            <a:pPr algn="ctr" indent="0" marL="0">
              <a:buNone/>
            </a:pPr>
            <a:r>
              <a:rPr lang="en-US" sz="1400" b="1" dirty="0">
                <a:solidFill>
                  <a:srgbClr val="0CA6CF"/>
                </a:solidFill>
                <a:latin typeface="Courier New" pitchFamily="34" charset="0"/>
                <a:ea typeface="Courier New" pitchFamily="34" charset="-122"/>
                <a:cs typeface="Courier New" pitchFamily="34" charset="-120"/>
              </a:rPr>
              <a:t>ONE PER GAME</a:t>
            </a:r>
            <a:endParaRPr lang="en-US" sz="1400" dirty="0"/>
          </a:p>
        </p:txBody>
      </p:sp>
      <p:sp>
        <p:nvSpPr>
          <p:cNvPr id="12" name="Text 10"/>
          <p:cNvSpPr/>
          <p:nvPr/>
        </p:nvSpPr>
        <p:spPr>
          <a:xfrm>
            <a:off x="6263640" y="3611880"/>
            <a:ext cx="2240280" cy="685800"/>
          </a:xfrm>
          <a:prstGeom prst="rect">
            <a:avLst/>
          </a:prstGeom>
          <a:noFill/>
          <a:ln/>
        </p:spPr>
        <p:txBody>
          <a:bodyPr wrap="square" lIns="0" tIns="0" rIns="0" bIns="0" rtlCol="0" anchor="ctr"/>
          <a:lstStyle/>
          <a:p>
            <a:pPr algn="ctr" indent="0" marL="0">
              <a:lnSpc>
                <a:spcPts val="1500"/>
              </a:lnSpc>
              <a:buNone/>
            </a:pPr>
            <a:r>
              <a:rPr lang="en-US" sz="1200" dirty="0">
                <a:solidFill>
                  <a:srgbClr val="8294A3"/>
                </a:solidFill>
                <a:latin typeface="Arial" pitchFamily="34" charset="0"/>
                <a:ea typeface="Arial" pitchFamily="34" charset="-122"/>
                <a:cs typeface="Arial" pitchFamily="34" charset="-120"/>
              </a:rPr>
              <a:t>If someone figures one out, it shouldn't open all your accounts.</a:t>
            </a:r>
            <a:endParaRPr lang="en-US" sz="1200" dirty="0"/>
          </a:p>
        </p:txBody>
      </p:sp>
      <p:sp>
        <p:nvSpPr>
          <p:cNvPr id="13" name="Text 11"/>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14" name="Text 12"/>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5" name="Text 13"/>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07/20</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GAME TIME! — WHICH ONE IS STRONGER?</a:t>
            </a:r>
            <a:endParaRPr lang="en-US" sz="1200" dirty="0"/>
          </a:p>
        </p:txBody>
      </p:sp>
      <p:sp>
        <p:nvSpPr>
          <p:cNvPr id="3" name="Text 1"/>
          <p:cNvSpPr/>
          <p:nvPr/>
        </p:nvSpPr>
        <p:spPr>
          <a:xfrm>
            <a:off x="502920" y="1097280"/>
            <a:ext cx="8138160" cy="548640"/>
          </a:xfrm>
          <a:prstGeom prst="rect">
            <a:avLst/>
          </a:prstGeom>
          <a:noFill/>
          <a:ln/>
        </p:spPr>
        <p:txBody>
          <a:bodyPr wrap="square" lIns="0" tIns="0" rIns="0" bIns="0" rtlCol="0" anchor="ctr"/>
          <a:lstStyle/>
          <a:p>
            <a:pPr indent="0" marL="0">
              <a:buNone/>
            </a:pPr>
            <a:r>
              <a:rPr lang="en-US" sz="2600" b="1" dirty="0">
                <a:solidFill>
                  <a:srgbClr val="FFFFFF"/>
                </a:solidFill>
                <a:latin typeface="Arial" pitchFamily="34" charset="0"/>
                <a:ea typeface="Arial" pitchFamily="34" charset="-122"/>
                <a:cs typeface="Arial" pitchFamily="34" charset="-120"/>
              </a:rPr>
              <a:t>Let's vote: which key is harder to guess?</a:t>
            </a:r>
            <a:endParaRPr lang="en-US" sz="2600" dirty="0"/>
          </a:p>
        </p:txBody>
      </p:sp>
      <p:sp>
        <p:nvSpPr>
          <p:cNvPr id="4" name="Shape 2"/>
          <p:cNvSpPr/>
          <p:nvPr/>
        </p:nvSpPr>
        <p:spPr>
          <a:xfrm>
            <a:off x="868680" y="1920240"/>
            <a:ext cx="7406640" cy="868680"/>
          </a:xfrm>
          <a:prstGeom prst="roundRect">
            <a:avLst>
              <a:gd name="adj" fmla="val 6316"/>
            </a:avLst>
          </a:prstGeom>
          <a:solidFill>
            <a:srgbClr val="0E141A"/>
          </a:solidFill>
          <a:ln w="12700">
            <a:solidFill>
              <a:srgbClr val="1C2832"/>
            </a:solidFill>
            <a:prstDash val="solid"/>
          </a:ln>
        </p:spPr>
        <p:txBody>
          <a:bodyPr/>
          <a:p/>
        </p:txBody>
      </p:sp>
      <p:sp>
        <p:nvSpPr>
          <p:cNvPr id="5" name="Text 3"/>
          <p:cNvSpPr/>
          <p:nvPr/>
        </p:nvSpPr>
        <p:spPr>
          <a:xfrm>
            <a:off x="1143000" y="2103120"/>
            <a:ext cx="6858000" cy="502920"/>
          </a:xfrm>
          <a:prstGeom prst="rect">
            <a:avLst/>
          </a:prstGeom>
          <a:noFill/>
          <a:ln/>
        </p:spPr>
        <p:txBody>
          <a:bodyPr wrap="square" lIns="0" tIns="0" rIns="0" bIns="0" rtlCol="0" anchor="ctr"/>
          <a:lstStyle/>
          <a:p>
            <a:pPr indent="0" marL="0">
              <a:buNone/>
            </a:pPr>
            <a:r>
              <a:rPr lang="en-US" sz="2400" dirty="0">
                <a:solidFill>
                  <a:srgbClr val="8294A3"/>
                </a:solidFill>
                <a:latin typeface="Courier New" pitchFamily="34" charset="0"/>
                <a:ea typeface="Courier New" pitchFamily="34" charset="-122"/>
                <a:cs typeface="Courier New" pitchFamily="34" charset="-120"/>
              </a:rPr>
              <a:t>A)  </a:t>
            </a:r>
            <a:pPr indent="0" marL="0">
              <a:buNone/>
            </a:pPr>
            <a:r>
              <a:rPr lang="en-US" sz="2400" dirty="0">
                <a:solidFill>
                  <a:srgbClr val="D7DEE5"/>
                </a:solidFill>
                <a:latin typeface="Courier New" pitchFamily="34" charset="0"/>
                <a:ea typeface="Courier New" pitchFamily="34" charset="-122"/>
                <a:cs typeface="Courier New" pitchFamily="34" charset="-120"/>
              </a:rPr>
              <a:t>puppy123</a:t>
            </a:r>
            <a:endParaRPr lang="en-US" sz="2400" dirty="0"/>
          </a:p>
        </p:txBody>
      </p:sp>
      <p:sp>
        <p:nvSpPr>
          <p:cNvPr id="6" name="Shape 4"/>
          <p:cNvSpPr/>
          <p:nvPr/>
        </p:nvSpPr>
        <p:spPr>
          <a:xfrm>
            <a:off x="868680" y="2971800"/>
            <a:ext cx="7406640" cy="868680"/>
          </a:xfrm>
          <a:prstGeom prst="roundRect">
            <a:avLst>
              <a:gd name="adj" fmla="val 6316"/>
            </a:avLst>
          </a:prstGeom>
          <a:solidFill>
            <a:srgbClr val="0E141A"/>
          </a:solidFill>
          <a:ln w="12700">
            <a:solidFill>
              <a:srgbClr val="1C2832"/>
            </a:solidFill>
            <a:prstDash val="solid"/>
          </a:ln>
        </p:spPr>
        <p:txBody>
          <a:bodyPr/>
          <a:p/>
        </p:txBody>
      </p:sp>
      <p:sp>
        <p:nvSpPr>
          <p:cNvPr id="7" name="Text 5"/>
          <p:cNvSpPr/>
          <p:nvPr/>
        </p:nvSpPr>
        <p:spPr>
          <a:xfrm>
            <a:off x="1143000" y="3154680"/>
            <a:ext cx="6858000" cy="502920"/>
          </a:xfrm>
          <a:prstGeom prst="rect">
            <a:avLst/>
          </a:prstGeom>
          <a:noFill/>
          <a:ln/>
        </p:spPr>
        <p:txBody>
          <a:bodyPr wrap="square" lIns="0" tIns="0" rIns="0" bIns="0" rtlCol="0" anchor="ctr"/>
          <a:lstStyle/>
          <a:p>
            <a:pPr indent="0" marL="0">
              <a:buNone/>
            </a:pPr>
            <a:r>
              <a:rPr lang="en-US" sz="2400" dirty="0">
                <a:solidFill>
                  <a:srgbClr val="8294A3"/>
                </a:solidFill>
                <a:latin typeface="Courier New" pitchFamily="34" charset="0"/>
                <a:ea typeface="Courier New" pitchFamily="34" charset="-122"/>
                <a:cs typeface="Courier New" pitchFamily="34" charset="-120"/>
              </a:rPr>
              <a:t>B)  </a:t>
            </a:r>
            <a:pPr indent="0" marL="0">
              <a:buNone/>
            </a:pPr>
            <a:r>
              <a:rPr lang="en-US" sz="2400" dirty="0">
                <a:solidFill>
                  <a:srgbClr val="D7DEE5"/>
                </a:solidFill>
                <a:latin typeface="Courier New" pitchFamily="34" charset="0"/>
                <a:ea typeface="Courier New" pitchFamily="34" charset="-122"/>
                <a:cs typeface="Courier New" pitchFamily="34" charset="-120"/>
              </a:rPr>
              <a:t>MyCatFliesHigh42!</a:t>
            </a:r>
            <a:endParaRPr lang="en-US" sz="2400" dirty="0"/>
          </a:p>
        </p:txBody>
      </p:sp>
      <p:sp>
        <p:nvSpPr>
          <p:cNvPr id="8" name="Text 6"/>
          <p:cNvSpPr/>
          <p:nvPr/>
        </p:nvSpPr>
        <p:spPr>
          <a:xfrm>
            <a:off x="502920" y="4069080"/>
            <a:ext cx="8138160" cy="640080"/>
          </a:xfrm>
          <a:prstGeom prst="rect">
            <a:avLst/>
          </a:prstGeom>
          <a:noFill/>
          <a:ln/>
        </p:spPr>
        <p:txBody>
          <a:bodyPr wrap="square" lIns="0" tIns="0" rIns="0" bIns="0" rtlCol="0" anchor="ctr"/>
          <a:lstStyle/>
          <a:p>
            <a:pPr indent="0" marL="0">
              <a:lnSpc>
                <a:spcPts val="2000"/>
              </a:lnSpc>
              <a:buNone/>
            </a:pPr>
            <a:r>
              <a:rPr lang="en-US" sz="1450" dirty="0">
                <a:solidFill>
                  <a:srgbClr val="8294A3"/>
                </a:solidFill>
                <a:latin typeface="Arial" pitchFamily="34" charset="0"/>
                <a:ea typeface="Arial" pitchFamily="34" charset="-122"/>
                <a:cs typeface="Arial" pitchFamily="34" charset="-120"/>
              </a:rPr>
              <a:t>Guardian trick: make up a crazy phrase only you know. Long, fun and with numbers — impossible to guess, easy to remember.</a:t>
            </a:r>
            <a:endParaRPr lang="en-US" sz="1450" dirty="0"/>
          </a:p>
        </p:txBody>
      </p:sp>
      <p:sp>
        <p:nvSpPr>
          <p:cNvPr id="9" name="Text 7"/>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10" name="Text 8"/>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1" name="Text 9"/>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08/20</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384048"/>
            <a:ext cx="7955280" cy="310896"/>
          </a:xfrm>
          <a:prstGeom prst="rect">
            <a:avLst/>
          </a:prstGeom>
          <a:noFill/>
          <a:ln/>
        </p:spPr>
        <p:txBody>
          <a:bodyPr wrap="square" lIns="0" tIns="0" rIns="0" bIns="0" rtlCol="0" anchor="ctr"/>
          <a:lstStyle/>
          <a:p>
            <a:pPr indent="0" marL="0">
              <a:buNone/>
            </a:pPr>
            <a:r>
              <a:rPr lang="en-US" sz="1200" b="1" spc="400" kern="0" dirty="0">
                <a:solidFill>
                  <a:srgbClr val="DC5428"/>
                </a:solidFill>
                <a:latin typeface="Courier New" pitchFamily="34" charset="0"/>
                <a:ea typeface="Courier New" pitchFamily="34" charset="-122"/>
                <a:cs typeface="Courier New" pitchFamily="34" charset="-120"/>
              </a:rPr>
              <a:t>&gt;&gt; </a:t>
            </a:r>
            <a:pPr indent="0" marL="0">
              <a:buNone/>
            </a:pPr>
            <a:r>
              <a:rPr lang="en-US" sz="1200" b="1" spc="400" kern="0" dirty="0">
                <a:solidFill>
                  <a:srgbClr val="0CA6CF"/>
                </a:solidFill>
                <a:latin typeface="Courier New" pitchFamily="34" charset="0"/>
                <a:ea typeface="Courier New" pitchFamily="34" charset="-122"/>
                <a:cs typeface="Courier New" pitchFamily="34" charset="-120"/>
              </a:rPr>
              <a:t>RULE 3 — THE CHEESE IN THE TRAP</a:t>
            </a:r>
            <a:endParaRPr lang="en-US" sz="1200" dirty="0"/>
          </a:p>
        </p:txBody>
      </p:sp>
      <p:sp>
        <p:nvSpPr>
          <p:cNvPr id="3" name="Text 1"/>
          <p:cNvSpPr/>
          <p:nvPr/>
        </p:nvSpPr>
        <p:spPr>
          <a:xfrm>
            <a:off x="502920" y="1188720"/>
            <a:ext cx="8138160" cy="1554480"/>
          </a:xfrm>
          <a:prstGeom prst="rect">
            <a:avLst/>
          </a:prstGeom>
          <a:noFill/>
          <a:ln/>
        </p:spPr>
        <p:txBody>
          <a:bodyPr wrap="square" lIns="0" tIns="0" rIns="0" bIns="0" rtlCol="0" anchor="ctr"/>
          <a:lstStyle/>
          <a:p>
            <a:pPr indent="0" marL="0">
              <a:lnSpc>
                <a:spcPts val="4200"/>
              </a:lnSpc>
              <a:buNone/>
            </a:pPr>
            <a:r>
              <a:rPr lang="en-US" sz="3200" b="1" dirty="0">
                <a:solidFill>
                  <a:srgbClr val="DC5428"/>
                </a:solidFill>
                <a:latin typeface="Arial" pitchFamily="34" charset="0"/>
                <a:ea typeface="Arial" pitchFamily="34" charset="-122"/>
                <a:cs typeface="Arial" pitchFamily="34" charset="-120"/>
              </a:rPr>
              <a:t>“You WON 10,000 FREE coins!”
</a:t>
            </a:r>
            <a:pPr indent="0" marL="0">
              <a:lnSpc>
                <a:spcPts val="4200"/>
              </a:lnSpc>
              <a:buNone/>
            </a:pPr>
            <a:r>
              <a:rPr lang="en-US" sz="3200" b="1" dirty="0">
                <a:solidFill>
                  <a:srgbClr val="FFFFFF"/>
                </a:solidFill>
                <a:latin typeface="Arial" pitchFamily="34" charset="0"/>
                <a:ea typeface="Arial" pitchFamily="34" charset="-122"/>
                <a:cs typeface="Arial" pitchFamily="34" charset="-120"/>
              </a:rPr>
              <a:t>If you didn't even play... how could you have won?</a:t>
            </a:r>
            <a:endParaRPr lang="en-US" sz="3200" dirty="0"/>
          </a:p>
        </p:txBody>
      </p:sp>
      <p:sp>
        <p:nvSpPr>
          <p:cNvPr id="4" name="Shape 2"/>
          <p:cNvSpPr/>
          <p:nvPr/>
        </p:nvSpPr>
        <p:spPr>
          <a:xfrm>
            <a:off x="502920" y="2971800"/>
            <a:ext cx="8138160" cy="1325880"/>
          </a:xfrm>
          <a:prstGeom prst="roundRect">
            <a:avLst>
              <a:gd name="adj" fmla="val 4138"/>
            </a:avLst>
          </a:prstGeom>
          <a:solidFill>
            <a:srgbClr val="131C25"/>
          </a:solidFill>
          <a:ln w="12700">
            <a:solidFill>
              <a:srgbClr val="1C2832"/>
            </a:solidFill>
            <a:prstDash val="solid"/>
          </a:ln>
        </p:spPr>
        <p:txBody>
          <a:bodyPr/>
          <a:p/>
        </p:txBody>
      </p:sp>
      <p:sp>
        <p:nvSpPr>
          <p:cNvPr id="5" name="Shape 3"/>
          <p:cNvSpPr/>
          <p:nvPr/>
        </p:nvSpPr>
        <p:spPr>
          <a:xfrm>
            <a:off x="777240" y="3291840"/>
            <a:ext cx="685800" cy="685800"/>
          </a:xfrm>
          <a:prstGeom prst="ellipse">
            <a:avLst/>
          </a:prstGeom>
          <a:solidFill>
            <a:srgbClr val="0E141A"/>
          </a:solidFill>
          <a:ln w="19050">
            <a:solidFill>
              <a:srgbClr val="DC5428"/>
            </a:solidFill>
            <a:prstDash val="solid"/>
          </a:ln>
        </p:spPr>
        <p:txBody>
          <a:bodyPr/>
          <a:p/>
        </p:txBody>
      </p:sp>
      <p:pic>
        <p:nvPicPr>
          <p:cNvPr id="6" name="Image 0" descr="preencoded.png">    </p:cNvPr>
          <p:cNvPicPr>
            <a:picLocks noChangeAspect="1"/>
          </p:cNvPicPr>
          <p:nvPr/>
        </p:nvPicPr>
        <p:blipFill>
          <a:blip r:embed="rId2"/>
          <a:stretch>
            <a:fillRect/>
          </a:stretch>
        </p:blipFill>
        <p:spPr>
          <a:xfrm>
            <a:off x="928116" y="3442716"/>
            <a:ext cx="384048" cy="384048"/>
          </a:xfrm>
          <a:prstGeom prst="rect">
            <a:avLst/>
          </a:prstGeom>
        </p:spPr>
      </p:pic>
      <p:sp>
        <p:nvSpPr>
          <p:cNvPr id="7" name="Text 4"/>
          <p:cNvSpPr/>
          <p:nvPr/>
        </p:nvSpPr>
        <p:spPr>
          <a:xfrm>
            <a:off x="1645920" y="3127248"/>
            <a:ext cx="6720840" cy="1005840"/>
          </a:xfrm>
          <a:prstGeom prst="rect">
            <a:avLst/>
          </a:prstGeom>
          <a:noFill/>
          <a:ln/>
        </p:spPr>
        <p:txBody>
          <a:bodyPr wrap="square" lIns="0" tIns="0" rIns="0" bIns="0" rtlCol="0" anchor="ctr"/>
          <a:lstStyle/>
          <a:p>
            <a:pPr indent="0" marL="0">
              <a:lnSpc>
                <a:spcPts val="2200"/>
              </a:lnSpc>
              <a:buNone/>
            </a:pPr>
            <a:r>
              <a:rPr lang="en-US" sz="1550" b="1" dirty="0">
                <a:solidFill>
                  <a:srgbClr val="DC5428"/>
                </a:solidFill>
                <a:latin typeface="Arial" pitchFamily="34" charset="0"/>
                <a:ea typeface="Arial" pitchFamily="34" charset="-122"/>
                <a:cs typeface="Arial" pitchFamily="34" charset="-120"/>
              </a:rPr>
              <a:t>How the trap works: </a:t>
            </a:r>
            <a:pPr indent="0" marL="0">
              <a:lnSpc>
                <a:spcPts val="2200"/>
              </a:lnSpc>
              <a:buNone/>
            </a:pPr>
            <a:r>
              <a:rPr lang="en-US" sz="1550" dirty="0">
                <a:solidFill>
                  <a:srgbClr val="D7DEE5"/>
                </a:solidFill>
                <a:latin typeface="Arial" pitchFamily="34" charset="0"/>
                <a:ea typeface="Arial" pitchFamily="34" charset="-122"/>
                <a:cs typeface="Arial" pitchFamily="34" charset="-120"/>
              </a:rPr>
              <a:t>they promise you coins, skins or prizes so you'll type in your password or click a link. The prize doesn't exist: what they want is to </a:t>
            </a:r>
            <a:pPr indent="0" marL="0">
              <a:lnSpc>
                <a:spcPts val="2200"/>
              </a:lnSpc>
              <a:buNone/>
            </a:pPr>
            <a:r>
              <a:rPr lang="en-US" sz="1550" b="1" dirty="0">
                <a:solidFill>
                  <a:srgbClr val="FFFFFF"/>
                </a:solidFill>
                <a:latin typeface="Arial" pitchFamily="34" charset="0"/>
                <a:ea typeface="Arial" pitchFamily="34" charset="-122"/>
                <a:cs typeface="Arial" pitchFamily="34" charset="-120"/>
              </a:rPr>
              <a:t>steal your account</a:t>
            </a:r>
            <a:pPr indent="0" marL="0">
              <a:lnSpc>
                <a:spcPts val="2200"/>
              </a:lnSpc>
              <a:buNone/>
            </a:pPr>
            <a:r>
              <a:rPr lang="en-US" sz="1550" dirty="0">
                <a:solidFill>
                  <a:srgbClr val="D7DEE5"/>
                </a:solidFill>
                <a:latin typeface="Arial" pitchFamily="34" charset="0"/>
                <a:ea typeface="Arial" pitchFamily="34" charset="-122"/>
                <a:cs typeface="Arial" pitchFamily="34" charset="-120"/>
              </a:rPr>
              <a:t>.</a:t>
            </a:r>
            <a:endParaRPr lang="en-US" sz="1550" dirty="0"/>
          </a:p>
        </p:txBody>
      </p:sp>
      <p:sp>
        <p:nvSpPr>
          <p:cNvPr id="8" name="Text 5"/>
          <p:cNvSpPr/>
          <p:nvPr/>
        </p:nvSpPr>
        <p:spPr>
          <a:xfrm>
            <a:off x="502920" y="4773168"/>
            <a:ext cx="5669280" cy="274320"/>
          </a:xfrm>
          <a:prstGeom prst="rect">
            <a:avLst/>
          </a:prstGeom>
          <a:noFill/>
          <a:ln/>
        </p:spPr>
        <p:txBody>
          <a:bodyPr wrap="square" lIns="0" tIns="0" rIns="0" bIns="0" rtlCol="0" anchor="ctr"/>
          <a:lstStyle/>
          <a:p>
            <a:pPr indent="0" marL="0">
              <a:buNone/>
            </a:pPr>
            <a:r>
              <a:rPr lang="en-US" sz="850" spc="200" kern="0" dirty="0">
                <a:solidFill>
                  <a:srgbClr val="8294A3"/>
                </a:solidFill>
                <a:latin typeface="Courier New" pitchFamily="34" charset="0"/>
                <a:ea typeface="Courier New" pitchFamily="34" charset="-122"/>
                <a:cs typeface="Courier New" pitchFamily="34" charset="-120"/>
              </a:rPr>
              <a:t>INTERNET GUARDIANS — CÉSAR CERRUDO</a:t>
            </a:r>
            <a:endParaRPr lang="en-US" sz="850" dirty="0"/>
          </a:p>
        </p:txBody>
      </p:sp>
      <p:sp>
        <p:nvSpPr>
          <p:cNvPr id="9" name="Text 6"/>
          <p:cNvSpPr/>
          <p:nvPr/>
        </p:nvSpPr>
        <p:spPr>
          <a:xfrm>
            <a:off x="6400800" y="4773168"/>
            <a:ext cx="2240280" cy="274320"/>
          </a:xfrm>
          <a:prstGeom prst="rect">
            <a:avLst/>
          </a:prstGeom>
          <a:noFill/>
          <a:ln/>
        </p:spPr>
        <p:txBody>
          <a:bodyPr wrap="square" lIns="0" tIns="0" rIns="0" bIns="0" rtlCol="0" anchor="ctr"/>
          <a:lstStyle/>
          <a:p>
            <a:pPr algn="r" indent="0" marL="0">
              <a:buNone/>
            </a:pPr>
            <a:r>
              <a:rPr lang="en-US" sz="850" spc="200" kern="0" dirty="0">
                <a:solidFill>
                  <a:srgbClr val="0CA6CF"/>
                </a:solidFill>
                <a:latin typeface="Courier New" pitchFamily="34" charset="0"/>
                <a:ea typeface="Courier New" pitchFamily="34" charset="-122"/>
                <a:cs typeface="Courier New" pitchFamily="34" charset="-120"/>
              </a:rPr>
              <a:t>guiadeunhacker.com/en/</a:t>
            </a:r>
            <a:endParaRPr lang="en-US" sz="850" dirty="0"/>
          </a:p>
        </p:txBody>
      </p:sp>
      <p:sp>
        <p:nvSpPr>
          <p:cNvPr id="10" name="Text 7"/>
          <p:cNvSpPr/>
          <p:nvPr/>
        </p:nvSpPr>
        <p:spPr>
          <a:xfrm>
            <a:off x="8549640" y="384048"/>
            <a:ext cx="640080" cy="292608"/>
          </a:xfrm>
          <a:prstGeom prst="rect">
            <a:avLst/>
          </a:prstGeom>
          <a:noFill/>
          <a:ln/>
        </p:spPr>
        <p:txBody>
          <a:bodyPr wrap="square" lIns="0" tIns="0" rIns="0" bIns="0" rtlCol="0" anchor="ctr"/>
          <a:lstStyle/>
          <a:p>
            <a:pPr algn="r" indent="0" marL="0">
              <a:buNone/>
            </a:pPr>
            <a:r>
              <a:rPr lang="en-US" sz="1100" dirty="0">
                <a:solidFill>
                  <a:srgbClr val="8294A3"/>
                </a:solidFill>
                <a:latin typeface="Courier New" pitchFamily="34" charset="0"/>
                <a:ea typeface="Courier New" pitchFamily="34" charset="-122"/>
                <a:cs typeface="Courier New" pitchFamily="34" charset="-120"/>
              </a:rPr>
              <a:t>09/20</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Guardianes de Internet (8-12)</dc:title>
  <dc:subject>PptxGenJS Presentation</dc:subject>
  <dc:creator>César Cerrudo</dc:creator>
  <cp:lastModifiedBy>César Cerrudo</cp:lastModifiedBy>
  <cp:revision>1</cp:revision>
  <dcterms:created xsi:type="dcterms:W3CDTF">2026-06-12T23:20:11Z</dcterms:created>
  <dcterms:modified xsi:type="dcterms:W3CDTF">2026-06-12T23:20:11Z</dcterms:modified>
</cp:coreProperties>
</file>