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notesMasterIdLst>
    <p:notesMasterId r:id="rId2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PROFESSOR(A): tom direto, de igual para igual — essa idade detecta sermão a um quilômetro e desliga. A aula funciona se sentirem que estão recebendo informação de 'insider', não regras de adulto. 40-45 min.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Fechamento da frente 2 com a regra-mãe do livro (duvide-verifique-confie). É o princípio que sobrevive a qualquer golpe novo que inventarem.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linha do tempo pessoal (13→18→22→30) torna tangível o abstrato. Não moralize conteúdos: o filtro é de permanência, não de 'se comportar' — é isso que o torna usável de verdade.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Prepara o slide seguinte (regra de três) sem nomear ainda conteúdo íntimo. O argumento é estrutural, não moral: quatro vias de vazamento que não dependem da confiança na pessoa.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sensível: tom sereno e sem histórias pessoais. A regra de três é textual do livro. O fechamento em ciano é OBRIGATÓRIO ler: a via de ajuda sem culpa evita que quem já está em apuros afunde no silêncio. Se um aluno revelar algo, não trabalhe em público: acolhimento e encaminhamento conforme o protocolo escolar. A menção ao crime por reenviar é real na maioria das legislações e freia o 'reenviador casual'.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Grooming no nível do padrão, sem detalhar roteiros: o que eles precisam reconhecer é o MECANISMO (paciência + confiança simulada), que o próximo slide converte em sinais acionáveis. Tom informativo, não aterrorizante.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Os sinais como comportamentos observáveis, não como perfis de pessoas — isso os torna aplicáveis a qualquer caso. 'Preparando o terreno' nomeia o processo sem descrevê-lo. O fechamento repete a tríade protetora: sem culpa, evidência intacta, contar hoje. Mesmo protocolo de encaminhamento do slide 13.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Desloca o foco do agressor (minoria) para o amplificador (maioria = o papel provável deles). A metáfora do incêndio dá a eles uma identidade ativa possível: quem corta a corrente.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 três são condutas de baixo custo social — não se pede heroísmo público, e sim três microdecisões. 'Seu dedo decide' condensa a agência individual.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palavra-chave em família é tarefa de casa: que combinem nesta semana com a família. Conecta a ameaça mais nova com a regra mais velha (verificar por outro canal) — sensação de competência, não de desamparo.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Versão adolescente do protocolo do capítulo 8 do livro. 'O movimento de quem sabe' reenquadra pedir ajuda como competência, não como falha — chave numa idade em que autonomia é identidade.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Desarma a objeção nº 1 dessa idade com os ativos DELES (a conta do jogo vale dinheiro real — isso chega mais que 'seus dados'). Os ataques massivos automatizados não distinguem idade.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Intenções de implementação: ação concreta + dia definido. O D7 (ensinar a outro) é o efeito protégé: quem explica, consolida. Pode virar tarefa avaliável da semana.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Revisão por recuperação ativa: peça as 5 frentes de memória ANTES de mostrar o slide. O esforço de lembrar é o que consolida (testing effect).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 simulador é a isca perfeita para essa idade (é um jogo competitivo). Sugira jogar em aula na semana seguinte e comparar pontuações.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Inversão de papel final: de protegidos a protetores. Nessa idade, a responsabilidade pelos outros motiva mais que o cuidado próprio — e ensinar consolida (efeito protégé de novo).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Peak-end: fechamento em agência, não em medo. Uma única ação pedida (dia 1 do desafio). Se a aula fluiu bem, termine perguntando: 'qual vai ser o seu dia 1?' e ouça três respostas.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história dos semáforos de NY é real (César Cerrudo) e nessa idade prende forte. Reenquadramento aspiracional: 'pensar como hacker' = habilidade admirável, não crime. Isso transforma a aula de defensiva em desafiadora.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Mesmo recurso do deck adulto (open loop com mapa): 5 promessas que o cérebro quer fechar. A frase final cria intriga imediata rumo à frente 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'Joguinho velho que você nem usa' aterrissa o dominó na realidade deles: contas criadas aos 10 anos com a mesma senha de hoje. Pergunta retórica: 'quantas contas vocês criaram na vida? 20? 50?'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Demonstração do próprio viés: revele DEPOIS que votarem. Quando experimentam que o próprio cérebro os traiu, a lição se instala sozinha. Os exemplos extras (lnstagram com ele) mostram que o padrão é industrial, não um caso isolado.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MFA com o caminho concreto (Configurações → Segurança) e o tempo ('2 minutos') elimina a fricção. Desafio opcional: que ativem na mesma tarde e confirmem amanhã em aula — a tarefa mais útil do ano.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 roubo físico é o ataque mais provável nessa idade. O PIN do chip é o dado que quase ninguém conhece: explique a cadeia (chip em outro aparelho → chegam os códigos → redefinem todas as suas contas).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Conhecer a alavanca psicológica inocula contra ela (prêmio=ambição, pressa=pânico, história=confiança). Pergunte quem recebeu algum dos três neste mês: as mãos levantadas fazem o ponto sozinhas.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image" Target="../media/Slide-1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image" Target="../media/Slide-10-image-1.jpe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image" Target="../media/Slide-11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image" Target="../media/Slide-12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image" Target="../media/Slide-13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image" Target="../media/Slide-14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image" Target="../media/Slide-15-image-1.jpe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image" Target="../media/Slide-16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image" Target="../media/Slide-17-image-1.jpe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image" Target="../media/Slide-18-image-1.jpe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image" Target="../media/Slide-19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image" Target="../media/Slide-2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image" Target="../media/Slide-20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image" Target="../media/Slide-21-image-1.jpeg"/><Relationship Id="rId2" Type="http://schemas.openxmlformats.org/officeDocument/2006/relationships/image" Target="../media/image-21-2.png"/><Relationship Id="rId3" Type="http://schemas.openxmlformats.org/officeDocument/2006/relationships/image" Target="../media/image-21-3.png"/><Relationship Id="rId4" Type="http://schemas.openxmlformats.org/officeDocument/2006/relationships/image" Target="../media/image-21-4.png"/><Relationship Id="rId5" Type="http://schemas.openxmlformats.org/officeDocument/2006/relationships/image" Target="../media/image-21-5.png"/><Relationship Id="rId6" Type="http://schemas.openxmlformats.org/officeDocument/2006/relationships/image" Target="../media/image-2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2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image" Target="../media/Slide-22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2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image" Target="../media/Slide-23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3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image" Target="../media/Slide-24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4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image" Target="../media/Slide-3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image" Target="../media/Slide-4-image-1.jpe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image" Target="../media/Slide-5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image" Target="../media/Slide-6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image" Target="../media/Slide-7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image" Target="../media/Slide-8-image-1.jpe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image" Target="../media/Slide-9-image-1.jpe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3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BASEADO NO LIVRO DE UM HACKER PROFISSIONAL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02920" y="1463040"/>
            <a:ext cx="81381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52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Sua vida está no seu celular.
</a:t>
            </a:r>
            <a:pPr indent="0" marL="0">
              <a:lnSpc>
                <a:spcPts val="5200"/>
              </a:lnSpc>
              <a:buNone/>
            </a:pPr>
            <a:r>
              <a:rPr lang="en-US" sz="42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Quem mais tem a chave?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502920" y="3383280"/>
            <a:ext cx="7498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600"/>
              </a:lnSpc>
              <a:buNone/>
            </a:pPr>
            <a:r>
              <a:rPr lang="en-US" sz="18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Conversas, fotos, contas, sua história completa. Hoje: como pensam os que querem entrar — e como você fecha a porta na cara deles.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MODO DEFESA — CÉSAR CERRUDO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01/24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FRENTE 02 — OS DISFARCES DO LINK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02920" y="1325880"/>
            <a:ext cx="3931920" cy="2103120"/>
          </a:xfrm>
          <a:prstGeom prst="roundRect">
            <a:avLst>
              <a:gd name="adj" fmla="val 2609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4709160" y="1325880"/>
            <a:ext cx="3931920" cy="2103120"/>
          </a:xfrm>
          <a:prstGeom prst="roundRect">
            <a:avLst>
              <a:gd name="adj" fmla="val 2609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777240" y="1554480"/>
            <a:ext cx="603504" cy="603504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011" y="1687251"/>
            <a:ext cx="337962" cy="33796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54480" y="164592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LINK ENCURTADO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777240" y="2286000"/>
            <a:ext cx="3429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bit.ly/x7Kp2 pode levar para QUALQUER lugar. Antes de tocar: quem mandou e por quê? Na dúvida, não se toca.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983480" y="1554480"/>
            <a:ext cx="603504" cy="603504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6251" y="1687251"/>
            <a:ext cx="337962" cy="337962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760720" y="164592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QR DE RUA</a:t>
            </a:r>
            <a:endParaRPr lang="en-US" sz="1500" dirty="0"/>
          </a:p>
        </p:txBody>
      </p:sp>
      <p:sp>
        <p:nvSpPr>
          <p:cNvPr id="12" name="Text 8"/>
          <p:cNvSpPr/>
          <p:nvPr/>
        </p:nvSpPr>
        <p:spPr>
          <a:xfrm>
            <a:off x="4983480" y="2286000"/>
            <a:ext cx="3429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Um QR colado em cima de outro (parquímetro, loja, panfleto) pode ser de um golpista. Olhe para que endereço ele levou ANTES de digitar qualquer dado.</a:t>
            </a:r>
            <a:endParaRPr lang="en-US" sz="1300" dirty="0"/>
          </a:p>
        </p:txBody>
      </p:sp>
      <p:sp>
        <p:nvSpPr>
          <p:cNvPr id="13" name="Shape 9"/>
          <p:cNvSpPr/>
          <p:nvPr/>
        </p:nvSpPr>
        <p:spPr>
          <a:xfrm>
            <a:off x="502920" y="3657600"/>
            <a:ext cx="8138160" cy="868680"/>
          </a:xfrm>
          <a:prstGeom prst="roundRect">
            <a:avLst>
              <a:gd name="adj" fmla="val 6316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4" name="Text 10"/>
          <p:cNvSpPr/>
          <p:nvPr/>
        </p:nvSpPr>
        <p:spPr>
          <a:xfrm>
            <a:off x="777240" y="3794760"/>
            <a:ext cx="7589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regra que serve para tudo: duvide primeiro, verifique depois, confie no final.</a:t>
            </a:r>
            <a:endParaRPr lang="en-US" sz="1700" dirty="0"/>
          </a:p>
        </p:txBody>
      </p:sp>
      <p:sp>
        <p:nvSpPr>
          <p:cNvPr id="15" name="Text 11"/>
          <p:cNvSpPr/>
          <p:nvPr/>
        </p:nvSpPr>
        <p:spPr>
          <a:xfrm>
            <a:off x="6035040" y="4617720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FRENTE 02 FECHADA ✓</a:t>
            </a:r>
            <a:endParaRPr lang="en-US" sz="1100" dirty="0"/>
          </a:p>
        </p:txBody>
      </p:sp>
      <p:sp>
        <p:nvSpPr>
          <p:cNvPr id="16" name="Text 12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MODO DEFESA — CÉSAR CERRUDO</a:t>
            </a:r>
            <a:endParaRPr lang="en-US" sz="850" dirty="0"/>
          </a:p>
        </p:txBody>
      </p:sp>
      <p:sp>
        <p:nvSpPr>
          <p:cNvPr id="17" name="Text 13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8" name="Text 14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10/24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FRENTE 03 — SUA PEGADA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234440"/>
            <a:ext cx="8138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300"/>
              </a:lnSpc>
              <a:buNone/>
            </a:pP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internet não tem botão de apagar.
</a:t>
            </a:r>
            <a:pPr indent="0" marL="0">
              <a:lnSpc>
                <a:spcPts val="4300"/>
              </a:lnSpc>
              <a:buNone/>
            </a:pPr>
            <a:r>
              <a:rPr lang="en-US" sz="330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Seu passado não se apaga: ele é indexado.</a:t>
            </a:r>
            <a:endParaRPr lang="en-US" sz="3300" dirty="0"/>
          </a:p>
        </p:txBody>
      </p:sp>
      <p:sp>
        <p:nvSpPr>
          <p:cNvPr id="4" name="Text 2"/>
          <p:cNvSpPr/>
          <p:nvPr/>
        </p:nvSpPr>
        <p:spPr>
          <a:xfrm>
            <a:off x="502920" y="2971800"/>
            <a:ext cx="7863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500"/>
              </a:lnSpc>
              <a:buNone/>
            </a:pPr>
            <a:r>
              <a:rPr lang="en-US" sz="17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que você publica hoje aos 13 pode ser visto aos 18 pela universidade, aos 22 pelo seu primeiro emprego, aos 30 por qualquer um. Prints, reposts e arquivos fazem com que “apagar” quase nunca apague de verdade.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502920" y="4114800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filtro: eu aguento que isso exista para sempre com o meu nome?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MODO DEFESA — CÉSAR CERRUDO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11/24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FRENTE 03 — A FOTO “PRIVADA”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234440"/>
            <a:ext cx="8138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Qualquer foto que você manda </a:t>
            </a:r>
            <a:pPr indent="0" marL="0">
              <a:lnSpc>
                <a:spcPts val="4000"/>
              </a:lnSpc>
              <a:buNone/>
            </a:pPr>
            <a:r>
              <a:rPr lang="en-US" sz="31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deixa de ser sua</a:t>
            </a:r>
            <a:pPr indent="0" marL="0">
              <a:lnSpc>
                <a:spcPts val="4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ao tocar em enviar.</a:t>
            </a:r>
            <a:endParaRPr lang="en-US" sz="3100" dirty="0"/>
          </a:p>
        </p:txBody>
      </p:sp>
      <p:sp>
        <p:nvSpPr>
          <p:cNvPr id="4" name="Shape 2"/>
          <p:cNvSpPr/>
          <p:nvPr/>
        </p:nvSpPr>
        <p:spPr>
          <a:xfrm>
            <a:off x="502920" y="2743200"/>
            <a:ext cx="8138160" cy="1463040"/>
          </a:xfrm>
          <a:prstGeom prst="roundRect">
            <a:avLst>
              <a:gd name="adj" fmla="val 375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77240" y="2926080"/>
            <a:ext cx="758952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4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“É de confiança” não é um plano: </a:t>
            </a:r>
            <a:pPr indent="0" marL="0">
              <a:lnSpc>
                <a:spcPts val="2400"/>
              </a:lnSpc>
              <a:buNone/>
            </a:pPr>
            <a:r>
              <a:rPr lang="en-US" sz="16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 relações mudam, os celulares são roubados, as contas são hackeadas, as conversas são capturadas. A única foto que você controla para sempre é a que não enviou.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MODO DEFESA — CÉSAR CERRUDO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12/24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FRENTE 03 — A REGRA DE TRÊS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097280"/>
            <a:ext cx="8138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 imagens íntimas, a regra tem três partes: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02920" y="1920240"/>
            <a:ext cx="8138160" cy="658368"/>
          </a:xfrm>
          <a:prstGeom prst="roundRect">
            <a:avLst>
              <a:gd name="adj" fmla="val 8333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77240" y="1956816"/>
            <a:ext cx="75895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b="1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NÃO PRODUZIR  —  </a:t>
            </a:r>
            <a:pPr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foto que não existe não pode circular jamais.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02920" y="2697480"/>
            <a:ext cx="8138160" cy="658368"/>
          </a:xfrm>
          <a:prstGeom prst="roundRect">
            <a:avLst>
              <a:gd name="adj" fmla="val 8333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777240" y="2734056"/>
            <a:ext cx="75895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b="1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NÃO COMPARTILHAR  —  </a:t>
            </a:r>
            <a:pPr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Reenviar a imagem de outra pessoa machuca essa pessoa — e pode ser crime grave, mesmo que você “só” reenvie.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02920" y="3474720"/>
            <a:ext cx="8138160" cy="658368"/>
          </a:xfrm>
          <a:prstGeom prst="roundRect">
            <a:avLst>
              <a:gd name="adj" fmla="val 8333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777240" y="3511296"/>
            <a:ext cx="75895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b="1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NÃO PEDIR  —  </a:t>
            </a:r>
            <a:pPr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Pedir também é colocar em risco. Não se pede.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4343400"/>
            <a:ext cx="8138160" cy="0"/>
          </a:xfrm>
          <a:prstGeom prst="roundRect">
            <a:avLst>
              <a:gd name="adj" fmla="val Infinity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502920" y="443484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 uma imagem sua já circula: NÃO é culpa sua, e existem adultos que sabem como frear isso. Peça ajuda hoje.</a:t>
            </a:r>
            <a:endParaRPr lang="en-US" sz="1250" dirty="0"/>
          </a:p>
        </p:txBody>
      </p:sp>
      <p:sp>
        <p:nvSpPr>
          <p:cNvPr id="13" name="Text 10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MODO DEFESA — CÉSAR CERRUDO</a:t>
            </a:r>
            <a:endParaRPr lang="en-US" sz="850" dirty="0"/>
          </a:p>
        </p:txBody>
      </p:sp>
      <p:sp>
        <p:nvSpPr>
          <p:cNvPr id="14" name="Text 11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5" name="Text 12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13/24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FRENTE 04 — GENTE FALSA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280160"/>
            <a:ext cx="8138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6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perfil pode mentir em tudo:
</a:t>
            </a:r>
            <a:pPr indent="0" marL="0">
              <a:lnSpc>
                <a:spcPts val="4600"/>
              </a:lnSpc>
              <a:buNone/>
            </a:pPr>
            <a:r>
              <a:rPr lang="en-US" sz="36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 idade também.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02920" y="3063240"/>
            <a:ext cx="7863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500"/>
              </a:lnSpc>
              <a:buNone/>
            </a:pPr>
            <a:r>
              <a:rPr lang="en-US" sz="17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Há adultos que se passam por jovens da sua idade para ganhar sua confiança, aos poucos, durante semanas. Parecem gente boa. Entendem você. Essa é exatamente a técnica.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MODO DEFESA — CÉSAR CERRUDO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14/24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FRENTE 04 — OS 4 SINAIS VERMELHOS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097280"/>
            <a:ext cx="8138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Qualquer um deles = cortar e contar. Sem exceção.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02920" y="1920240"/>
            <a:ext cx="3931920" cy="1051560"/>
          </a:xfrm>
          <a:prstGeom prst="roundRect">
            <a:avLst>
              <a:gd name="adj" fmla="val 5217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667512" y="2139696"/>
            <a:ext cx="566928" cy="566928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236" y="2264420"/>
            <a:ext cx="317480" cy="317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99032" y="1984248"/>
            <a:ext cx="2926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Pede SEGREDOS
</a:t>
            </a:r>
            <a:pPr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“Que isso fique entre nós”. Quem isola você das suas pessoas não cuida de você: está preparando o terreno.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709160" y="1920240"/>
            <a:ext cx="3931920" cy="1051560"/>
          </a:xfrm>
          <a:prstGeom prst="roundRect">
            <a:avLst>
              <a:gd name="adj" fmla="val 5217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9" name="Shape 6"/>
          <p:cNvSpPr/>
          <p:nvPr/>
        </p:nvSpPr>
        <p:spPr>
          <a:xfrm>
            <a:off x="4873752" y="2139696"/>
            <a:ext cx="566928" cy="566928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8476" y="2264420"/>
            <a:ext cx="317480" cy="31748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605272" y="1984248"/>
            <a:ext cx="2926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Pede FOTOS ou dados
</a:t>
            </a:r>
            <a:pPr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Imagens, endereço, escola, quando você está sozinho. Não importa quanta confiança exista.</a:t>
            </a:r>
            <a:endParaRPr lang="en-US" sz="1300" dirty="0"/>
          </a:p>
        </p:txBody>
      </p:sp>
      <p:sp>
        <p:nvSpPr>
          <p:cNvPr id="12" name="Shape 8"/>
          <p:cNvSpPr/>
          <p:nvPr/>
        </p:nvSpPr>
        <p:spPr>
          <a:xfrm>
            <a:off x="502920" y="3154680"/>
            <a:ext cx="3931920" cy="1051560"/>
          </a:xfrm>
          <a:prstGeom prst="roundRect">
            <a:avLst>
              <a:gd name="adj" fmla="val 5217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3" name="Shape 9"/>
          <p:cNvSpPr/>
          <p:nvPr/>
        </p:nvSpPr>
        <p:spPr>
          <a:xfrm>
            <a:off x="667512" y="3374136"/>
            <a:ext cx="566928" cy="566928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2236" y="3498860"/>
            <a:ext cx="317480" cy="31748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399032" y="3218688"/>
            <a:ext cx="2926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APRESSA ou pressiona você
</a:t>
            </a:r>
            <a:pPr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Insistência, culpa (“achei que éramos amigos”), ameaças se você não fizer algo.</a:t>
            </a:r>
            <a:endParaRPr lang="en-US" sz="1300" dirty="0"/>
          </a:p>
        </p:txBody>
      </p:sp>
      <p:sp>
        <p:nvSpPr>
          <p:cNvPr id="16" name="Shape 11"/>
          <p:cNvSpPr/>
          <p:nvPr/>
        </p:nvSpPr>
        <p:spPr>
          <a:xfrm>
            <a:off x="4709160" y="3154680"/>
            <a:ext cx="3931920" cy="1051560"/>
          </a:xfrm>
          <a:prstGeom prst="roundRect">
            <a:avLst>
              <a:gd name="adj" fmla="val 5217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7" name="Shape 12"/>
          <p:cNvSpPr/>
          <p:nvPr/>
        </p:nvSpPr>
        <p:spPr>
          <a:xfrm>
            <a:off x="4873752" y="3374136"/>
            <a:ext cx="566928" cy="566928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8476" y="3498860"/>
            <a:ext cx="317480" cy="31748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605272" y="3218688"/>
            <a:ext cx="2926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Quer VER VOCÊ a sós
</a:t>
            </a:r>
            <a:pPr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Encontro com alguém que você conheceu online, sem adultos, jamais.</a:t>
            </a:r>
            <a:endParaRPr lang="en-US" sz="1300" dirty="0"/>
          </a:p>
        </p:txBody>
      </p:sp>
      <p:sp>
        <p:nvSpPr>
          <p:cNvPr id="20" name="Text 14"/>
          <p:cNvSpPr/>
          <p:nvPr/>
        </p:nvSpPr>
        <p:spPr>
          <a:xfrm>
            <a:off x="502920" y="452628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 algo disso já aconteceu: não é culpa sua, não apague as conversas, conte hoje.</a:t>
            </a:r>
            <a:endParaRPr lang="en-US" sz="1350" dirty="0"/>
          </a:p>
        </p:txBody>
      </p:sp>
      <p:sp>
        <p:nvSpPr>
          <p:cNvPr id="21" name="Text 15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MODO DEFESA — CÉSAR CERRUDO</a:t>
            </a:r>
            <a:endParaRPr lang="en-US" sz="850" dirty="0"/>
          </a:p>
        </p:txBody>
      </p:sp>
      <p:sp>
        <p:nvSpPr>
          <p:cNvPr id="22" name="Text 16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23" name="Text 17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15/24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FRENTE 05 — SEU GRUPO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234440"/>
            <a:ext cx="8138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4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print cruel que você reenvia
</a:t>
            </a:r>
            <a:pPr indent="0" marL="0">
              <a:lnSpc>
                <a:spcPts val="4400"/>
              </a:lnSpc>
              <a:buNone/>
            </a:pPr>
            <a:r>
              <a:rPr lang="en-US" sz="34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faz de você parte do ataque.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502920" y="3017520"/>
            <a:ext cx="78638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500"/>
              </a:lnSpc>
              <a:buNone/>
            </a:pPr>
            <a:r>
              <a:rPr lang="en-US" sz="17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cyberbullying quase nunca é um só atacando: é um que começa e cinquenta que reenviam, comentam ou riem. Sem os cinquenta, não há incêndio.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502920" y="4023360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Você escolhe: gasolina ou extintor?</a:t>
            </a:r>
            <a:endParaRPr lang="en-US" sz="1900" dirty="0"/>
          </a:p>
        </p:txBody>
      </p:sp>
      <p:sp>
        <p:nvSpPr>
          <p:cNvPr id="6" name="Text 4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MODO DEFESA — CÉSAR CERRUDO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16/24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FRENTE 05 — QUEM FREIA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097280"/>
            <a:ext cx="8138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Três jogadas de quem corta a corrente: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965960"/>
            <a:ext cx="8138160" cy="731520"/>
          </a:xfrm>
          <a:prstGeom prst="roundRect">
            <a:avLst>
              <a:gd name="adj" fmla="val 75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731520" y="2039112"/>
            <a:ext cx="585216" cy="585216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0268" y="2167860"/>
            <a:ext cx="327721" cy="327721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08760" y="2011680"/>
            <a:ext cx="6949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Não reenvia, não comenta, não curte — </a:t>
            </a:r>
            <a:pPr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zoeira sem público morre sozinha. Seu dedo decide.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502920" y="2834640"/>
            <a:ext cx="8138160" cy="731520"/>
          </a:xfrm>
          <a:prstGeom prst="roundRect">
            <a:avLst>
              <a:gd name="adj" fmla="val 75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9" name="Shape 6"/>
          <p:cNvSpPr/>
          <p:nvPr/>
        </p:nvSpPr>
        <p:spPr>
          <a:xfrm>
            <a:off x="731520" y="2907792"/>
            <a:ext cx="585216" cy="585216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0268" y="3036540"/>
            <a:ext cx="327721" cy="327721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508760" y="2880360"/>
            <a:ext cx="6949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Apoia quem está sofrendo — </a:t>
            </a:r>
            <a:pPr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Uma mensagem privada basta: “vi o que aconteceu, estou com você”. Recebê-la muda tudo.</a:t>
            </a:r>
            <a:endParaRPr lang="en-US" sz="1400" dirty="0"/>
          </a:p>
        </p:txBody>
      </p:sp>
      <p:sp>
        <p:nvSpPr>
          <p:cNvPr id="12" name="Shape 8"/>
          <p:cNvSpPr/>
          <p:nvPr/>
        </p:nvSpPr>
        <p:spPr>
          <a:xfrm>
            <a:off x="502920" y="3703320"/>
            <a:ext cx="8138160" cy="731520"/>
          </a:xfrm>
          <a:prstGeom prst="roundRect">
            <a:avLst>
              <a:gd name="adj" fmla="val 75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3" name="Shape 9"/>
          <p:cNvSpPr/>
          <p:nvPr/>
        </p:nvSpPr>
        <p:spPr>
          <a:xfrm>
            <a:off x="731520" y="3776472"/>
            <a:ext cx="585216" cy="585216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268" y="3905220"/>
            <a:ext cx="327721" cy="327721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508760" y="3749040"/>
            <a:ext cx="6949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Denuncia e conta para um adulto — </a:t>
            </a:r>
            <a:pPr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Denunciar na plataforma é anônimo. Contar não é dedurar: é frear algo que machuca de verdade.</a:t>
            </a:r>
            <a:endParaRPr lang="en-US" sz="1400" dirty="0"/>
          </a:p>
        </p:txBody>
      </p:sp>
      <p:sp>
        <p:nvSpPr>
          <p:cNvPr id="16" name="Text 11"/>
          <p:cNvSpPr/>
          <p:nvPr/>
        </p:nvSpPr>
        <p:spPr>
          <a:xfrm>
            <a:off x="6035040" y="4617720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FRENTE 05 FECHADA ✓</a:t>
            </a:r>
            <a:endParaRPr lang="en-US" sz="1100" dirty="0"/>
          </a:p>
        </p:txBody>
      </p:sp>
      <p:sp>
        <p:nvSpPr>
          <p:cNvPr id="17" name="Text 12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MODO DEFESA — CÉSAR CERRUDO</a:t>
            </a:r>
            <a:endParaRPr lang="en-US" sz="850" dirty="0"/>
          </a:p>
        </p:txBody>
      </p:sp>
      <p:sp>
        <p:nvSpPr>
          <p:cNvPr id="18" name="Text 13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9" name="Text 14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17/24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NÍVEL EXTRA — A IA JOGA CONTRA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188720"/>
            <a:ext cx="813816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1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voz pode ser falsa. O rosto também.
</a:t>
            </a:r>
            <a:pPr indent="0" marL="0">
              <a:lnSpc>
                <a:spcPts val="4100"/>
              </a:lnSpc>
              <a:buNone/>
            </a:pPr>
            <a:r>
              <a:rPr lang="en-US" sz="31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Até numa videochamada.</a:t>
            </a:r>
            <a:endParaRPr lang="en-US" sz="3100" dirty="0"/>
          </a:p>
        </p:txBody>
      </p:sp>
      <p:sp>
        <p:nvSpPr>
          <p:cNvPr id="4" name="Shape 2"/>
          <p:cNvSpPr/>
          <p:nvPr/>
        </p:nvSpPr>
        <p:spPr>
          <a:xfrm>
            <a:off x="502920" y="2788920"/>
            <a:ext cx="8138160" cy="1463040"/>
          </a:xfrm>
          <a:prstGeom prst="roundRect">
            <a:avLst>
              <a:gd name="adj" fmla="val 375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777240" y="3154680"/>
            <a:ext cx="685800" cy="685800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116" y="3305556"/>
            <a:ext cx="384048" cy="38404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645920" y="2926080"/>
            <a:ext cx="6720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45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Deepfakes: </a:t>
            </a:r>
            <a:pPr indent="0" marL="0">
              <a:lnSpc>
                <a:spcPts val="2100"/>
              </a:lnSpc>
              <a:buNone/>
            </a:pPr>
            <a:r>
              <a:rPr lang="en-US" sz="14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 IA se clona uma voz com segundos de áudio. “Sua mãe” pedindo dinheiro, “seu amigo” pedindo um código. A defesa é velha e simples: </a:t>
            </a:r>
            <a:pPr indent="0" marL="0">
              <a:lnSpc>
                <a:spcPts val="2100"/>
              </a:lnSpc>
              <a:buNone/>
            </a:pPr>
            <a:r>
              <a:rPr lang="en-US" sz="1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verifique por outro canal</a:t>
            </a:r>
            <a:pPr indent="0" marL="0">
              <a:lnSpc>
                <a:spcPts val="2100"/>
              </a:lnSpc>
              <a:buNone/>
            </a:pPr>
            <a:r>
              <a:rPr lang="en-US" sz="14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(ligue para o número de sempre) e combinem uma palavra-chave em família.</a:t>
            </a:r>
            <a:endParaRPr lang="en-US" sz="1450" dirty="0"/>
          </a:p>
        </p:txBody>
      </p:sp>
      <p:sp>
        <p:nvSpPr>
          <p:cNvPr id="8" name="Text 5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MODO DEFESA — CÉSAR CERRUDO</a:t>
            </a:r>
            <a:endParaRPr lang="en-US" sz="850" dirty="0"/>
          </a:p>
        </p:txBody>
      </p:sp>
      <p:sp>
        <p:nvSpPr>
          <p:cNvPr id="9" name="Text 6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0" name="Text 7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18/24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 ALGO JÁ ACONTECEU — O PROTOCOLO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097280"/>
            <a:ext cx="8138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Pedir ajuda não é fraqueza. É o movimento de quem sabe.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02920" y="1965960"/>
            <a:ext cx="8138160" cy="731520"/>
          </a:xfrm>
          <a:prstGeom prst="roundRect">
            <a:avLst>
              <a:gd name="adj" fmla="val 75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13232" y="21031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325880" y="2011680"/>
            <a:ext cx="7178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NÃO apague nada — </a:t>
            </a:r>
            <a:pPr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Conversas, prints, perfis: é a evidência que permite frear o outro.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2834640"/>
            <a:ext cx="8138160" cy="731520"/>
          </a:xfrm>
          <a:prstGeom prst="roundRect">
            <a:avLst>
              <a:gd name="adj" fmla="val 75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713232" y="29718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1325880" y="2880360"/>
            <a:ext cx="7178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 para um adulto de confiança — </a:t>
            </a:r>
            <a:pPr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Pais, um professor, o adulto que você escolher. Hoje, não “quando piorar”.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3703320"/>
            <a:ext cx="8138160" cy="731520"/>
          </a:xfrm>
          <a:prstGeom prst="roundRect">
            <a:avLst>
              <a:gd name="adj" fmla="val 75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713232" y="38404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1325880" y="3749040"/>
            <a:ext cx="7178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Denunciem e reportem juntos — </a:t>
            </a:r>
            <a:pPr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 plataforma e, se for preciso, na polícia. Disso cuidam os adultos: você não está sozinho nessa.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02920" y="4462272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 NUNCA pague a quem promete “recuperar sua conta”: é outro golpe, e ainda por cima é ilegal.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MODO DEFESA — CÉSAR CERRUDO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19/24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PRIMEIRA VERDADE INCÔMODA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280160"/>
            <a:ext cx="81381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200"/>
              </a:lnSpc>
              <a:buNone/>
            </a:pPr>
            <a:r>
              <a:rPr lang="en-US" sz="3200" b="1" i="1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“Ninguém vai me atacar, eu não tenho nada.”
</a:t>
            </a:r>
            <a:pPr indent="0" marL="0">
              <a:lnSpc>
                <a:spcPts val="42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Falso: os ataques não escolhem. Eles varrem.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02920" y="3017520"/>
            <a:ext cx="2606040" cy="1371600"/>
          </a:xfrm>
          <a:prstGeom prst="roundRect">
            <a:avLst>
              <a:gd name="adj" fmla="val 40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667512" y="3127248"/>
            <a:ext cx="22860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Sua conta do Instagram
</a:t>
            </a:r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 vendida ou usada para aplicar golpes nos seus contatos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3291840" y="3017520"/>
            <a:ext cx="2606040" cy="1371600"/>
          </a:xfrm>
          <a:prstGeom prst="roundRect">
            <a:avLst>
              <a:gd name="adj" fmla="val 40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3456432" y="3127248"/>
            <a:ext cx="22860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Suas fotos e conversas
</a:t>
            </a:r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são usadas para pressionar ou expor você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6080760" y="3017520"/>
            <a:ext cx="2606040" cy="1371600"/>
          </a:xfrm>
          <a:prstGeom prst="roundRect">
            <a:avLst>
              <a:gd name="adj" fmla="val 40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6245352" y="3127248"/>
            <a:ext cx="22860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Sua conta do jogo
</a:t>
            </a:r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anos de progresso e skins: dinheiro real para os outros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MODO DEFESA — CÉSAR CERRUDO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02/24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 DESAFIO DOS 7 DIAS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051560"/>
            <a:ext cx="8138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Uma jogada por dia. Em uma semana, outro nível.</a:t>
            </a:r>
            <a:endParaRPr lang="en-US" sz="2900" dirty="0"/>
          </a:p>
        </p:txBody>
      </p:sp>
      <p:sp>
        <p:nvSpPr>
          <p:cNvPr id="4" name="Shape 2"/>
          <p:cNvSpPr/>
          <p:nvPr/>
        </p:nvSpPr>
        <p:spPr>
          <a:xfrm>
            <a:off x="502920" y="1920240"/>
            <a:ext cx="1920240" cy="960120"/>
          </a:xfrm>
          <a:prstGeom prst="roundRect">
            <a:avLst>
              <a:gd name="adj" fmla="val 5714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630936" y="201168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30936" y="2331720"/>
            <a:ext cx="16824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MFA no seu e-mail e Instagram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2587752" y="1920240"/>
            <a:ext cx="1920240" cy="960120"/>
          </a:xfrm>
          <a:prstGeom prst="roundRect">
            <a:avLst>
              <a:gd name="adj" fmla="val 5714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2715768" y="201168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D2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2715768" y="2331720"/>
            <a:ext cx="16824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PIN no chip (SIM)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672584" y="1920240"/>
            <a:ext cx="1920240" cy="960120"/>
          </a:xfrm>
          <a:prstGeom prst="roundRect">
            <a:avLst>
              <a:gd name="adj" fmla="val 5714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4800600" y="201168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D3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800600" y="2331720"/>
            <a:ext cx="16824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Senha nova na sua conta mais antiga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757416" y="1920240"/>
            <a:ext cx="1920240" cy="960120"/>
          </a:xfrm>
          <a:prstGeom prst="roundRect">
            <a:avLst>
              <a:gd name="adj" fmla="val 5714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6885432" y="201168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D4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885432" y="2331720"/>
            <a:ext cx="16824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Revisar quem pode ver seus perfis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02920" y="3063240"/>
            <a:ext cx="1920240" cy="960120"/>
          </a:xfrm>
          <a:prstGeom prst="roundRect">
            <a:avLst>
              <a:gd name="adj" fmla="val 5714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630936" y="315468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D5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30936" y="3474720"/>
            <a:ext cx="16824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Palavra-chave antideepfake com a família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2587752" y="3063240"/>
            <a:ext cx="1920240" cy="960120"/>
          </a:xfrm>
          <a:prstGeom prst="roundRect">
            <a:avLst>
              <a:gd name="adj" fmla="val 5714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20" name="Text 18"/>
          <p:cNvSpPr/>
          <p:nvPr/>
        </p:nvSpPr>
        <p:spPr>
          <a:xfrm>
            <a:off x="2715768" y="315468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D6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2715768" y="3474720"/>
            <a:ext cx="16824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Apagar apps que você não usa (e suas permissões)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672584" y="3063240"/>
            <a:ext cx="1920240" cy="960120"/>
          </a:xfrm>
          <a:prstGeom prst="roundRect">
            <a:avLst>
              <a:gd name="adj" fmla="val 5714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23" name="Text 21"/>
          <p:cNvSpPr/>
          <p:nvPr/>
        </p:nvSpPr>
        <p:spPr>
          <a:xfrm>
            <a:off x="4800600" y="315468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D7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4800600" y="3474720"/>
            <a:ext cx="16824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Mostrar o desafio para alguém da sua casa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MODO DEFESA — CÉSAR CERRUDO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20/24</a:t>
            </a:r>
            <a:endParaRPr lang="en-US" sz="1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REVISÃO — SUAS 5 FRENTES, FECHADAS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02920" y="1325880"/>
            <a:ext cx="8138160" cy="603504"/>
          </a:xfrm>
          <a:prstGeom prst="roundRect">
            <a:avLst>
              <a:gd name="adj" fmla="val 9091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713232" y="1371600"/>
            <a:ext cx="512064" cy="512064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886" y="1484254"/>
            <a:ext cx="286756" cy="286756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371600" y="1353312"/>
            <a:ext cx="7132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CONTAS  —  </a:t>
            </a:r>
            <a:pPr indent="0" marL="0">
              <a:buNone/>
            </a:pPr>
            <a:r>
              <a:rPr lang="en-US" sz="12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senha exclusiva + MFA + nunca fazer login por link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502920" y="2039112"/>
            <a:ext cx="8138160" cy="603504"/>
          </a:xfrm>
          <a:prstGeom prst="roundRect">
            <a:avLst>
              <a:gd name="adj" fmla="val 9091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13232" y="2084832"/>
            <a:ext cx="512064" cy="512064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886" y="2197486"/>
            <a:ext cx="286756" cy="286756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371600" y="2066544"/>
            <a:ext cx="7132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MENSAGENS  —  </a:t>
            </a:r>
            <a:pPr indent="0" marL="0">
              <a:buNone/>
            </a:pPr>
            <a:r>
              <a:rPr lang="en-US" sz="12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prêmio, pressa ou história = duvide, verifique, confie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502920" y="2752344"/>
            <a:ext cx="8138160" cy="603504"/>
          </a:xfrm>
          <a:prstGeom prst="roundRect">
            <a:avLst>
              <a:gd name="adj" fmla="val 9091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2" name="Shape 8"/>
          <p:cNvSpPr/>
          <p:nvPr/>
        </p:nvSpPr>
        <p:spPr>
          <a:xfrm>
            <a:off x="713232" y="2798064"/>
            <a:ext cx="512064" cy="512064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5886" y="2910718"/>
            <a:ext cx="286756" cy="286756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371600" y="2779776"/>
            <a:ext cx="7132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PEGADA  —  </a:t>
            </a:r>
            <a:pPr indent="0" marL="0">
              <a:buNone/>
            </a:pPr>
            <a:r>
              <a:rPr lang="en-US" sz="12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que você posta fica; a foto enviada já não é sua</a:t>
            </a:r>
            <a:endParaRPr lang="en-US" sz="1200" dirty="0"/>
          </a:p>
        </p:txBody>
      </p:sp>
      <p:sp>
        <p:nvSpPr>
          <p:cNvPr id="15" name="Shape 10"/>
          <p:cNvSpPr/>
          <p:nvPr/>
        </p:nvSpPr>
        <p:spPr>
          <a:xfrm>
            <a:off x="502920" y="3465576"/>
            <a:ext cx="8138160" cy="603504"/>
          </a:xfrm>
          <a:prstGeom prst="roundRect">
            <a:avLst>
              <a:gd name="adj" fmla="val 9091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6" name="Shape 11"/>
          <p:cNvSpPr/>
          <p:nvPr/>
        </p:nvSpPr>
        <p:spPr>
          <a:xfrm>
            <a:off x="713232" y="3511296"/>
            <a:ext cx="512064" cy="512064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5886" y="3623950"/>
            <a:ext cx="286756" cy="286756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371600" y="3493008"/>
            <a:ext cx="7132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GENTE FALSA  —  </a:t>
            </a:r>
            <a:pPr indent="0" marL="0">
              <a:buNone/>
            </a:pPr>
            <a:r>
              <a:rPr lang="en-US" sz="12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segredos, fotos, pressa ou encontro a sós = cortar e contar</a:t>
            </a:r>
            <a:endParaRPr lang="en-US" sz="1200" dirty="0"/>
          </a:p>
        </p:txBody>
      </p:sp>
      <p:sp>
        <p:nvSpPr>
          <p:cNvPr id="19" name="Shape 13"/>
          <p:cNvSpPr/>
          <p:nvPr/>
        </p:nvSpPr>
        <p:spPr>
          <a:xfrm>
            <a:off x="502920" y="4178808"/>
            <a:ext cx="8138160" cy="603504"/>
          </a:xfrm>
          <a:prstGeom prst="roundRect">
            <a:avLst>
              <a:gd name="adj" fmla="val 9091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20" name="Shape 14"/>
          <p:cNvSpPr/>
          <p:nvPr/>
        </p:nvSpPr>
        <p:spPr>
          <a:xfrm>
            <a:off x="713232" y="4224528"/>
            <a:ext cx="512064" cy="512064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21" name="Image 4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5886" y="4337182"/>
            <a:ext cx="286756" cy="286756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1371600" y="4206240"/>
            <a:ext cx="7132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SEU GRUPO  —  </a:t>
            </a:r>
            <a:pPr indent="0" marL="0">
              <a:buNone/>
            </a:pPr>
            <a:r>
              <a:rPr lang="en-US" sz="12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não reenviar a zoeira; apoiar; denunciar</a:t>
            </a:r>
            <a:endParaRPr lang="en-US" sz="1200" dirty="0"/>
          </a:p>
        </p:txBody>
      </p:sp>
      <p:sp>
        <p:nvSpPr>
          <p:cNvPr id="23" name="Text 16"/>
          <p:cNvSpPr/>
          <p:nvPr/>
        </p:nvSpPr>
        <p:spPr>
          <a:xfrm>
            <a:off x="502920" y="457200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Cubra a tela: de quantas você lembra sem olhar?</a:t>
            </a:r>
            <a:endParaRPr lang="en-US" sz="1350" dirty="0"/>
          </a:p>
        </p:txBody>
      </p:sp>
      <p:sp>
        <p:nvSpPr>
          <p:cNvPr id="24" name="Text 17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MODO DEFESA — CÉSAR CERRUDO</a:t>
            </a:r>
            <a:endParaRPr lang="en-US" sz="850" dirty="0"/>
          </a:p>
        </p:txBody>
      </p:sp>
      <p:sp>
        <p:nvSpPr>
          <p:cNvPr id="25" name="Text 18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26" name="Text 19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21/24</a:t>
            </a:r>
            <a:endParaRPr lang="en-US" sz="11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PARA CONTINUAR — GRÁTIS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097280"/>
            <a:ext cx="8138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 você curtiu, tem mais:</a:t>
            </a:r>
            <a:endParaRPr lang="en-US" sz="2900" dirty="0"/>
          </a:p>
        </p:txBody>
      </p:sp>
      <p:sp>
        <p:nvSpPr>
          <p:cNvPr id="4" name="Shape 2"/>
          <p:cNvSpPr/>
          <p:nvPr/>
        </p:nvSpPr>
        <p:spPr>
          <a:xfrm>
            <a:off x="502920" y="1965960"/>
            <a:ext cx="3931920" cy="1005840"/>
          </a:xfrm>
          <a:prstGeom prst="roundRect">
            <a:avLst>
              <a:gd name="adj" fmla="val 5455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31520" y="2057400"/>
            <a:ext cx="35204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REAL OU GOLPE?
</a:t>
            </a:r>
            <a:pPr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mensagens verdadeiras e falsas. Quantas você pega? (10 min)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4709160" y="1965960"/>
            <a:ext cx="3931920" cy="1005840"/>
          </a:xfrm>
          <a:prstGeom prst="roundRect">
            <a:avLst>
              <a:gd name="adj" fmla="val 5455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4937760" y="2057400"/>
            <a:ext cx="35204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QUÃO HACKEÁVEL VOCÊ É?
</a:t>
            </a:r>
            <a:pPr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Teste de 2 minutos sobre seus hábitos reais.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502920" y="3154680"/>
            <a:ext cx="3931920" cy="1005840"/>
          </a:xfrm>
          <a:prstGeom prst="roundRect">
            <a:avLst>
              <a:gd name="adj" fmla="val 5455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731520" y="3246120"/>
            <a:ext cx="35204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ACADEMIA DO HACKER
</a:t>
            </a:r>
            <a:pPr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módulos com avaliações: feche todos os cadeados.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709160" y="3154680"/>
            <a:ext cx="3931920" cy="1005840"/>
          </a:xfrm>
          <a:prstGeom prst="roundRect">
            <a:avLst>
              <a:gd name="adj" fmla="val 5455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4937760" y="3246120"/>
            <a:ext cx="35204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 LIVRO
</a:t>
            </a:r>
            <a:pPr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Grátis em PDF. Escrito por um hacker real, sem tecniquês.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502920" y="4434840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spc="2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TUDO EM GUIADEUNHACKER.COM/PT/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MODO DEFESA — CÉSAR CERRUDO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22/24</a:t>
            </a:r>
            <a:endParaRPr lang="en-US" sz="11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UMA ÚLTIMA COISA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371600"/>
            <a:ext cx="81381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400"/>
              </a:lnSpc>
              <a:buNone/>
            </a:pP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Agora você sabe mais que a maioria dos adultos.
</a:t>
            </a:r>
            <a:pPr indent="0" marL="0">
              <a:lnSpc>
                <a:spcPts val="4400"/>
              </a:lnSpc>
              <a:buNone/>
            </a:pPr>
            <a:r>
              <a:rPr lang="en-US" sz="33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Isso transforma você em quem cuida.</a:t>
            </a:r>
            <a:endParaRPr lang="en-US" sz="3300" dirty="0"/>
          </a:p>
        </p:txBody>
      </p:sp>
      <p:sp>
        <p:nvSpPr>
          <p:cNvPr id="4" name="Text 2"/>
          <p:cNvSpPr/>
          <p:nvPr/>
        </p:nvSpPr>
        <p:spPr>
          <a:xfrm>
            <a:off x="502920" y="3200400"/>
            <a:ext cx="7863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500"/>
              </a:lnSpc>
              <a:buNone/>
            </a:pPr>
            <a:r>
              <a:rPr lang="en-US" sz="17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Sua avó com a história do WhatsApp. Seu pai com o e-mail “do banco”. Seu irmãozinho com os robux grátis. O que você aprendeu hoje protege as suas pessoas — se você compartilhar.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MODO DEFESA — CÉSAR CERRUDO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23/24</a:t>
            </a:r>
            <a:endParaRPr lang="en-US" sz="11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1645920"/>
            <a:ext cx="81381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54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Segurança não é paranoia.
</a:t>
            </a:r>
            <a:pPr algn="ctr" indent="0" marL="0">
              <a:lnSpc>
                <a:spcPts val="5400"/>
              </a:lnSpc>
              <a:buNone/>
            </a:pPr>
            <a:r>
              <a:rPr lang="en-US" sz="440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 um hábito.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502920" y="3474720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Comece pelo dia 1 do desafio. Hoje.</a:t>
            </a:r>
            <a:endParaRPr lang="en-US" sz="1900" dirty="0"/>
          </a:p>
        </p:txBody>
      </p:sp>
      <p:sp>
        <p:nvSpPr>
          <p:cNvPr id="4" name="Text 2"/>
          <p:cNvSpPr/>
          <p:nvPr/>
        </p:nvSpPr>
        <p:spPr>
          <a:xfrm>
            <a:off x="502920" y="429768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MODO DEFESA  //  BASEADO EM GUIA DE SEGURANÇA DE UM HACKER — CÉSAR CERRUDO  //  guiadeunhacker.com/pt/</a:t>
            </a:r>
            <a:endParaRPr lang="en-US" sz="1050" dirty="0"/>
          </a:p>
        </p:txBody>
      </p:sp>
      <p:sp>
        <p:nvSpPr>
          <p:cNvPr id="6" name="Text 3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MODO DEFESA — CÉSAR CERRUDO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8" name="Text 5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24/24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SEGUNDA VERDADE — QUEBRANDO UM MITO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234440"/>
            <a:ext cx="81381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000"/>
              </a:lnSpc>
              <a:buNone/>
            </a:pP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Quem rouba </a:t>
            </a:r>
            <a:pPr indent="0" marL="0">
              <a:lnSpc>
                <a:spcPts val="4000"/>
              </a:lnSpc>
              <a:buNone/>
            </a:pPr>
            <a:r>
              <a:rPr lang="en-US" sz="330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não é hacker</a:t>
            </a:r>
            <a:pPr indent="0" marL="0">
              <a:lnSpc>
                <a:spcPts val="4000"/>
              </a:lnSpc>
              <a:buNone/>
            </a:pP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É criminoso.</a:t>
            </a:r>
            <a:endParaRPr lang="en-US" sz="3300" dirty="0"/>
          </a:p>
        </p:txBody>
      </p:sp>
      <p:sp>
        <p:nvSpPr>
          <p:cNvPr id="4" name="Text 2"/>
          <p:cNvSpPr/>
          <p:nvPr/>
        </p:nvSpPr>
        <p:spPr>
          <a:xfrm>
            <a:off x="502920" y="2331720"/>
            <a:ext cx="78638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400"/>
              </a:lnSpc>
              <a:buNone/>
            </a:pPr>
            <a:r>
              <a:rPr lang="en-US" sz="16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 hackers de verdade encontram falhas e avisam para que sejam corrigidas. O autor desta aula hackeou os semáforos de Nova York — para que fossem consertados.</a:t>
            </a:r>
            <a:endParaRPr lang="en-US" sz="1650" dirty="0"/>
          </a:p>
        </p:txBody>
      </p:sp>
      <p:sp>
        <p:nvSpPr>
          <p:cNvPr id="5" name="Shape 3"/>
          <p:cNvSpPr/>
          <p:nvPr/>
        </p:nvSpPr>
        <p:spPr>
          <a:xfrm>
            <a:off x="502920" y="3611880"/>
            <a:ext cx="8138160" cy="914400"/>
          </a:xfrm>
          <a:prstGeom prst="roundRect">
            <a:avLst>
              <a:gd name="adj" fmla="val 60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777240" y="3749040"/>
            <a:ext cx="7589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Hoje vocês vão aprender a pensar como um hacker: ver a falha antes que um criminoso a use.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MODO DEFESA — CÉSAR CERRUDO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03/24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 MAPA — SUAS 5 FRENTES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051560"/>
            <a:ext cx="8138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38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Podem atacar você por </a:t>
            </a:r>
            <a:pPr indent="0" marL="0">
              <a:lnSpc>
                <a:spcPts val="3800"/>
              </a:lnSpc>
              <a:buNone/>
            </a:pPr>
            <a:r>
              <a:rPr lang="en-US" sz="31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frentes</a:t>
            </a:r>
            <a:pPr indent="0" marL="0">
              <a:lnSpc>
                <a:spcPts val="38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Hoje você fecha as 5.</a:t>
            </a:r>
            <a:endParaRPr lang="en-US" sz="3100" dirty="0"/>
          </a:p>
        </p:txBody>
      </p:sp>
      <p:sp>
        <p:nvSpPr>
          <p:cNvPr id="4" name="Shape 2"/>
          <p:cNvSpPr/>
          <p:nvPr/>
        </p:nvSpPr>
        <p:spPr>
          <a:xfrm>
            <a:off x="502920" y="2240280"/>
            <a:ext cx="1517904" cy="2057400"/>
          </a:xfrm>
          <a:prstGeom prst="roundRect">
            <a:avLst>
              <a:gd name="adj" fmla="val 3614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612648" y="237744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1005840" y="2889504"/>
            <a:ext cx="512064" cy="512064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494" y="3002158"/>
            <a:ext cx="286756" cy="286756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576072" y="3511296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1150" b="1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SUAS</a:t>
            </a:r>
            <a:endParaRPr lang="en-US" sz="1150" dirty="0"/>
          </a:p>
          <a:p>
            <a:pPr algn="ctr" indent="0" marL="0">
              <a:lnSpc>
                <a:spcPts val="1400"/>
              </a:lnSpc>
              <a:buNone/>
            </a:pPr>
            <a:r>
              <a:rPr lang="en-US" sz="1150" b="1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CONTAS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2167128" y="2240280"/>
            <a:ext cx="1517904" cy="2057400"/>
          </a:xfrm>
          <a:prstGeom prst="roundRect">
            <a:avLst>
              <a:gd name="adj" fmla="val 3614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0" name="Text 7"/>
          <p:cNvSpPr/>
          <p:nvPr/>
        </p:nvSpPr>
        <p:spPr>
          <a:xfrm>
            <a:off x="2276856" y="237744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</a:t>
            </a:r>
            <a:endParaRPr lang="en-US" sz="2400" dirty="0"/>
          </a:p>
        </p:txBody>
      </p:sp>
      <p:sp>
        <p:nvSpPr>
          <p:cNvPr id="11" name="Shape 8"/>
          <p:cNvSpPr/>
          <p:nvPr/>
        </p:nvSpPr>
        <p:spPr>
          <a:xfrm>
            <a:off x="2670048" y="2889504"/>
            <a:ext cx="512064" cy="512064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2702" y="3002158"/>
            <a:ext cx="286756" cy="286756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2240280" y="3511296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1150" b="1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SUAS</a:t>
            </a:r>
            <a:endParaRPr lang="en-US" sz="1150" dirty="0"/>
          </a:p>
          <a:p>
            <a:pPr algn="ctr" indent="0" marL="0">
              <a:lnSpc>
                <a:spcPts val="1400"/>
              </a:lnSpc>
              <a:buNone/>
            </a:pPr>
            <a:r>
              <a:rPr lang="en-US" sz="1150" b="1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MENSAGENS</a:t>
            </a:r>
            <a:endParaRPr lang="en-US" sz="1150" dirty="0"/>
          </a:p>
        </p:txBody>
      </p:sp>
      <p:sp>
        <p:nvSpPr>
          <p:cNvPr id="14" name="Shape 10"/>
          <p:cNvSpPr/>
          <p:nvPr/>
        </p:nvSpPr>
        <p:spPr>
          <a:xfrm>
            <a:off x="3831336" y="2240280"/>
            <a:ext cx="1517904" cy="2057400"/>
          </a:xfrm>
          <a:prstGeom prst="roundRect">
            <a:avLst>
              <a:gd name="adj" fmla="val 3614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5" name="Text 11"/>
          <p:cNvSpPr/>
          <p:nvPr/>
        </p:nvSpPr>
        <p:spPr>
          <a:xfrm>
            <a:off x="3941064" y="237744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</a:t>
            </a:r>
            <a:endParaRPr lang="en-US" sz="2400" dirty="0"/>
          </a:p>
        </p:txBody>
      </p:sp>
      <p:sp>
        <p:nvSpPr>
          <p:cNvPr id="16" name="Shape 12"/>
          <p:cNvSpPr/>
          <p:nvPr/>
        </p:nvSpPr>
        <p:spPr>
          <a:xfrm>
            <a:off x="4334256" y="2889504"/>
            <a:ext cx="512064" cy="512064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6910" y="3002158"/>
            <a:ext cx="286756" cy="286756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3904488" y="3511296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1150" b="1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SUA</a:t>
            </a:r>
            <a:endParaRPr lang="en-US" sz="1150" dirty="0"/>
          </a:p>
          <a:p>
            <a:pPr algn="ctr" indent="0" marL="0">
              <a:lnSpc>
                <a:spcPts val="1400"/>
              </a:lnSpc>
              <a:buNone/>
            </a:pPr>
            <a:r>
              <a:rPr lang="en-US" sz="1150" b="1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PEGADA</a:t>
            </a:r>
            <a:endParaRPr lang="en-US" sz="1150" dirty="0"/>
          </a:p>
        </p:txBody>
      </p:sp>
      <p:sp>
        <p:nvSpPr>
          <p:cNvPr id="19" name="Shape 14"/>
          <p:cNvSpPr/>
          <p:nvPr/>
        </p:nvSpPr>
        <p:spPr>
          <a:xfrm>
            <a:off x="5495544" y="2240280"/>
            <a:ext cx="1517904" cy="2057400"/>
          </a:xfrm>
          <a:prstGeom prst="roundRect">
            <a:avLst>
              <a:gd name="adj" fmla="val 3614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20" name="Text 15"/>
          <p:cNvSpPr/>
          <p:nvPr/>
        </p:nvSpPr>
        <p:spPr>
          <a:xfrm>
            <a:off x="5605272" y="237744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</a:t>
            </a:r>
            <a:endParaRPr lang="en-US" sz="2400" dirty="0"/>
          </a:p>
        </p:txBody>
      </p:sp>
      <p:sp>
        <p:nvSpPr>
          <p:cNvPr id="21" name="Shape 16"/>
          <p:cNvSpPr/>
          <p:nvPr/>
        </p:nvSpPr>
        <p:spPr>
          <a:xfrm>
            <a:off x="5998464" y="2889504"/>
            <a:ext cx="512064" cy="512064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11118" y="3002158"/>
            <a:ext cx="286756" cy="286756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568696" y="3511296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1150" b="1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GENTE</a:t>
            </a:r>
            <a:endParaRPr lang="en-US" sz="1150" dirty="0"/>
          </a:p>
          <a:p>
            <a:pPr algn="ctr" indent="0" marL="0">
              <a:lnSpc>
                <a:spcPts val="1400"/>
              </a:lnSpc>
              <a:buNone/>
            </a:pPr>
            <a:r>
              <a:rPr lang="en-US" sz="1150" b="1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FALSA</a:t>
            </a:r>
            <a:endParaRPr lang="en-US" sz="1150" dirty="0"/>
          </a:p>
        </p:txBody>
      </p:sp>
      <p:sp>
        <p:nvSpPr>
          <p:cNvPr id="24" name="Shape 18"/>
          <p:cNvSpPr/>
          <p:nvPr/>
        </p:nvSpPr>
        <p:spPr>
          <a:xfrm>
            <a:off x="7159752" y="2240280"/>
            <a:ext cx="1517904" cy="2057400"/>
          </a:xfrm>
          <a:prstGeom prst="roundRect">
            <a:avLst>
              <a:gd name="adj" fmla="val 3614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25" name="Text 19"/>
          <p:cNvSpPr/>
          <p:nvPr/>
        </p:nvSpPr>
        <p:spPr>
          <a:xfrm>
            <a:off x="7269480" y="237744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</a:t>
            </a:r>
            <a:endParaRPr lang="en-US" sz="2400" dirty="0"/>
          </a:p>
        </p:txBody>
      </p:sp>
      <p:sp>
        <p:nvSpPr>
          <p:cNvPr id="26" name="Shape 20"/>
          <p:cNvSpPr/>
          <p:nvPr/>
        </p:nvSpPr>
        <p:spPr>
          <a:xfrm>
            <a:off x="7662672" y="2889504"/>
            <a:ext cx="512064" cy="512064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27" name="Image 4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5326" y="3002158"/>
            <a:ext cx="286756" cy="286756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7232904" y="3511296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1150" b="1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SEU</a:t>
            </a:r>
            <a:endParaRPr lang="en-US" sz="1150" dirty="0"/>
          </a:p>
          <a:p>
            <a:pPr algn="ctr" indent="0" marL="0">
              <a:lnSpc>
                <a:spcPts val="1400"/>
              </a:lnSpc>
              <a:buNone/>
            </a:pPr>
            <a:r>
              <a:rPr lang="en-US" sz="1150" b="1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GRUPO</a:t>
            </a:r>
            <a:endParaRPr lang="en-US" sz="1150" dirty="0"/>
          </a:p>
        </p:txBody>
      </p:sp>
      <p:sp>
        <p:nvSpPr>
          <p:cNvPr id="29" name="Text 22"/>
          <p:cNvSpPr/>
          <p:nvPr/>
        </p:nvSpPr>
        <p:spPr>
          <a:xfrm>
            <a:off x="502920" y="443484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Começamos pela que todo mundo tem aberta agora mesmo.</a:t>
            </a:r>
            <a:endParaRPr lang="en-US" sz="1350" dirty="0"/>
          </a:p>
        </p:txBody>
      </p:sp>
      <p:sp>
        <p:nvSpPr>
          <p:cNvPr id="30" name="Text 23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MODO DEFESA — CÉSAR CERRUDO</a:t>
            </a:r>
            <a:endParaRPr lang="en-US" sz="850" dirty="0"/>
          </a:p>
        </p:txBody>
      </p:sp>
      <p:sp>
        <p:nvSpPr>
          <p:cNvPr id="31" name="Text 24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32" name="Text 25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04/24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FRENTE 01 — SUAS CONTAS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143000"/>
            <a:ext cx="8138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mesma senha em tudo = </a:t>
            </a:r>
            <a:pPr indent="0" marL="0">
              <a:lnSpc>
                <a:spcPts val="4000"/>
              </a:lnSpc>
              <a:buNone/>
            </a:pPr>
            <a:r>
              <a:rPr lang="en-US" sz="31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uma chave que abre TUDO</a:t>
            </a:r>
            <a:pPr indent="0" marL="0">
              <a:lnSpc>
                <a:spcPts val="4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3100" dirty="0"/>
          </a:p>
        </p:txBody>
      </p:sp>
      <p:sp>
        <p:nvSpPr>
          <p:cNvPr id="4" name="Shape 2"/>
          <p:cNvSpPr/>
          <p:nvPr/>
        </p:nvSpPr>
        <p:spPr>
          <a:xfrm>
            <a:off x="502920" y="2697480"/>
            <a:ext cx="1828800" cy="1463040"/>
          </a:xfrm>
          <a:prstGeom prst="roundRect">
            <a:avLst>
              <a:gd name="adj" fmla="val 375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594360" y="2788920"/>
            <a:ext cx="16459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2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Hackeiam um</a:t>
            </a:r>
            <a:endParaRPr lang="en-US" sz="1250" dirty="0"/>
          </a:p>
          <a:p>
            <a:pPr algn="ctr" indent="0" marL="0">
              <a:lnSpc>
                <a:spcPts val="1600"/>
              </a:lnSpc>
              <a:buNone/>
            </a:pPr>
            <a:r>
              <a:rPr lang="en-US" sz="12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joguinho velho</a:t>
            </a:r>
            <a:endParaRPr lang="en-US" sz="1250" dirty="0"/>
          </a:p>
          <a:p>
            <a:pPr algn="ctr" indent="0" marL="0">
              <a:lnSpc>
                <a:spcPts val="1600"/>
              </a:lnSpc>
              <a:buNone/>
            </a:pPr>
            <a:r>
              <a:rPr lang="en-US" sz="12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 você nem usa</a:t>
            </a:r>
            <a:endParaRPr lang="en-US" sz="1250" dirty="0"/>
          </a:p>
        </p:txBody>
      </p:sp>
      <p:sp>
        <p:nvSpPr>
          <p:cNvPr id="6" name="Text 4"/>
          <p:cNvSpPr/>
          <p:nvPr/>
        </p:nvSpPr>
        <p:spPr>
          <a:xfrm>
            <a:off x="2331720" y="3200400"/>
            <a:ext cx="320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▸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2651760" y="2697480"/>
            <a:ext cx="1828800" cy="1463040"/>
          </a:xfrm>
          <a:prstGeom prst="roundRect">
            <a:avLst>
              <a:gd name="adj" fmla="val 375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2743200" y="2788920"/>
            <a:ext cx="16459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2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Sua senha</a:t>
            </a:r>
            <a:endParaRPr lang="en-US" sz="1250" dirty="0"/>
          </a:p>
          <a:p>
            <a:pPr algn="ctr" indent="0" marL="0">
              <a:lnSpc>
                <a:spcPts val="1600"/>
              </a:lnSpc>
              <a:buNone/>
            </a:pPr>
            <a:r>
              <a:rPr lang="en-US" sz="12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vai parar numa</a:t>
            </a:r>
            <a:endParaRPr lang="en-US" sz="1250" dirty="0"/>
          </a:p>
          <a:p>
            <a:pPr algn="ctr" indent="0" marL="0">
              <a:lnSpc>
                <a:spcPts val="1600"/>
              </a:lnSpc>
              <a:buNone/>
            </a:pPr>
            <a:r>
              <a:rPr lang="en-US" sz="12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lista pública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4480560" y="3200400"/>
            <a:ext cx="320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▸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4800600" y="2697480"/>
            <a:ext cx="1828800" cy="1463040"/>
          </a:xfrm>
          <a:prstGeom prst="roundRect">
            <a:avLst>
              <a:gd name="adj" fmla="val 375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4892040" y="2788920"/>
            <a:ext cx="16459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2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Testam no seu</a:t>
            </a:r>
            <a:endParaRPr lang="en-US" sz="1250" dirty="0"/>
          </a:p>
          <a:p>
            <a:pPr algn="ctr" indent="0" marL="0">
              <a:lnSpc>
                <a:spcPts val="1600"/>
              </a:lnSpc>
              <a:buNone/>
            </a:pPr>
            <a:r>
              <a:rPr lang="en-US" sz="12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Insta, TikTok</a:t>
            </a:r>
            <a:endParaRPr lang="en-US" sz="1250" dirty="0"/>
          </a:p>
          <a:p>
            <a:pPr algn="ctr" indent="0" marL="0">
              <a:lnSpc>
                <a:spcPts val="1600"/>
              </a:lnSpc>
              <a:buNone/>
            </a:pPr>
            <a:r>
              <a:rPr lang="en-US" sz="12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 no seu e-mail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6629400" y="3200400"/>
            <a:ext cx="320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▸</a:t>
            </a:r>
            <a:endParaRPr lang="en-US" sz="2200" dirty="0"/>
          </a:p>
        </p:txBody>
      </p:sp>
      <p:sp>
        <p:nvSpPr>
          <p:cNvPr id="13" name="Shape 11"/>
          <p:cNvSpPr/>
          <p:nvPr/>
        </p:nvSpPr>
        <p:spPr>
          <a:xfrm>
            <a:off x="6949440" y="2697480"/>
            <a:ext cx="1828800" cy="1463040"/>
          </a:xfrm>
          <a:prstGeom prst="roundRect">
            <a:avLst>
              <a:gd name="adj" fmla="val 3750"/>
            </a:avLst>
          </a:prstGeom>
          <a:solidFill>
            <a:srgbClr val="1A0E0A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7040880" y="2788920"/>
            <a:ext cx="16459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25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Entraram</a:t>
            </a:r>
            <a:endParaRPr lang="en-US" sz="1250" dirty="0"/>
          </a:p>
          <a:p>
            <a:pPr algn="ctr" indent="0" marL="0">
              <a:lnSpc>
                <a:spcPts val="1600"/>
              </a:lnSpc>
              <a:buNone/>
            </a:pPr>
            <a:r>
              <a:rPr lang="en-US" sz="125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 TUDO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502920" y="4434840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Você não controla o joguinho velho. Mas controla se essa chave abre ou não a sua vida inteira.</a:t>
            </a:r>
            <a:endParaRPr lang="en-US" sz="1450" dirty="0"/>
          </a:p>
        </p:txBody>
      </p:sp>
      <p:sp>
        <p:nvSpPr>
          <p:cNvPr id="16" name="Text 14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MODO DEFESA — CÉSAR CERRUDO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05/24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FRENTE 01 — TESTE DE 2 SEGUNDOS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143000"/>
            <a:ext cx="8138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 é a armadilha?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868680" y="2011680"/>
            <a:ext cx="7406640" cy="777240"/>
          </a:xfrm>
          <a:prstGeom prst="roundRect">
            <a:avLst>
              <a:gd name="adj" fmla="val 7059"/>
            </a:avLst>
          </a:prstGeom>
          <a:solidFill>
            <a:srgbClr val="0E141A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1143000" y="21945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D7DEE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www.facebook.com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868680" y="2971800"/>
            <a:ext cx="7406640" cy="777240"/>
          </a:xfrm>
          <a:prstGeom prst="roundRect">
            <a:avLst>
              <a:gd name="adj" fmla="val 7059"/>
            </a:avLst>
          </a:prstGeom>
          <a:solidFill>
            <a:srgbClr val="0E141A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143000" y="315468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D7DEE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www.faceb</a:t>
            </a:r>
            <a:pPr indent="0" marL="0">
              <a:buNone/>
            </a:pPr>
            <a:r>
              <a:rPr lang="en-US" sz="2400" b="1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00</a:t>
            </a:r>
            <a:pPr indent="0" marL="0">
              <a:buNone/>
            </a:pPr>
            <a:r>
              <a:rPr lang="en-US" sz="2400" dirty="0">
                <a:solidFill>
                  <a:srgbClr val="D7DEE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k.com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02920" y="3977640"/>
            <a:ext cx="8138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4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Dois zeros onde vão dois “o”. Seu cérebro lê a forma da palavra e completa sozinho. Mesmo truque com tiktok, lnstagram (com ele), netfIix (com I maiúsculo)...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MODO DEFESA — CÉSAR CERRUDO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06/24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FRENTE 01 — A CHAVE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051560"/>
            <a:ext cx="8138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Três movimentos e suas contas ficam blindadas.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874520"/>
            <a:ext cx="8138160" cy="786384"/>
          </a:xfrm>
          <a:prstGeom prst="roundRect">
            <a:avLst>
              <a:gd name="adj" fmla="val 6977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13232" y="20391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325880" y="1938528"/>
            <a:ext cx="717804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Senha diferente em cada conta importante
</a:t>
            </a:r>
            <a:pPr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Truque: uma frase maluca + o nome do serviço. Ou um gerenciador de senhas que lembra delas por você.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502920" y="2788920"/>
            <a:ext cx="8138160" cy="786384"/>
          </a:xfrm>
          <a:prstGeom prst="roundRect">
            <a:avLst>
              <a:gd name="adj" fmla="val 6977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713232" y="29535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1325880" y="2852928"/>
            <a:ext cx="717804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Verificação em duas etapas (MFA) no Insta, TikTok e no seu e-mail
</a:t>
            </a:r>
            <a:pPr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Mesmo que roubem sua senha, sem o seu celular não entram. Está em Configurações → Segurança. Leva 2 minutos.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02920" y="3703320"/>
            <a:ext cx="8138160" cy="786384"/>
          </a:xfrm>
          <a:prstGeom prst="roundRect">
            <a:avLst>
              <a:gd name="adj" fmla="val 6977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713232" y="38679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1325880" y="3767328"/>
            <a:ext cx="717804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Nunca coloque sua senha em um link que chegou até você
</a:t>
            </a:r>
            <a:pPr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Entre você mesmo no app. O login que chega por mensagem é dos que caçam senhas.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6035040" y="4572000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FRENTE 01 FECHADA ✓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MODO DEFESA — CÉSAR CERRUDO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07/24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FRENTE 01 BÔNUS — SE ROUBAREM SEU CELULAR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097280"/>
            <a:ext cx="8138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Sem estas defesas, quem está com o seu celular É você.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965960"/>
            <a:ext cx="3931920" cy="1097280"/>
          </a:xfrm>
          <a:prstGeom prst="roundRect">
            <a:avLst>
              <a:gd name="adj" fmla="val 50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685800" y="2212848"/>
            <a:ext cx="594360" cy="594360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559" y="2343607"/>
            <a:ext cx="332842" cy="33284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63040" y="2057400"/>
            <a:ext cx="2834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Bloqueio + autobloqueio
</a:t>
            </a:r>
            <a:pPr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Código ou biometria. A porta principal.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709160" y="1965960"/>
            <a:ext cx="3931920" cy="1097280"/>
          </a:xfrm>
          <a:prstGeom prst="roundRect">
            <a:avLst>
              <a:gd name="adj" fmla="val 50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9" name="Shape 6"/>
          <p:cNvSpPr/>
          <p:nvPr/>
        </p:nvSpPr>
        <p:spPr>
          <a:xfrm>
            <a:off x="4892040" y="2212848"/>
            <a:ext cx="594360" cy="594360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2799" y="2343607"/>
            <a:ext cx="332842" cy="332842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669280" y="2057400"/>
            <a:ext cx="2834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PIN no chip (SIM)
</a:t>
            </a:r>
            <a:pPr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Sem isso, colocam seu chip em outro aparelho e recebem os SEUS códigos de verificação.</a:t>
            </a:r>
            <a:endParaRPr lang="en-US" sz="1300" dirty="0"/>
          </a:p>
        </p:txBody>
      </p:sp>
      <p:sp>
        <p:nvSpPr>
          <p:cNvPr id="12" name="Shape 8"/>
          <p:cNvSpPr/>
          <p:nvPr/>
        </p:nvSpPr>
        <p:spPr>
          <a:xfrm>
            <a:off x="502920" y="3246120"/>
            <a:ext cx="3931920" cy="1097280"/>
          </a:xfrm>
          <a:prstGeom prst="roundRect">
            <a:avLst>
              <a:gd name="adj" fmla="val 50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3" name="Shape 9"/>
          <p:cNvSpPr/>
          <p:nvPr/>
        </p:nvSpPr>
        <p:spPr>
          <a:xfrm>
            <a:off x="685800" y="3493008"/>
            <a:ext cx="594360" cy="594360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559" y="3623767"/>
            <a:ext cx="332842" cy="332842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463040" y="3337560"/>
            <a:ext cx="2834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Rastreamento remoto ativado
</a:t>
            </a:r>
            <a:pPr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Você localiza, bloqueia e apaga o aparelho de outra tela.</a:t>
            </a:r>
            <a:endParaRPr lang="en-US" sz="1300" dirty="0"/>
          </a:p>
        </p:txBody>
      </p:sp>
      <p:sp>
        <p:nvSpPr>
          <p:cNvPr id="16" name="Shape 11"/>
          <p:cNvSpPr/>
          <p:nvPr/>
        </p:nvSpPr>
        <p:spPr>
          <a:xfrm>
            <a:off x="4709160" y="3246120"/>
            <a:ext cx="3931920" cy="1097280"/>
          </a:xfrm>
          <a:prstGeom prst="roundRect">
            <a:avLst>
              <a:gd name="adj" fmla="val 50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7" name="Shape 12"/>
          <p:cNvSpPr/>
          <p:nvPr/>
        </p:nvSpPr>
        <p:spPr>
          <a:xfrm>
            <a:off x="4892040" y="3493008"/>
            <a:ext cx="594360" cy="594360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2799" y="3623767"/>
            <a:ext cx="332842" cy="332842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669280" y="3337560"/>
            <a:ext cx="2834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Cuidado com o que você guarda
</a:t>
            </a:r>
            <a:pPr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que não está no celular não pode ser roubado dele.</a:t>
            </a:r>
            <a:endParaRPr lang="en-US" sz="1300" dirty="0"/>
          </a:p>
        </p:txBody>
      </p:sp>
      <p:sp>
        <p:nvSpPr>
          <p:cNvPr id="20" name="Text 14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MODO DEFESA — CÉSAR CERRUDO</a:t>
            </a:r>
            <a:endParaRPr lang="en-US" sz="850" dirty="0"/>
          </a:p>
        </p:txBody>
      </p:sp>
      <p:sp>
        <p:nvSpPr>
          <p:cNvPr id="21" name="Text 15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22" name="Text 16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08/24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FRENTE 02 — SUAS MENSAGENS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143000"/>
            <a:ext cx="81381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2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 3 iscas de sempre:
</a:t>
            </a:r>
            <a:pPr indent="0" marL="0">
              <a:lnSpc>
                <a:spcPts val="4200"/>
              </a:lnSpc>
              <a:buNone/>
            </a:pPr>
            <a:r>
              <a:rPr lang="en-US" sz="32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prêmio, a pressa e a história.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02920" y="2743200"/>
            <a:ext cx="512064" cy="512064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574" y="2855854"/>
            <a:ext cx="286756" cy="286756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188720" y="2743200"/>
            <a:ext cx="7452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PRÊMIO — </a:t>
            </a:r>
            <a:pPr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“Você ganhou skins / um iPhone / 10.000 robux”. Se não participou, não ganhou. Querem a sua senha.</a:t>
            </a:r>
            <a:endParaRPr lang="en-US" sz="1350" dirty="0"/>
          </a:p>
        </p:txBody>
      </p:sp>
      <p:sp>
        <p:nvSpPr>
          <p:cNvPr id="7" name="Shape 4"/>
          <p:cNvSpPr/>
          <p:nvPr/>
        </p:nvSpPr>
        <p:spPr>
          <a:xfrm>
            <a:off x="502920" y="3429000"/>
            <a:ext cx="512064" cy="512064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574" y="3541654"/>
            <a:ext cx="286756" cy="286756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188720" y="3429000"/>
            <a:ext cx="7452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PRESSA — </a:t>
            </a:r>
            <a:pPr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“Sua conta será suspensa em 24 h”. A urgência desliga seu cérebro. É isso que eles querem.</a:t>
            </a:r>
            <a:endParaRPr lang="en-US" sz="1350" dirty="0"/>
          </a:p>
        </p:txBody>
      </p:sp>
      <p:sp>
        <p:nvSpPr>
          <p:cNvPr id="10" name="Shape 6"/>
          <p:cNvSpPr/>
          <p:nvPr/>
        </p:nvSpPr>
        <p:spPr>
          <a:xfrm>
            <a:off x="502920" y="4114800"/>
            <a:ext cx="512064" cy="512064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574" y="4227454"/>
            <a:ext cx="286756" cy="286756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188720" y="4114800"/>
            <a:ext cx="7452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HISTÓRIA — </a:t>
            </a:r>
            <a:pPr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“Oi, sou seu amigo num número novo, me empresta dinheiro”. Verifique SEMPRE pelo número de sempre.</a:t>
            </a:r>
            <a:endParaRPr lang="en-US" sz="1350" dirty="0"/>
          </a:p>
        </p:txBody>
      </p:sp>
      <p:sp>
        <p:nvSpPr>
          <p:cNvPr id="13" name="Text 8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MODO DEFESA — CÉSAR CERRUDO</a:t>
            </a:r>
            <a:endParaRPr lang="en-US" sz="850" dirty="0"/>
          </a:p>
        </p:txBody>
      </p:sp>
      <p:sp>
        <p:nvSpPr>
          <p:cNvPr id="14" name="Text 9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5" name="Text 10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09/24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Modo Defensa (12-15)</dc:title>
  <dc:subject>PptxGenJS Presentation</dc:subject>
  <dc:creator>César Cerrudo</dc:creator>
  <cp:lastModifiedBy>César Cerrudo</cp:lastModifiedBy>
  <cp:revision>1</cp:revision>
  <dcterms:created xsi:type="dcterms:W3CDTF">2026-06-12T23:20:12Z</dcterms:created>
  <dcterms:modified xsi:type="dcterms:W3CDTF">2026-06-12T23:20:12Z</dcterms:modified>
</cp:coreProperties>
</file>