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notesMasterIdLst>
    <p:notesMasterId r:id="rId3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pergunta retórica com enquadramento de perda (loss aversion) + autorreferência ('sua'). Pausa de 3 segundos depois de ler o título antes de falar. Não responda a pergunta: o cérebro da plateia fica buscando a resposta (curiosity gap de Loewenstein).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meta-revelação — mostramos à plateia as alavancas psicológicas do atacante (urgência=amígdala, recompensa=dopamina, mimetismo=heurística de fluência). Conhecer o truque inocula contra o truque (teoria da inoculação de McGuire).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fechamento do primeiro loop com recompensa visual ('PORTA 01 FECHADA') — microconquista que libera a tensão Zeigarnik e treina a plateia: cada seção termina com uma vitória. Protocolo de 4 passos: limite da memória de trabalho respeitado.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pergunta direta + humor cúmplice. A confissão interna (mesmo privada) gera dissonância cognitiva que o próximo slide vai resolver. O humor baixa as defesas bem antes do choque de realidade.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cadeia causal visual de 4 passos (o cérebro retém processos como histórias, não como dados). O último nó em vermelho é o 'final temido'. Fechamento com devolução de agência: 'mas escolhe' — medo sem controle paralisa; medo + controle mobiliza.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progressão visual ascendente (metáfora corporificada: subir = melhorar). 'Dormir tranquilo' apela ao benefício emocional final, não ao técnico. Cada nível é uma ação concreta de hoje: especificidade = probabilidade de execução.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comparação íntima inesperada (celular vs. família) + o detalhe 'às 3 da manhã', que cada um completa com a própria história (projeção). O contraste entre o valor do conteúdo e o descuido físico cria a tensão da seção.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linha do tempo com marcas concretas — a progressão temporal gera suspense (estrutura de contagem regressiva). Última linha = forward pacing rumo à solução: nunca deixar a plateia no medo sem anunciar a saída.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'dez minutos, hoje' — prazo mínimo + imediatismo eliminam a procrastinação (intenção de implementação de Gollwitzer). Quatro ações com verbo concreto: o cérebro executa o que consegue visualizar sendo feito.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surpresa no cotidiano — o perigo escondido em objetos familiares é o padrão mais viral do true crime e funciona igual aqui (violação da segurança ambiental percebida). 'Que você mesmo escaneia' = ironia memorável.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metáfora física de invasão do lar — ativa o instinto territorial mais primitivo. 'Não deixa pegadas no capacho' materializa o invisível: a ameaça digital traduzida em imagem doméstica concreta.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comando direto ('pegue o celular') que gera ação física = engajamento atencional imediato. Visualização guiada em 2ª pessoa (self-reference effect: o pessoal é lembrado ~2x mais). Deixe que olhem o próprio telefone antes de trocar de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ironia dramática (o objeto de segurança como vetor de insegurança) — a inversão de função é um dos padrões mais memoráveis que existem. 'Com a chave na fechadura' estende a metáfora doméstica da seção.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três ações (regra do 3: máxima retenção por unidade). 'Um técnico faz isso em uma visita' elimina a desculpa da incompetência técnica — reduzir a fricção percebida é mais eficaz que aumentar o medo.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slide de transição quase vazio = pattern interrupt (a mudança de densidade visual reinicia a atenção). 'Sobre o que não [se recupera]' é uma elipse deliberada: o silêncio do apresentador aqui vale mais que qualquer dado. Abaixe a voz.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PICO EMOCIONAL do deck (peak-end rule: este slide e o último definem a lembrança global). Frase já validada nas redes. Explicar o mecanismo com frieza, sem adjetivos sensacionalistas: a sobriedade diante de um tema grave aumenta a credibilidade. Não apresse este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resolução imediata do pico — nunca deixar os pais no terror sem ferramentas (medo sem eficácia gera negação, Witte: Extended Parallel Process Model). Cinco condutas concretas e executáveis hoje mesmo à noite.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o 'plano B' completa o mapa mental — saber o que fazer diante do fracasso reduz a ansiedade de toda a plateia (necessidade de fechamento cognitivo). O marco temporal ('24 horas') dá urgência operacional ao protocolo.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virada de identidade (de vítima a infrator) — a ameaça ao autoconceito é mais dissuasiva que a ameaça legal abstrata. Punição dupla (ilegal + novo golpe) fecha as duas racionalizações possíveis.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atualidade como multiplicador de relevância — conecta tudo o que veio antes com a ansiedade tecnológica do momento. 'A regra nova é velha' resolve a novidade ameaçadora com um princípio já aprendido na Porta 01: sensação de competência.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teaser de conteúdo não coberto — abre um loop que a apresentação deliberadamente NÃO fecha: só o livro fecha. É a ponte natural para o CTA. Curiosity gap aplicado à conversão.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fechamento do open loop mestre do slide 7 (as 5 portas) + abertura do último gap ('e as que não vimos?'). Tríade de stats com o padrão 10-0-1: contraste numérico memorável. CTA único e concreto: uma só URL, sem opções que diluam.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reenquadramento ('usar' → 'depender') + pergunta calibrada no cartão que a plateia responde sozinha. A autopersuasão é mais potente que a afirmação externa (efeito de geração).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peak-end — o fechamento define a lembrança. Termina em empoderamento, não em medo (a emoção final deve ser agência). 'Uma porta. Hoje.' é a mínima ação viável: pedir pouco multiplica a execução, e a primeira ação executada prevê as seguintes (consistência de Cialdini).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violação de expectativa (o cérebro presta atenção máxima quando uma crença instalada é contrariada — erro de predição dopaminérgico). Também estabelece o 'guia' da narrativa: o hacker do bem.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princípio de autoridade (Cialdini) com enquadramento de 'insider': quem conhece o ataque ensina a defesa. Evite listas longas de credenciais — uma credencial narrativa vale mais que dez títulos.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prova social com um fato real e verificável (cobertura da imprensa internacional). Mostra o que é de verdade um hacker —alguém que encontra falhas e avisa— e ancora credibilidade para o que vem depois.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open loop mestre (efeito Zeigarnik: tarefas incompletas são retidas melhor). O mapa de 5 portas cria 5 minipromessas que o cérebro precisa fechar. A frase final é um 'forward pacing' clássico: anuncia o benefício antes de entregá-lo.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simulação concreta com marca temporal ('hoje às 11h47') — o detalhe específico ativa imagética episódica. A plateia 'vive' o ataque em ambiente seguro: aprendizado por exposição. Pergunte em voz alta 'quem clica?' e espere as mãos.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demonstração interativa do próprio viés (o cérebro lê pela forma da palavra, não letra por letra). Quando a plateia experimenta a própria vulnerabilidade na pele, a lição se instala sozinha. Pausa longa depois de revelar os zeros.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image" Target="../media/Slide-1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image" Target="../media/Slide-10-image-1.jpe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image" Target="../media/Slide-11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image" Target="../media/Slide-12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image" Target="../media/Slide-13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image" Target="../media/Slide-14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image" Target="../media/Slide-15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image" Target="../media/Slide-16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image" Target="../media/Slide-17-image-1.jpe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image" Target="../media/Slide-18-image-1.jpe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image" Target="../media/Slide-19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image" Target="../media/Slide-2-image-1.jpe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image" Target="../media/Slide-20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image" Target="../media/Slide-21-image-1.jpeg"/><Relationship Id="rId2" Type="http://schemas.openxmlformats.org/officeDocument/2006/relationships/image" Target="../media/image-21-2.png"/><Relationship Id="rId3" Type="http://schemas.openxmlformats.org/officeDocument/2006/relationships/image" Target="../media/image-21-3.png"/><Relationship Id="rId4" Type="http://schemas.openxmlformats.org/officeDocument/2006/relationships/image" Target="../media/image-2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image" Target="../media/Slide-22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2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image" Target="../media/Slide-23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3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image" Target="../media/Slide-24-image-1.jpeg"/><Relationship Id="rId2" Type="http://schemas.openxmlformats.org/officeDocument/2006/relationships/image" Target="../media/image-24-2.png"/><Relationship Id="rId3" Type="http://schemas.openxmlformats.org/officeDocument/2006/relationships/image" Target="../media/image-24-3.png"/><Relationship Id="rId4" Type="http://schemas.openxmlformats.org/officeDocument/2006/relationships/image" Target="../media/image-24-4.png"/><Relationship Id="rId5" Type="http://schemas.openxmlformats.org/officeDocument/2006/relationships/image" Target="../media/image-24-5.png"/><Relationship Id="rId6" Type="http://schemas.openxmlformats.org/officeDocument/2006/relationships/image" Target="../media/image-2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24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image" Target="../media/Slide-25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5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image" Target="../media/Slide-26-image-1.jpeg"/><Relationship Id="rId2" Type="http://schemas.openxmlformats.org/officeDocument/2006/relationships/image" Target="../media/image-2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6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image" Target="../media/Slide-27-image-1.jpeg"/><Relationship Id="rId2" Type="http://schemas.openxmlformats.org/officeDocument/2006/relationships/image" Target="../media/image-2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image" Target="../media/Slide-28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8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image" Target="../media/Slide-29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9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image" Target="../media/Slide-3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image" Target="../media/Slide-30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0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image" Target="../media/Slide-4-image-1.jpe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image" Target="../media/Slide-5-image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image" Target="../media/Slide-6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image" Target="../media/Slide-7-image-1.jpe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image" Target="../media/Slide-8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image" Target="../media/Slide-9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UMA APRESENTAÇÃO BASEADA NO LIVRO DE CÉSAR CERRUDO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417320"/>
            <a:ext cx="81381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52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Quanto vale </a:t>
            </a:r>
            <a:pPr indent="0" marL="0">
              <a:lnSpc>
                <a:spcPts val="5200"/>
              </a:lnSpc>
              <a:buNone/>
            </a:pPr>
            <a:r>
              <a:rPr lang="en-US" sz="44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sua vida digital</a:t>
            </a:r>
            <a:pPr indent="0" marL="0">
              <a:lnSpc>
                <a:spcPts val="52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para alguém que não é você?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502920" y="3383280"/>
            <a:ext cx="6949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400"/>
              </a:lnSpc>
              <a:buNone/>
            </a:pPr>
            <a:r>
              <a:rPr lang="en-US" sz="17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Fotos. Contas. Dinheiro. Conversas. Seu nome.</a:t>
            </a:r>
            <a:endParaRPr lang="en-US" sz="1700" dirty="0"/>
          </a:p>
          <a:p>
            <a:pPr indent="0" marL="0">
              <a:lnSpc>
                <a:spcPts val="2400"/>
              </a:lnSpc>
              <a:buNone/>
            </a:pPr>
            <a:r>
              <a:rPr lang="en-US" sz="17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Hoje tudo isso tem preço de mercado — e um manual para proteger.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01/30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PORTA 01 — COMO MANIPULAM VOCÊ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143000"/>
            <a:ext cx="81381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2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golpista não hackeia o seu computador.
</a:t>
            </a:r>
            <a:pPr indent="0" marL="0">
              <a:lnSpc>
                <a:spcPts val="4200"/>
              </a:lnSpc>
              <a:buNone/>
            </a:pPr>
            <a:r>
              <a:rPr lang="en-US" sz="34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Hackeia o seu cérebro.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502920" y="2743200"/>
            <a:ext cx="475488" cy="475488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527" y="2847807"/>
            <a:ext cx="266273" cy="266273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143000" y="2761488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URGÊNCIA — </a:t>
            </a:r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“Aja em 24 horas” — desliga seu pensamento racional e ativa o pânico.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502920" y="3401568"/>
            <a:ext cx="475488" cy="475488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527" y="3506175"/>
            <a:ext cx="266273" cy="266273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143000" y="3419856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AMBIÇÃO — </a:t>
            </a:r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“Você ganhou um prêmio” — a recompensa inesperada turva o julgamento.</a:t>
            </a:r>
            <a:endParaRPr lang="en-US" sz="1400" dirty="0"/>
          </a:p>
        </p:txBody>
      </p:sp>
      <p:sp>
        <p:nvSpPr>
          <p:cNvPr id="10" name="Shape 6"/>
          <p:cNvSpPr/>
          <p:nvPr/>
        </p:nvSpPr>
        <p:spPr>
          <a:xfrm>
            <a:off x="502920" y="4059936"/>
            <a:ext cx="475488" cy="475488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527" y="4164543"/>
            <a:ext cx="266273" cy="266273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143000" y="4078224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CONFIANÇA VISUAL — </a:t>
            </a:r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Logos e design idênticos aos reais — parecer oficial não é ser oficial.</a:t>
            </a:r>
            <a:endParaRPr lang="en-US" sz="1400" dirty="0"/>
          </a:p>
        </p:txBody>
      </p:sp>
      <p:sp>
        <p:nvSpPr>
          <p:cNvPr id="13" name="Text 8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14" name="Text 9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5" name="Text 10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10/30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PORTA 01 — A CHAVE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097280"/>
            <a:ext cx="8138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Duvide. Verifique. </a:t>
            </a:r>
            <a:pPr indent="0" marL="0">
              <a:buNone/>
            </a:pPr>
            <a:r>
              <a:rPr lang="en-US" sz="340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Depois confie.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502920" y="2057400"/>
            <a:ext cx="475488" cy="475488"/>
          </a:xfrm>
          <a:prstGeom prst="roundRect">
            <a:avLst>
              <a:gd name="adj" fmla="val 7692"/>
            </a:avLst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502920" y="205740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88720" y="2057400"/>
            <a:ext cx="7452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4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Não clique nem abra anexos de desconhecidos. Ignorar também é se defender.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502920" y="2679192"/>
            <a:ext cx="475488" cy="475488"/>
          </a:xfrm>
          <a:prstGeom prst="roundRect">
            <a:avLst>
              <a:gd name="adj" fmla="val 7692"/>
            </a:avLst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502920" y="267919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188720" y="2679192"/>
            <a:ext cx="7452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4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Nunca entregue dados por mensagem: serviços legítimos não pedem assim.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502920" y="3300984"/>
            <a:ext cx="475488" cy="475488"/>
          </a:xfrm>
          <a:prstGeom prst="roundRect">
            <a:avLst>
              <a:gd name="adj" fmla="val 7692"/>
            </a:avLst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502920" y="3300984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188720" y="3300984"/>
            <a:ext cx="7452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4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 dúvida, ligue para a empresa pelo telefone oficial. Uma ligação mata mil golpes.</a:t>
            </a:r>
            <a:endParaRPr lang="en-US" sz="1450" dirty="0"/>
          </a:p>
        </p:txBody>
      </p:sp>
      <p:sp>
        <p:nvSpPr>
          <p:cNvPr id="13" name="Shape 11"/>
          <p:cNvSpPr/>
          <p:nvPr/>
        </p:nvSpPr>
        <p:spPr>
          <a:xfrm>
            <a:off x="502920" y="3922776"/>
            <a:ext cx="475488" cy="475488"/>
          </a:xfrm>
          <a:prstGeom prst="roundRect">
            <a:avLst>
              <a:gd name="adj" fmla="val 7692"/>
            </a:avLst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502920" y="3922776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188720" y="3922776"/>
            <a:ext cx="7452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4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Verifique se o endereço web coincide EXATAMENTE antes de digitar qualquer coisa.</a:t>
            </a:r>
            <a:endParaRPr lang="en-US" sz="1450" dirty="0"/>
          </a:p>
        </p:txBody>
      </p:sp>
      <p:sp>
        <p:nvSpPr>
          <p:cNvPr id="16" name="Text 14"/>
          <p:cNvSpPr/>
          <p:nvPr/>
        </p:nvSpPr>
        <p:spPr>
          <a:xfrm>
            <a:off x="6035040" y="4480560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PORTA 01 FECHADA ✓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11/30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PORTA 02 — SUAS SENHAS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46304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6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Pergunta incômoda:</a:t>
            </a:r>
            <a:endParaRPr lang="en-US" sz="3600" dirty="0"/>
          </a:p>
          <a:p>
            <a:pPr indent="0" marL="0">
              <a:lnSpc>
                <a:spcPts val="46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você usa a mesma senha em mais de um lugar?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02920" y="3520440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Não precisa levantar a mão. Seu rosto já respondeu.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12/30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PORTA 02 — O EFEITO DOMINÓ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097280"/>
            <a:ext cx="8138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Roubam uma. </a:t>
            </a:r>
            <a:pPr indent="0" marL="0">
              <a:buNone/>
            </a:pPr>
            <a:r>
              <a:rPr lang="en-US" sz="36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Caem todas.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02920" y="2194560"/>
            <a:ext cx="1828800" cy="1554480"/>
          </a:xfrm>
          <a:prstGeom prst="roundRect">
            <a:avLst>
              <a:gd name="adj" fmla="val 2353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594360" y="2286000"/>
            <a:ext cx="16459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Um serviço</a:t>
            </a:r>
            <a:endParaRPr lang="en-US" sz="1300" dirty="0"/>
          </a:p>
          <a:p>
            <a:pPr algn="ctr"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qualquer</a:t>
            </a:r>
            <a:endParaRPr lang="en-US" sz="1300" dirty="0"/>
          </a:p>
          <a:p>
            <a:pPr algn="ctr"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 hackeado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2331720" y="2743200"/>
            <a:ext cx="320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▸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2651760" y="2194560"/>
            <a:ext cx="1828800" cy="1554480"/>
          </a:xfrm>
          <a:prstGeom prst="roundRect">
            <a:avLst>
              <a:gd name="adj" fmla="val 2353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2743200" y="2286000"/>
            <a:ext cx="16459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Sua senha</a:t>
            </a:r>
            <a:endParaRPr lang="en-US" sz="1300" dirty="0"/>
          </a:p>
          <a:p>
            <a:pPr algn="ctr"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fica exposta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480560" y="2743200"/>
            <a:ext cx="320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▸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4800600" y="2194560"/>
            <a:ext cx="1828800" cy="1554480"/>
          </a:xfrm>
          <a:prstGeom prst="roundRect">
            <a:avLst>
              <a:gd name="adj" fmla="val 2353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4892040" y="2286000"/>
            <a:ext cx="16459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Testam no seu</a:t>
            </a:r>
            <a:endParaRPr lang="en-US" sz="1300" dirty="0"/>
          </a:p>
          <a:p>
            <a:pPr algn="ctr"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e-mail, banco</a:t>
            </a:r>
            <a:endParaRPr lang="en-US" sz="1300" dirty="0"/>
          </a:p>
          <a:p>
            <a:pPr algn="ctr"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 redes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629400" y="2743200"/>
            <a:ext cx="320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▸</a:t>
            </a:r>
            <a:endParaRPr lang="en-US" sz="2200" dirty="0"/>
          </a:p>
        </p:txBody>
      </p:sp>
      <p:sp>
        <p:nvSpPr>
          <p:cNvPr id="13" name="Shape 11"/>
          <p:cNvSpPr/>
          <p:nvPr/>
        </p:nvSpPr>
        <p:spPr>
          <a:xfrm>
            <a:off x="6949440" y="2194560"/>
            <a:ext cx="1828800" cy="1554480"/>
          </a:xfrm>
          <a:prstGeom prst="roundRect">
            <a:avLst>
              <a:gd name="adj" fmla="val 2353"/>
            </a:avLst>
          </a:prstGeom>
          <a:solidFill>
            <a:srgbClr val="1A0E0A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7040880" y="2286000"/>
            <a:ext cx="16459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3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Entram em</a:t>
            </a:r>
            <a:endParaRPr lang="en-US" sz="1300" dirty="0"/>
          </a:p>
          <a:p>
            <a:pPr algn="ctr" indent="0" marL="0">
              <a:lnSpc>
                <a:spcPts val="1700"/>
              </a:lnSpc>
              <a:buNone/>
            </a:pPr>
            <a:r>
              <a:rPr lang="en-US" sz="13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TUDO com</a:t>
            </a:r>
            <a:endParaRPr lang="en-US" sz="1300" dirty="0"/>
          </a:p>
          <a:p>
            <a:pPr algn="ctr" indent="0" marL="0">
              <a:lnSpc>
                <a:spcPts val="1700"/>
              </a:lnSpc>
              <a:buNone/>
            </a:pPr>
            <a:r>
              <a:rPr lang="en-US" sz="13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uma só chave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02920" y="4023360"/>
            <a:ext cx="8138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5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Você não escolhe quando o serviço é hackeado. Mas escolhe se essa chave abre uma porta ou todas.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13/30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PORTA 02 — A CHAVE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051560"/>
            <a:ext cx="8138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Quatro degraus separam você de dormir tranquilo.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874520"/>
            <a:ext cx="8138160" cy="548640"/>
          </a:xfrm>
          <a:prstGeom prst="roundRect">
            <a:avLst>
              <a:gd name="adj" fmla="val 6667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31520" y="192024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NÍVEL 1  </a:t>
            </a:r>
            <a:pPr indent="0" marL="0">
              <a:buNone/>
            </a:pPr>
            <a:r>
              <a:rPr lang="en-US" sz="13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Senha forte e diferente em cada serviço (uma frase como regra mnemônica)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914400" y="2542032"/>
            <a:ext cx="7726680" cy="548640"/>
          </a:xfrm>
          <a:prstGeom prst="roundRect">
            <a:avLst>
              <a:gd name="adj" fmla="val 6667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143000" y="2587752"/>
            <a:ext cx="7269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NÍVEL 2  </a:t>
            </a:r>
            <a:pPr indent="0" marL="0">
              <a:buNone/>
            </a:pPr>
            <a:r>
              <a:rPr lang="en-US" sz="13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Gerenciador de senhas: ele lembra todas, você lembra só uma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325880" y="3209544"/>
            <a:ext cx="7315200" cy="548640"/>
          </a:xfrm>
          <a:prstGeom prst="roundRect">
            <a:avLst>
              <a:gd name="adj" fmla="val 6667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1554480" y="3255264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NÍVEL 3  </a:t>
            </a:r>
            <a:pPr indent="0" marL="0">
              <a:buNone/>
            </a:pPr>
            <a:r>
              <a:rPr lang="en-US" sz="13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Autenticação multifator: mesmo que roubem a senha, não basta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737360" y="3877056"/>
            <a:ext cx="6903720" cy="548640"/>
          </a:xfrm>
          <a:prstGeom prst="roundRect">
            <a:avLst>
              <a:gd name="adj" fmla="val 6667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1965960" y="3922776"/>
            <a:ext cx="6446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NÍVEL 4  </a:t>
            </a:r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Passkeys: não há senha para roubar. Fim de jogo para o phishing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035040" y="4526280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PORTA 02 FECHADA ✓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14/30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PORTA 03 — SEU BOLSO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371600"/>
            <a:ext cx="81381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4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Seu celular sabe mais de você </a:t>
            </a:r>
            <a:pPr indent="0" marL="0">
              <a:lnSpc>
                <a:spcPts val="4400"/>
              </a:lnSpc>
              <a:buNone/>
            </a:pPr>
            <a:r>
              <a:rPr lang="en-US" sz="36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 a sua família.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02920" y="3017520"/>
            <a:ext cx="7680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500"/>
              </a:lnSpc>
              <a:buNone/>
            </a:pPr>
            <a:r>
              <a:rPr lang="en-US" sz="17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Onde você está. Com quem fala. O que compra. O que pesquisa às 3 da manhã.</a:t>
            </a:r>
            <a:endParaRPr lang="en-US" sz="1700" dirty="0"/>
          </a:p>
          <a:p>
            <a:pPr indent="0" marL="0">
              <a:lnSpc>
                <a:spcPts val="2500"/>
              </a:lnSpc>
              <a:buNone/>
            </a:pPr>
            <a:r>
              <a:rPr lang="en-US" sz="17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 mesmo assim você o deixa em qualquer mesa.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15/30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PORTA 03 — 60 SEGUNDOS DEPOIS DO ROUBO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097280"/>
            <a:ext cx="8138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Acabaram de roubar o seu celular. Isto é o que acontece depois, minuto a minuto.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502920" y="1965960"/>
            <a:ext cx="868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0:60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1554480" y="1965960"/>
            <a:ext cx="7086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Tentam desbloquear. Sem código: já estão dentro.</a:t>
            </a:r>
            <a:endParaRPr lang="en-US" sz="1450" dirty="0"/>
          </a:p>
        </p:txBody>
      </p:sp>
      <p:sp>
        <p:nvSpPr>
          <p:cNvPr id="6" name="Text 4"/>
          <p:cNvSpPr/>
          <p:nvPr/>
        </p:nvSpPr>
        <p:spPr>
          <a:xfrm>
            <a:off x="502920" y="2587752"/>
            <a:ext cx="868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3:00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554480" y="2587752"/>
            <a:ext cx="7086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Seu chip em outro aparelho: recebem os códigos do seu banco.</a:t>
            </a:r>
            <a:endParaRPr lang="en-US" sz="1450" dirty="0"/>
          </a:p>
        </p:txBody>
      </p:sp>
      <p:sp>
        <p:nvSpPr>
          <p:cNvPr id="8" name="Text 6"/>
          <p:cNvSpPr/>
          <p:nvPr/>
        </p:nvSpPr>
        <p:spPr>
          <a:xfrm>
            <a:off x="502920" y="3209544"/>
            <a:ext cx="868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10:00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554480" y="3209544"/>
            <a:ext cx="7086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Redefinem suas senhas pelo seu próprio e-mail.</a:t>
            </a:r>
            <a:endParaRPr lang="en-US" sz="1450" dirty="0"/>
          </a:p>
        </p:txBody>
      </p:sp>
      <p:sp>
        <p:nvSpPr>
          <p:cNvPr id="10" name="Text 8"/>
          <p:cNvSpPr/>
          <p:nvPr/>
        </p:nvSpPr>
        <p:spPr>
          <a:xfrm>
            <a:off x="502920" y="3831336"/>
            <a:ext cx="868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24 h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554480" y="3831336"/>
            <a:ext cx="7086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Sua identidade digital completa, à venda ou em uso.</a:t>
            </a:r>
            <a:endParaRPr lang="en-US" sz="1450" dirty="0"/>
          </a:p>
        </p:txBody>
      </p:sp>
      <p:sp>
        <p:nvSpPr>
          <p:cNvPr id="12" name="Text 10"/>
          <p:cNvSpPr/>
          <p:nvPr/>
        </p:nvSpPr>
        <p:spPr>
          <a:xfrm>
            <a:off x="502920" y="448056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menos que você tenha fechado quatro cadeados antes. O próximo slide entrega os quatro.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16/30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PORTA 03 — A CHAVE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051560"/>
            <a:ext cx="8138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Quatro cadeados. Dez minutos. Hoje.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02920" y="1920240"/>
            <a:ext cx="3931920" cy="1143000"/>
          </a:xfrm>
          <a:prstGeom prst="roundRect">
            <a:avLst>
              <a:gd name="adj" fmla="val 32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704088" y="2194560"/>
            <a:ext cx="566928" cy="566928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812" y="2319284"/>
            <a:ext cx="317480" cy="317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17320" y="2029968"/>
            <a:ext cx="2880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BLOQUEIO + AUTOBLOQUEIO
</a:t>
            </a:r>
            <a:pPr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Código de acesso e bloqueio automático. A porta principal.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709160" y="1920240"/>
            <a:ext cx="3931920" cy="1143000"/>
          </a:xfrm>
          <a:prstGeom prst="roundRect">
            <a:avLst>
              <a:gd name="adj" fmla="val 32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9" name="Shape 6"/>
          <p:cNvSpPr/>
          <p:nvPr/>
        </p:nvSpPr>
        <p:spPr>
          <a:xfrm>
            <a:off x="4910328" y="2194560"/>
            <a:ext cx="566928" cy="566928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5052" y="2319284"/>
            <a:ext cx="317480" cy="31748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623560" y="2029968"/>
            <a:ext cx="2880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CRIPTOGRAFIA TOTAL
</a:t>
            </a:r>
            <a:pPr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Dados internos e memórias externas ilegíveis sem a sua chave.</a:t>
            </a:r>
            <a:endParaRPr lang="en-US" sz="1300" dirty="0"/>
          </a:p>
        </p:txBody>
      </p:sp>
      <p:sp>
        <p:nvSpPr>
          <p:cNvPr id="12" name="Shape 8"/>
          <p:cNvSpPr/>
          <p:nvPr/>
        </p:nvSpPr>
        <p:spPr>
          <a:xfrm>
            <a:off x="502920" y="3246120"/>
            <a:ext cx="3931920" cy="1143000"/>
          </a:xfrm>
          <a:prstGeom prst="roundRect">
            <a:avLst>
              <a:gd name="adj" fmla="val 32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3" name="Shape 9"/>
          <p:cNvSpPr/>
          <p:nvPr/>
        </p:nvSpPr>
        <p:spPr>
          <a:xfrm>
            <a:off x="704088" y="3520440"/>
            <a:ext cx="566928" cy="566928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8812" y="3645164"/>
            <a:ext cx="317480" cy="31748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417320" y="3355848"/>
            <a:ext cx="2880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PIN NO CHIP (SIM)
</a:t>
            </a:r>
            <a:pPr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Sua linha não funciona em outro aparelho. Seus códigos não viajam.</a:t>
            </a:r>
            <a:endParaRPr lang="en-US" sz="1300" dirty="0"/>
          </a:p>
        </p:txBody>
      </p:sp>
      <p:sp>
        <p:nvSpPr>
          <p:cNvPr id="16" name="Shape 11"/>
          <p:cNvSpPr/>
          <p:nvPr/>
        </p:nvSpPr>
        <p:spPr>
          <a:xfrm>
            <a:off x="4709160" y="3246120"/>
            <a:ext cx="3931920" cy="1143000"/>
          </a:xfrm>
          <a:prstGeom prst="roundRect">
            <a:avLst>
              <a:gd name="adj" fmla="val 32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7" name="Shape 12"/>
          <p:cNvSpPr/>
          <p:nvPr/>
        </p:nvSpPr>
        <p:spPr>
          <a:xfrm>
            <a:off x="4910328" y="3520440"/>
            <a:ext cx="566928" cy="566928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5052" y="3645164"/>
            <a:ext cx="317480" cy="31748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623560" y="3355848"/>
            <a:ext cx="2880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RASTREAMENTO REMOTO
</a:t>
            </a:r>
            <a:pPr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Localize, bloqueie e apague o aparelho a distância.</a:t>
            </a:r>
            <a:endParaRPr lang="en-US" sz="1300" dirty="0"/>
          </a:p>
        </p:txBody>
      </p:sp>
      <p:sp>
        <p:nvSpPr>
          <p:cNvPr id="20" name="Text 14"/>
          <p:cNvSpPr/>
          <p:nvPr/>
        </p:nvSpPr>
        <p:spPr>
          <a:xfrm>
            <a:off x="6035040" y="4553712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PORTA 03 FECHADA ✓</a:t>
            </a:r>
            <a:endParaRPr lang="en-US" sz="1100" dirty="0"/>
          </a:p>
        </p:txBody>
      </p:sp>
      <p:sp>
        <p:nvSpPr>
          <p:cNvPr id="21" name="Text 15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22" name="Text 16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23" name="Text 17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17/30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PORTA 03 — BÔNUS: AS ARMADILHAS DA RUA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097280"/>
            <a:ext cx="8138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Duas armadilhas que você pisa toda semana sem saber.</a:t>
            </a:r>
            <a:endParaRPr lang="en-US" sz="2900" dirty="0"/>
          </a:p>
        </p:txBody>
      </p:sp>
      <p:sp>
        <p:nvSpPr>
          <p:cNvPr id="4" name="Shape 2"/>
          <p:cNvSpPr/>
          <p:nvPr/>
        </p:nvSpPr>
        <p:spPr>
          <a:xfrm>
            <a:off x="502920" y="1965960"/>
            <a:ext cx="3931920" cy="2331720"/>
          </a:xfrm>
          <a:prstGeom prst="roundRect">
            <a:avLst>
              <a:gd name="adj" fmla="val 1569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4709160" y="1965960"/>
            <a:ext cx="3931920" cy="2331720"/>
          </a:xfrm>
          <a:prstGeom prst="roundRect">
            <a:avLst>
              <a:gd name="adj" fmla="val 1569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777240" y="2240280"/>
            <a:ext cx="603504" cy="603504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011" y="2373051"/>
            <a:ext cx="337962" cy="33796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554480" y="233172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USB “GRÁTIS”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777240" y="3017520"/>
            <a:ext cx="34290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Uma porta de carregamento pública pode sincronizar seus dados enquanto dá bateria de presente. Use seu carregador na tomada ou o modo somente carga.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983480" y="2240280"/>
            <a:ext cx="603504" cy="603504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6251" y="2373051"/>
            <a:ext cx="337962" cy="33796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760720" y="233172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QR DO PARQUÍMETRO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4983480" y="3017520"/>
            <a:ext cx="34290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Pode ter sido colado por um golpista uma hora atrás. É o único golpe que você mesmo escaneia. Olhe o endereço para onde ele leva antes de tocar em qualquer coisa.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15" name="Text 11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6" name="Text 12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18/30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PORTA 04 — SUA CASA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371600"/>
            <a:ext cx="8138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4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Um intruso pode entrar na sua casa
</a:t>
            </a:r>
            <a:pPr indent="0" marL="0">
              <a:lnSpc>
                <a:spcPts val="4400"/>
              </a:lnSpc>
              <a:buNone/>
            </a:pPr>
            <a:r>
              <a:rPr lang="en-US" sz="360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sem tocar na fechadura.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02920" y="310896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500"/>
              </a:lnSpc>
              <a:buNone/>
            </a:pPr>
            <a:r>
              <a:rPr lang="en-US" sz="17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Pelo seu Wi-Fi. Direto para seus dispositivos, seus arquivos e sua família.</a:t>
            </a:r>
            <a:endParaRPr lang="en-US" sz="1700" dirty="0"/>
          </a:p>
          <a:p>
            <a:pPr indent="0" marL="0">
              <a:lnSpc>
                <a:spcPts val="2500"/>
              </a:lnSpc>
              <a:buNone/>
            </a:pPr>
            <a:r>
              <a:rPr lang="en-US" sz="17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 não deixa pegadas no capacho.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19/30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VAMOS FAZER UM EXERCÍCIO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188720"/>
            <a:ext cx="8138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4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Pegue o seu celular. Agora imagine-o nas mãos de um desconhecido.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02920" y="2880360"/>
            <a:ext cx="1920240" cy="1234440"/>
          </a:xfrm>
          <a:prstGeom prst="roundRect">
            <a:avLst>
              <a:gd name="adj" fmla="val 2963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1179576" y="3035808"/>
            <a:ext cx="566928" cy="566928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4300" y="3160532"/>
            <a:ext cx="317480" cy="317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76072" y="3675888"/>
            <a:ext cx="177393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Seus e-mails e mensagens</a:t>
            </a:r>
            <a:endParaRPr lang="en-US" sz="1250" dirty="0"/>
          </a:p>
        </p:txBody>
      </p:sp>
      <p:sp>
        <p:nvSpPr>
          <p:cNvPr id="8" name="Shape 5"/>
          <p:cNvSpPr/>
          <p:nvPr/>
        </p:nvSpPr>
        <p:spPr>
          <a:xfrm>
            <a:off x="2606040" y="2880360"/>
            <a:ext cx="1920240" cy="1234440"/>
          </a:xfrm>
          <a:prstGeom prst="roundRect">
            <a:avLst>
              <a:gd name="adj" fmla="val 2963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9" name="Shape 6"/>
          <p:cNvSpPr/>
          <p:nvPr/>
        </p:nvSpPr>
        <p:spPr>
          <a:xfrm>
            <a:off x="3282696" y="3035808"/>
            <a:ext cx="566928" cy="566928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7420" y="3160532"/>
            <a:ext cx="317480" cy="31748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2679192" y="3675888"/>
            <a:ext cx="177393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Suas senhas salvas</a:t>
            </a:r>
            <a:endParaRPr lang="en-US" sz="1250" dirty="0"/>
          </a:p>
        </p:txBody>
      </p:sp>
      <p:sp>
        <p:nvSpPr>
          <p:cNvPr id="12" name="Shape 8"/>
          <p:cNvSpPr/>
          <p:nvPr/>
        </p:nvSpPr>
        <p:spPr>
          <a:xfrm>
            <a:off x="4709160" y="2880360"/>
            <a:ext cx="1920240" cy="1234440"/>
          </a:xfrm>
          <a:prstGeom prst="roundRect">
            <a:avLst>
              <a:gd name="adj" fmla="val 2963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3" name="Shape 9"/>
          <p:cNvSpPr/>
          <p:nvPr/>
        </p:nvSpPr>
        <p:spPr>
          <a:xfrm>
            <a:off x="5385816" y="3035808"/>
            <a:ext cx="566928" cy="566928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0540" y="3160532"/>
            <a:ext cx="317480" cy="31748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4782312" y="3675888"/>
            <a:ext cx="177393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Suas fotos privadas</a:t>
            </a:r>
            <a:endParaRPr lang="en-US" sz="1250" dirty="0"/>
          </a:p>
        </p:txBody>
      </p:sp>
      <p:sp>
        <p:nvSpPr>
          <p:cNvPr id="16" name="Shape 11"/>
          <p:cNvSpPr/>
          <p:nvPr/>
        </p:nvSpPr>
        <p:spPr>
          <a:xfrm>
            <a:off x="6812280" y="2880360"/>
            <a:ext cx="1920240" cy="1234440"/>
          </a:xfrm>
          <a:prstGeom prst="roundRect">
            <a:avLst>
              <a:gd name="adj" fmla="val 2963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7" name="Shape 12"/>
          <p:cNvSpPr/>
          <p:nvPr/>
        </p:nvSpPr>
        <p:spPr>
          <a:xfrm>
            <a:off x="7488936" y="3035808"/>
            <a:ext cx="566928" cy="566928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13660" y="3160532"/>
            <a:ext cx="317480" cy="31748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6885432" y="3675888"/>
            <a:ext cx="177393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Seu banco, a um toque</a:t>
            </a:r>
            <a:endParaRPr lang="en-US" sz="1250" dirty="0"/>
          </a:p>
        </p:txBody>
      </p:sp>
      <p:sp>
        <p:nvSpPr>
          <p:cNvPr id="20" name="Text 14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21" name="Text 15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22" name="Text 16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02/30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PORTA 04 — A IRONIA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280160"/>
            <a:ext cx="81381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2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Você comprou uma câmera para vigiar sua casa.
</a:t>
            </a:r>
            <a:pPr indent="0" marL="0">
              <a:lnSpc>
                <a:spcPts val="4200"/>
              </a:lnSpc>
              <a:buNone/>
            </a:pPr>
            <a:r>
              <a:rPr lang="en-US" sz="32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Pode não ser o único olhando.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02920" y="3108960"/>
            <a:ext cx="7680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6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Câmeras, caixas de som, tomadas inteligentes: cada dispositivo conectado é mais uma porta para a sua rede. A maioria sai de fábrica com a chave na fechadura: senhas padrão que qualquer um conhece.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20/30</a:t>
            </a:r>
            <a:endParaRPr lang="en-US" sz="1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PORTA 04 — A CHAVE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051560"/>
            <a:ext cx="8138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Três movimentos blindam sua casa digital.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828800"/>
            <a:ext cx="8138160" cy="749808"/>
          </a:xfrm>
          <a:prstGeom prst="roundRect">
            <a:avLst>
              <a:gd name="adj" fmla="val 4878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713232" y="1920240"/>
            <a:ext cx="548640" cy="548640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933" y="2040941"/>
            <a:ext cx="307238" cy="30723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44752" y="1883664"/>
            <a:ext cx="7040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ROTEADOR CONFIGURADO DE VERDADE  —  </a:t>
            </a:r>
            <a:pPr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 a porta de entrada: opções seguras e senha própria. Não sabe como? Um técnico faz isso em uma visita.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502920" y="2706624"/>
            <a:ext cx="8138160" cy="749808"/>
          </a:xfrm>
          <a:prstGeom prst="roundRect">
            <a:avLst>
              <a:gd name="adj" fmla="val 4878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9" name="Shape 6"/>
          <p:cNvSpPr/>
          <p:nvPr/>
        </p:nvSpPr>
        <p:spPr>
          <a:xfrm>
            <a:off x="713232" y="2798064"/>
            <a:ext cx="548640" cy="548640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933" y="2918765"/>
            <a:ext cx="307238" cy="307238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444752" y="2761488"/>
            <a:ext cx="7040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IoT SOB CONTROLE  —  </a:t>
            </a:r>
            <a:pPr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Escolha marcas sérias, troque as senhas de fábrica e atualize. Cada aparelho inteligente é uma janela: feche-a.</a:t>
            </a:r>
            <a:endParaRPr lang="en-US" sz="1350" dirty="0"/>
          </a:p>
        </p:txBody>
      </p:sp>
      <p:sp>
        <p:nvSpPr>
          <p:cNvPr id="12" name="Shape 8"/>
          <p:cNvSpPr/>
          <p:nvPr/>
        </p:nvSpPr>
        <p:spPr>
          <a:xfrm>
            <a:off x="502920" y="3584448"/>
            <a:ext cx="8138160" cy="749808"/>
          </a:xfrm>
          <a:prstGeom prst="roundRect">
            <a:avLst>
              <a:gd name="adj" fmla="val 4878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3" name="Shape 9"/>
          <p:cNvSpPr/>
          <p:nvPr/>
        </p:nvSpPr>
        <p:spPr>
          <a:xfrm>
            <a:off x="713232" y="3675888"/>
            <a:ext cx="548640" cy="548640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3933" y="3796589"/>
            <a:ext cx="307238" cy="307238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444752" y="3639312"/>
            <a:ext cx="7040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REGRA DOS DOIS LUGARES  —  </a:t>
            </a:r>
            <a:pPr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importante vive sempre em pelo menos dois lugares. A nuvem também falha, também cobra, também fecha.</a:t>
            </a:r>
            <a:endParaRPr lang="en-US" sz="1350" dirty="0"/>
          </a:p>
        </p:txBody>
      </p:sp>
      <p:sp>
        <p:nvSpPr>
          <p:cNvPr id="16" name="Text 11"/>
          <p:cNvSpPr/>
          <p:nvPr/>
        </p:nvSpPr>
        <p:spPr>
          <a:xfrm>
            <a:off x="6035040" y="4553712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PORTA 04 FECHADA ✓</a:t>
            </a:r>
            <a:endParaRPr lang="en-US" sz="1100" dirty="0"/>
          </a:p>
        </p:txBody>
      </p:sp>
      <p:sp>
        <p:nvSpPr>
          <p:cNvPr id="17" name="Text 12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18" name="Text 13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9" name="Text 14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21/30</a:t>
            </a:r>
            <a:endParaRPr lang="en-US" sz="11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PORTA 05 — SUA FAMÍLIA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737360"/>
            <a:ext cx="8138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porta que mais dói.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502920" y="278892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700"/>
              </a:lnSpc>
              <a:buNone/>
            </a:pPr>
            <a:r>
              <a:rPr lang="en-US" sz="19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Tudo o que vimos antes se recupera: contas, dinheiro, arquivos.</a:t>
            </a:r>
            <a:endParaRPr lang="en-US" sz="1900" dirty="0"/>
          </a:p>
          <a:p>
            <a:pPr indent="0" marL="0">
              <a:lnSpc>
                <a:spcPts val="2700"/>
              </a:lnSpc>
              <a:buNone/>
            </a:pPr>
            <a:r>
              <a:rPr lang="en-US" sz="19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Esta seção é sobre o que não.</a:t>
            </a:r>
            <a:endParaRPr lang="en-US" sz="1900" dirty="0"/>
          </a:p>
        </p:txBody>
      </p:sp>
      <p:sp>
        <p:nvSpPr>
          <p:cNvPr id="5" name="Text 3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22/30</a:t>
            </a:r>
            <a:endParaRPr lang="en-US" sz="11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PORTA 05 — GROOMING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234440"/>
            <a:ext cx="81381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200"/>
              </a:lnSpc>
              <a:buNone/>
            </a:pP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“menino de 12” que conversa com seu filho no jogo </a:t>
            </a:r>
            <a:pPr indent="0" marL="0">
              <a:lnSpc>
                <a:spcPts val="4200"/>
              </a:lnSpc>
              <a:buNone/>
            </a:pPr>
            <a:r>
              <a:rPr lang="en-US" sz="33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pode ter 45 anos.</a:t>
            </a:r>
            <a:endParaRPr lang="en-US" sz="3300" dirty="0"/>
          </a:p>
        </p:txBody>
      </p:sp>
      <p:sp>
        <p:nvSpPr>
          <p:cNvPr id="4" name="Shape 2"/>
          <p:cNvSpPr/>
          <p:nvPr/>
        </p:nvSpPr>
        <p:spPr>
          <a:xfrm>
            <a:off x="502920" y="2971800"/>
            <a:ext cx="8138160" cy="1280160"/>
          </a:xfrm>
          <a:prstGeom prst="roundRect">
            <a:avLst>
              <a:gd name="adj" fmla="val 2857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77240" y="3127248"/>
            <a:ext cx="7589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55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Assim ele age: </a:t>
            </a:r>
            <a:pPr indent="0" marL="0">
              <a:lnSpc>
                <a:spcPts val="2300"/>
              </a:lnSpc>
              <a:buNone/>
            </a:pPr>
            <a:r>
              <a:rPr lang="en-US" sz="15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 passa por alguém da mesma idade, ganha confiança durante semanas e pede cada vez um pouco mais. Seu filho não vê um adulto: vê um amigo. Essa é exatamente a armadilha.</a:t>
            </a:r>
            <a:endParaRPr lang="en-US" sz="1550" dirty="0"/>
          </a:p>
        </p:txBody>
      </p:sp>
      <p:sp>
        <p:nvSpPr>
          <p:cNvPr id="6" name="Text 4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23/30</a:t>
            </a:r>
            <a:endParaRPr lang="en-US" sz="11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PORTA 05 — A CHAVE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051560"/>
            <a:ext cx="8138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Proibir não protege. </a:t>
            </a:r>
            <a:pPr indent="0" marL="0">
              <a:buNone/>
            </a:pPr>
            <a:r>
              <a:rPr lang="en-US" sz="320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Acompanhar, sim.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02920" y="1920240"/>
            <a:ext cx="420624" cy="420624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457" y="2012777"/>
            <a:ext cx="235549" cy="235549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78992" y="1901952"/>
            <a:ext cx="7543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Diálogo aberto: que possam contar qualquer coisa sem castigo por falar.</a:t>
            </a:r>
            <a:endParaRPr lang="en-US" sz="1350" dirty="0"/>
          </a:p>
        </p:txBody>
      </p:sp>
      <p:sp>
        <p:nvSpPr>
          <p:cNvPr id="7" name="Shape 4"/>
          <p:cNvSpPr/>
          <p:nvPr/>
        </p:nvSpPr>
        <p:spPr>
          <a:xfrm>
            <a:off x="502920" y="2450592"/>
            <a:ext cx="420624" cy="420624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457" y="2543129"/>
            <a:ext cx="235549" cy="235549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078992" y="2432304"/>
            <a:ext cx="7543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Dispositivos nas áreas comuns da casa, não no quarto.</a:t>
            </a:r>
            <a:endParaRPr lang="en-US" sz="1350" dirty="0"/>
          </a:p>
        </p:txBody>
      </p:sp>
      <p:sp>
        <p:nvSpPr>
          <p:cNvPr id="10" name="Shape 6"/>
          <p:cNvSpPr/>
          <p:nvPr/>
        </p:nvSpPr>
        <p:spPr>
          <a:xfrm>
            <a:off x="502920" y="2980944"/>
            <a:ext cx="420624" cy="420624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5457" y="3073481"/>
            <a:ext cx="235549" cy="235549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078992" y="2962656"/>
            <a:ext cx="7543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Controle parental conforme a idade, e nada de dados que os identifiquem: escola, endereço, telefone.</a:t>
            </a:r>
            <a:endParaRPr lang="en-US" sz="1350" dirty="0"/>
          </a:p>
        </p:txBody>
      </p:sp>
      <p:sp>
        <p:nvSpPr>
          <p:cNvPr id="13" name="Shape 8"/>
          <p:cNvSpPr/>
          <p:nvPr/>
        </p:nvSpPr>
        <p:spPr>
          <a:xfrm>
            <a:off x="502920" y="3511296"/>
            <a:ext cx="420624" cy="420624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457" y="3603833"/>
            <a:ext cx="235549" cy="235549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1078992" y="3493008"/>
            <a:ext cx="7543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Sexting, regra de três: não produzir, não compartilhar, não pedir.</a:t>
            </a:r>
            <a:endParaRPr lang="en-US" sz="1350" dirty="0"/>
          </a:p>
        </p:txBody>
      </p:sp>
      <p:sp>
        <p:nvSpPr>
          <p:cNvPr id="16" name="Shape 10"/>
          <p:cNvSpPr/>
          <p:nvPr/>
        </p:nvSpPr>
        <p:spPr>
          <a:xfrm>
            <a:off x="502920" y="4041648"/>
            <a:ext cx="420624" cy="420624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17" name="Image 4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5457" y="4134185"/>
            <a:ext cx="235549" cy="235549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1078992" y="4023360"/>
            <a:ext cx="7543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exemplo é você: suas redes ensinam mais que seus sermões.</a:t>
            </a:r>
            <a:endParaRPr lang="en-US" sz="1350" dirty="0"/>
          </a:p>
        </p:txBody>
      </p:sp>
      <p:sp>
        <p:nvSpPr>
          <p:cNvPr id="19" name="Text 12"/>
          <p:cNvSpPr/>
          <p:nvPr/>
        </p:nvSpPr>
        <p:spPr>
          <a:xfrm>
            <a:off x="6035040" y="4572000"/>
            <a:ext cx="2606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PORTA 05 FECHADA ✓</a:t>
            </a:r>
            <a:endParaRPr lang="en-US" sz="1100" dirty="0"/>
          </a:p>
        </p:txBody>
      </p:sp>
      <p:sp>
        <p:nvSpPr>
          <p:cNvPr id="20" name="Text 13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21" name="Text 14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22" name="Text 15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24/30</a:t>
            </a:r>
            <a:endParaRPr lang="en-US" sz="11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PLANO B — E SE JÁ ACONTECEU COM VOCÊ?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051560"/>
            <a:ext cx="8138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Você foi hackeado. As próximas 24 horas decidem tudo.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920240"/>
            <a:ext cx="3931920" cy="1115568"/>
          </a:xfrm>
          <a:prstGeom prst="roundRect">
            <a:avLst>
              <a:gd name="adj" fmla="val 3279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685800" y="2176272"/>
            <a:ext cx="548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1371600" y="2029968"/>
            <a:ext cx="2926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PRESERVE A EVIDÊNCIA
</a:t>
            </a:r>
            <a:pPr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Não apague nem reenvie nada: e-mails, mensagens e capturas de tela são a sua prova.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4709160" y="1920240"/>
            <a:ext cx="3931920" cy="1115568"/>
          </a:xfrm>
          <a:prstGeom prst="roundRect">
            <a:avLst>
              <a:gd name="adj" fmla="val 3279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4892040" y="2176272"/>
            <a:ext cx="548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5577840" y="2029968"/>
            <a:ext cx="2926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DENUNCIE JÁ
</a:t>
            </a:r>
            <a:pPr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Delegacia ou promotoria mais próxima. A denúncia protege você se cometerem crimes em seu nome.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502920" y="3218688"/>
            <a:ext cx="3931920" cy="1115568"/>
          </a:xfrm>
          <a:prstGeom prst="roundRect">
            <a:avLst>
              <a:gd name="adj" fmla="val 3279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685800" y="3474720"/>
            <a:ext cx="548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1371600" y="3328416"/>
            <a:ext cx="2926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CORTE O ACESSO
</a:t>
            </a:r>
            <a:pPr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Senhas novas com urgência, começando pelo seu e-mail principal. Encerre todas as sessões.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4709160" y="3218688"/>
            <a:ext cx="3931920" cy="1115568"/>
          </a:xfrm>
          <a:prstGeom prst="roundRect">
            <a:avLst>
              <a:gd name="adj" fmla="val 3279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4892040" y="3474720"/>
            <a:ext cx="548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5577840" y="3328416"/>
            <a:ext cx="2926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CANAL OFICIAL
</a:t>
            </a:r>
            <a:pPr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Recupere contas só pelos canais do provedor. Prepare-se para provar que é você.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25/30</a:t>
            </a:r>
            <a:endParaRPr lang="en-US" sz="11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PLANO B — O ERRO QUE TRANSFORMA VOCÊ EM CRIMINOSO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234440"/>
            <a:ext cx="81381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Você contratou alguém para “recuperar sua conta”.
</a:t>
            </a:r>
            <a:pPr indent="0" marL="0">
              <a:lnSpc>
                <a:spcPts val="4000"/>
              </a:lnSpc>
              <a:buNone/>
            </a:pPr>
            <a:r>
              <a:rPr lang="en-US" sz="31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Agora o crime foi você que cometeu.</a:t>
            </a:r>
            <a:endParaRPr lang="en-US" sz="3100" dirty="0"/>
          </a:p>
        </p:txBody>
      </p:sp>
      <p:sp>
        <p:nvSpPr>
          <p:cNvPr id="4" name="Shape 2"/>
          <p:cNvSpPr/>
          <p:nvPr/>
        </p:nvSpPr>
        <p:spPr>
          <a:xfrm>
            <a:off x="502920" y="3017520"/>
            <a:ext cx="8138160" cy="1234440"/>
          </a:xfrm>
          <a:prstGeom prst="roundRect">
            <a:avLst>
              <a:gd name="adj" fmla="val 2963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777240" y="3337560"/>
            <a:ext cx="603504" cy="603504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011" y="3470331"/>
            <a:ext cx="337962" cy="33796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600200" y="3200400"/>
            <a:ext cx="67665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Acessar uma conta fora dos canais do provedor é ilegal — mesmo que a conta seja sua. E a maioria de quem oferece esse “favor” é, além disso, outro golpe esperando por você.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9" name="Text 6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0" name="Text 7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26/30</a:t>
            </a:r>
            <a:endParaRPr lang="en-US" sz="11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 MULTIPLICADOR — INTELIGÊNCIA ARTIFICIAL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188720"/>
            <a:ext cx="813816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Tudo o que você viu hoje, a IA faz </a:t>
            </a:r>
            <a:pPr indent="0" marL="0">
              <a:lnSpc>
                <a:spcPts val="4000"/>
              </a:lnSpc>
              <a:buNone/>
            </a:pPr>
            <a:r>
              <a:rPr lang="en-US" sz="31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mais rápido, mais barato e mais crível.</a:t>
            </a:r>
            <a:endParaRPr lang="en-US" sz="3100" dirty="0"/>
          </a:p>
        </p:txBody>
      </p:sp>
      <p:sp>
        <p:nvSpPr>
          <p:cNvPr id="4" name="Shape 2"/>
          <p:cNvSpPr/>
          <p:nvPr/>
        </p:nvSpPr>
        <p:spPr>
          <a:xfrm>
            <a:off x="502920" y="2834640"/>
            <a:ext cx="8138160" cy="1417320"/>
          </a:xfrm>
          <a:prstGeom prst="roundRect">
            <a:avLst>
              <a:gd name="adj" fmla="val 2581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777240" y="3200400"/>
            <a:ext cx="640080" cy="640080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058" y="3341218"/>
            <a:ext cx="358445" cy="358445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645920" y="3017520"/>
            <a:ext cx="67208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5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Deepfakes: </a:t>
            </a:r>
            <a:pPr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voz do seu filho pedindo dinheiro pode ser falsa. O rosto do seu chefe em uma videochamada também. A regra nova é velha: </a:t>
            </a:r>
            <a:pPr indent="0" marL="0">
              <a:lnSpc>
                <a:spcPts val="22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verifique por outro canal antes de agir.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9" name="Text 6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0" name="Text 7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27/30</a:t>
            </a:r>
            <a:endParaRPr lang="en-US" sz="11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 QUE VEM POR AÍ — E JÁ ESTÁ AQUI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097280"/>
            <a:ext cx="8138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Isto está só começando.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02920" y="2057400"/>
            <a:ext cx="2606040" cy="685800"/>
          </a:xfrm>
          <a:prstGeom prst="roundRect">
            <a:avLst>
              <a:gd name="adj" fmla="val 5333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640080" y="2103120"/>
            <a:ext cx="2331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Realidade aumentada e virtual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91840" y="2057400"/>
            <a:ext cx="2606040" cy="685800"/>
          </a:xfrm>
          <a:prstGeom prst="roundRect">
            <a:avLst>
              <a:gd name="adj" fmla="val 5333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3429000" y="2103120"/>
            <a:ext cx="2331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Wearables que sabem onde você está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080760" y="2057400"/>
            <a:ext cx="2606040" cy="685800"/>
          </a:xfrm>
          <a:prstGeom prst="roundRect">
            <a:avLst>
              <a:gd name="adj" fmla="val 5333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6217920" y="2103120"/>
            <a:ext cx="2331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Cidades inteligentes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2926080"/>
            <a:ext cx="2606040" cy="685800"/>
          </a:xfrm>
          <a:prstGeom prst="roundRect">
            <a:avLst>
              <a:gd name="adj" fmla="val 5333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640080" y="2971800"/>
            <a:ext cx="2331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Robôs e nanorrobôs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291840" y="2926080"/>
            <a:ext cx="2606040" cy="685800"/>
          </a:xfrm>
          <a:prstGeom prst="roundRect">
            <a:avLst>
              <a:gd name="adj" fmla="val 5333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3429000" y="2971800"/>
            <a:ext cx="2331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data sobre a sua vida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080760" y="2926080"/>
            <a:ext cx="2606040" cy="685800"/>
          </a:xfrm>
          <a:prstGeom prst="roundRect">
            <a:avLst>
              <a:gd name="adj" fmla="val 5333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6217920" y="2971800"/>
            <a:ext cx="2331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Computação quântica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02920" y="3977640"/>
            <a:ext cx="8138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4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Cada uma traz riscos novos. O livro dedica um capítulo inteiro a elas — porque se proteger amanhã começa por entender hoje.</a:t>
            </a:r>
            <a:endParaRPr lang="en-US" sz="1450" dirty="0"/>
          </a:p>
        </p:txBody>
      </p:sp>
      <p:sp>
        <p:nvSpPr>
          <p:cNvPr id="17" name="Text 15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28/30</a:t>
            </a:r>
            <a:endParaRPr lang="en-US" sz="11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AS 5 PORTAS, FECHADAS — E AS QUE NÃO VIMOS?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143000"/>
            <a:ext cx="813816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Hoje você fechou 5 portas.
</a:t>
            </a:r>
            <a:pPr indent="0" marL="0">
              <a:lnSpc>
                <a:spcPts val="4000"/>
              </a:lnSpc>
              <a:buNone/>
            </a:pPr>
            <a:r>
              <a:rPr lang="en-US" sz="31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livro entrega a planta completa do prédio.</a:t>
            </a:r>
            <a:endParaRPr lang="en-US" sz="3100" dirty="0"/>
          </a:p>
        </p:txBody>
      </p:sp>
      <p:sp>
        <p:nvSpPr>
          <p:cNvPr id="4" name="Shape 2"/>
          <p:cNvSpPr/>
          <p:nvPr/>
        </p:nvSpPr>
        <p:spPr>
          <a:xfrm>
            <a:off x="502920" y="2788920"/>
            <a:ext cx="2606040" cy="1325880"/>
          </a:xfrm>
          <a:prstGeom prst="roundRect">
            <a:avLst>
              <a:gd name="adj" fmla="val 2759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640080" y="2926080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capítulos</a:t>
            </a:r>
            <a:endParaRPr lang="en-US" sz="2100" dirty="0"/>
          </a:p>
        </p:txBody>
      </p:sp>
      <p:sp>
        <p:nvSpPr>
          <p:cNvPr id="6" name="Text 4"/>
          <p:cNvSpPr/>
          <p:nvPr/>
        </p:nvSpPr>
        <p:spPr>
          <a:xfrm>
            <a:off x="667512" y="3456432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 identidade digital à computação quântica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3291840" y="2788920"/>
            <a:ext cx="2606040" cy="1325880"/>
          </a:xfrm>
          <a:prstGeom prst="roundRect">
            <a:avLst>
              <a:gd name="adj" fmla="val 2759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3429000" y="2926080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tecnicismos</a:t>
            </a:r>
            <a:endParaRPr lang="en-US" sz="2100" dirty="0"/>
          </a:p>
        </p:txBody>
      </p:sp>
      <p:sp>
        <p:nvSpPr>
          <p:cNvPr id="9" name="Text 7"/>
          <p:cNvSpPr/>
          <p:nvPr/>
        </p:nvSpPr>
        <p:spPr>
          <a:xfrm>
            <a:off x="3456432" y="3456432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escrito para pessoas, não para engenheiros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6080760" y="2788920"/>
            <a:ext cx="2606040" cy="1325880"/>
          </a:xfrm>
          <a:prstGeom prst="roundRect">
            <a:avLst>
              <a:gd name="adj" fmla="val 2759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6217920" y="2926080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método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6245352" y="3456432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de um hacker real com décadas de experiência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02920" y="434340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100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disponível em guiadeunhacker.com/pt/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29/30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CAPÍTULO 1 — A VIDA ATUAL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234440"/>
            <a:ext cx="49377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6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Você já não usa tecnologia.
</a:t>
            </a:r>
            <a:pPr indent="0" marL="0">
              <a:lnSpc>
                <a:spcPts val="4600"/>
              </a:lnSpc>
              <a:buNone/>
            </a:pPr>
            <a:r>
              <a:rPr lang="en-US" sz="380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Você depende dela.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502920" y="3017520"/>
            <a:ext cx="47548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5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Trabalho, dinheiro, saúde, vínculos, identidade: tudo passa por uma tela. A pergunta do livro não é se a tecnologia pode falhar ou ser atacada — é o que você vai fazer quando acontecer.</a:t>
            </a:r>
            <a:endParaRPr lang="en-US" sz="1550" dirty="0"/>
          </a:p>
        </p:txBody>
      </p:sp>
      <p:sp>
        <p:nvSpPr>
          <p:cNvPr id="5" name="Shape 3"/>
          <p:cNvSpPr/>
          <p:nvPr/>
        </p:nvSpPr>
        <p:spPr>
          <a:xfrm>
            <a:off x="5669280" y="1234440"/>
            <a:ext cx="2971800" cy="3200400"/>
          </a:xfrm>
          <a:prstGeom prst="roundRect">
            <a:avLst>
              <a:gd name="adj" fmla="val 1231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5897880" y="146304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spc="3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PENSE ASSIM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5897880" y="1828800"/>
            <a:ext cx="2514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Quantas horas você aguenta sem acesso às suas contas antes de ter um problema sério?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897880" y="3383280"/>
            <a:ext cx="2514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 a resposta incomoda, esta apresentação é para você.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03/30</a:t>
            </a:r>
            <a:endParaRPr lang="en-US" sz="11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1554480"/>
            <a:ext cx="81381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54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Segurança não é paranoia.
</a:t>
            </a:r>
            <a:pPr algn="ctr" indent="0" marL="0">
              <a:lnSpc>
                <a:spcPts val="5400"/>
              </a:lnSpc>
              <a:buNone/>
            </a:pPr>
            <a:r>
              <a:rPr lang="en-US" sz="440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 um hábito.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502920" y="3383280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Comece por uma porta. Hoje.</a:t>
            </a:r>
            <a:endParaRPr lang="en-US" sz="1900" dirty="0"/>
          </a:p>
        </p:txBody>
      </p:sp>
      <p:sp>
        <p:nvSpPr>
          <p:cNvPr id="4" name="Text 2"/>
          <p:cNvSpPr/>
          <p:nvPr/>
        </p:nvSpPr>
        <p:spPr>
          <a:xfrm>
            <a:off x="502920" y="429768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 //  CÉSAR CERRUDO  //  guiadeunhacker.com/pt/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PRIMEIRO, VAMOS QUEBRAR UM MITO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371600"/>
            <a:ext cx="8138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Quem rouba você </a:t>
            </a:r>
            <a:pPr indent="0" marL="0">
              <a:buNone/>
            </a:pPr>
            <a:r>
              <a:rPr lang="en-US" sz="40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não é hacker</a:t>
            </a:r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502920" y="2331720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400"/>
              </a:lnSpc>
              <a:buNone/>
            </a:pPr>
            <a:r>
              <a:rPr lang="en-US" sz="17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São cibercriminosos. A maioria nem sabe criar as ferramentas que usa: aproveita o trabalho dos outros.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502920" y="3246120"/>
            <a:ext cx="3931920" cy="1234440"/>
          </a:xfrm>
          <a:prstGeom prst="roundRect">
            <a:avLst>
              <a:gd name="adj" fmla="val 2963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4709160" y="3246120"/>
            <a:ext cx="3931920" cy="1234440"/>
          </a:xfrm>
          <a:prstGeom prst="roundRect">
            <a:avLst>
              <a:gd name="adj" fmla="val 2963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731520" y="3566160"/>
            <a:ext cx="566928" cy="566928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244" y="3690884"/>
            <a:ext cx="317480" cy="317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463040" y="3456432"/>
            <a:ext cx="28346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CIBERCRIMINOSO
</a:t>
            </a:r>
            <a:pPr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Usa a tecnologia para causar dano e roubar.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937760" y="3566160"/>
            <a:ext cx="566928" cy="566928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2484" y="3690884"/>
            <a:ext cx="317480" cy="31748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669280" y="3456432"/>
            <a:ext cx="28346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HACKER
</a:t>
            </a:r>
            <a:pPr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Investiga, avisa sobre falhas e melhora a segurança de todos.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14" name="Text 10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5" name="Text 11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04/30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SEU GUIA NESTA JORNADA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234440"/>
            <a:ext cx="813816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Um hacker de verdade escreveu o manual para defender você dos criminosos.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02920" y="2697480"/>
            <a:ext cx="51206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5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César Cerrudo passou décadas encontrando falhas de segurança antes dos criminosos: pesquisador reconhecido internacionalmente, fundador de empresas de cibersegurança e autor deste guia pensado para pessoas comuns, não para técnicos.</a:t>
            </a:r>
            <a:endParaRPr lang="en-US" sz="1550" dirty="0"/>
          </a:p>
        </p:txBody>
      </p:sp>
      <p:sp>
        <p:nvSpPr>
          <p:cNvPr id="5" name="Shape 3"/>
          <p:cNvSpPr/>
          <p:nvPr/>
        </p:nvSpPr>
        <p:spPr>
          <a:xfrm>
            <a:off x="5943600" y="2697480"/>
            <a:ext cx="2697480" cy="1737360"/>
          </a:xfrm>
          <a:prstGeom prst="roundRect">
            <a:avLst>
              <a:gd name="adj" fmla="val 2105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6995160" y="2907792"/>
            <a:ext cx="603504" cy="603504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7931" y="3040563"/>
            <a:ext cx="337962" cy="33796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6126480" y="361188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conhecimento do atacante,</a:t>
            </a:r>
            <a:endParaRPr lang="en-US" sz="1350" dirty="0"/>
          </a:p>
          <a:p>
            <a:pPr algn="ctr" indent="0" marL="0">
              <a:lnSpc>
                <a:spcPts val="18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serviço da sua defesa.</a:t>
            </a:r>
            <a:endParaRPr lang="en-US" sz="1350" dirty="0"/>
          </a:p>
        </p:txBody>
      </p:sp>
      <p:sp>
        <p:nvSpPr>
          <p:cNvPr id="9" name="Text 6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10" name="Text 7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05/30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UMA HISTÓRIA REAL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188720"/>
            <a:ext cx="81381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38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 hackeou os semáforos de uma das cidades mais importantes do mundo. Não para causar caos, mas para avisar sobre a falha e que fosse corrigida.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2743200"/>
            <a:ext cx="8138160" cy="1600200"/>
          </a:xfrm>
          <a:prstGeom prst="roundRect">
            <a:avLst>
              <a:gd name="adj" fmla="val 2286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77240" y="29718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Nova York · semáforos vulneráveis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77240" y="3337560"/>
            <a:ext cx="75895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450" i="1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descoberta de César Cerrudo foi noticiada por veículos como The New York Times, CNN e The Wall Street Journal. É assim que um hacker trabalha: encontra falhas e avisa para proteger todo mundo.</a:t>
            </a:r>
            <a:pPr indent="0" marL="0">
              <a:lnSpc>
                <a:spcPts val="2000"/>
              </a:lnSpc>
              <a:buNone/>
            </a:pPr>
            <a:r>
              <a:rPr lang="en-US" sz="14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endParaRPr lang="en-US" sz="1450" dirty="0"/>
          </a:p>
        </p:txBody>
      </p:sp>
      <p:sp>
        <p:nvSpPr>
          <p:cNvPr id="7" name="Text 5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06/30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 MAPA DESTA APRESENTAÇÃO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051560"/>
            <a:ext cx="81381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38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 criminosos entram por </a:t>
            </a:r>
            <a:pPr indent="0" marL="0">
              <a:lnSpc>
                <a:spcPts val="3800"/>
              </a:lnSpc>
              <a:buNone/>
            </a:pPr>
            <a:r>
              <a:rPr lang="en-US" sz="32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portas</a:t>
            </a:r>
            <a:pPr indent="0" marL="0">
              <a:lnSpc>
                <a:spcPts val="38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Você tem as 5 chaves.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02920" y="2240280"/>
            <a:ext cx="1517904" cy="2057400"/>
          </a:xfrm>
          <a:prstGeom prst="roundRect">
            <a:avLst>
              <a:gd name="adj" fmla="val 241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612648" y="237744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</a:t>
            </a:r>
            <a:endParaRPr lang="en-US" sz="24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272" y="2907792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76072" y="3493008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1150" b="1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SUA CAIXA</a:t>
            </a:r>
            <a:endParaRPr lang="en-US" sz="1150" dirty="0"/>
          </a:p>
          <a:p>
            <a:pPr algn="ctr" indent="0" marL="0">
              <a:lnSpc>
                <a:spcPts val="1400"/>
              </a:lnSpc>
              <a:buNone/>
            </a:pPr>
            <a:r>
              <a:rPr lang="en-US" sz="1150" b="1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 ENTRADA</a:t>
            </a:r>
            <a:endParaRPr lang="en-US" sz="1150" dirty="0"/>
          </a:p>
        </p:txBody>
      </p:sp>
      <p:sp>
        <p:nvSpPr>
          <p:cNvPr id="8" name="Shape 5"/>
          <p:cNvSpPr/>
          <p:nvPr/>
        </p:nvSpPr>
        <p:spPr>
          <a:xfrm>
            <a:off x="2167128" y="2240280"/>
            <a:ext cx="1517904" cy="2057400"/>
          </a:xfrm>
          <a:prstGeom prst="roundRect">
            <a:avLst>
              <a:gd name="adj" fmla="val 241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2276856" y="237744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</a:t>
            </a:r>
            <a:endParaRPr lang="en-US" sz="2400" dirty="0"/>
          </a:p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7480" y="2907792"/>
            <a:ext cx="457200" cy="4572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2240280" y="3493008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1150" b="1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SUAS</a:t>
            </a:r>
            <a:endParaRPr lang="en-US" sz="1150" dirty="0"/>
          </a:p>
          <a:p>
            <a:pPr algn="ctr" indent="0" marL="0">
              <a:lnSpc>
                <a:spcPts val="1400"/>
              </a:lnSpc>
              <a:buNone/>
            </a:pPr>
            <a:r>
              <a:rPr lang="en-US" sz="1150" b="1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SENHAS</a:t>
            </a:r>
            <a:endParaRPr lang="en-US" sz="1150" dirty="0"/>
          </a:p>
        </p:txBody>
      </p:sp>
      <p:sp>
        <p:nvSpPr>
          <p:cNvPr id="12" name="Shape 8"/>
          <p:cNvSpPr/>
          <p:nvPr/>
        </p:nvSpPr>
        <p:spPr>
          <a:xfrm>
            <a:off x="3831336" y="2240280"/>
            <a:ext cx="1517904" cy="2057400"/>
          </a:xfrm>
          <a:prstGeom prst="roundRect">
            <a:avLst>
              <a:gd name="adj" fmla="val 241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3" name="Text 9"/>
          <p:cNvSpPr/>
          <p:nvPr/>
        </p:nvSpPr>
        <p:spPr>
          <a:xfrm>
            <a:off x="3941064" y="237744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</a:t>
            </a:r>
            <a:endParaRPr lang="en-US" sz="2400" dirty="0"/>
          </a:p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61688" y="2907792"/>
            <a:ext cx="457200" cy="45720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3904488" y="3493008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1150" b="1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SEU</a:t>
            </a:r>
            <a:endParaRPr lang="en-US" sz="1150" dirty="0"/>
          </a:p>
          <a:p>
            <a:pPr algn="ctr" indent="0" marL="0">
              <a:lnSpc>
                <a:spcPts val="1400"/>
              </a:lnSpc>
              <a:buNone/>
            </a:pPr>
            <a:r>
              <a:rPr lang="en-US" sz="1150" b="1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BOLSO</a:t>
            </a:r>
            <a:endParaRPr lang="en-US" sz="1150" dirty="0"/>
          </a:p>
        </p:txBody>
      </p:sp>
      <p:sp>
        <p:nvSpPr>
          <p:cNvPr id="16" name="Shape 11"/>
          <p:cNvSpPr/>
          <p:nvPr/>
        </p:nvSpPr>
        <p:spPr>
          <a:xfrm>
            <a:off x="5495544" y="2240280"/>
            <a:ext cx="1517904" cy="2057400"/>
          </a:xfrm>
          <a:prstGeom prst="roundRect">
            <a:avLst>
              <a:gd name="adj" fmla="val 241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7" name="Text 12"/>
          <p:cNvSpPr/>
          <p:nvPr/>
        </p:nvSpPr>
        <p:spPr>
          <a:xfrm>
            <a:off x="5605272" y="237744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</a:t>
            </a:r>
            <a:endParaRPr lang="en-US" sz="2400" dirty="0"/>
          </a:p>
        </p:txBody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25896" y="2907792"/>
            <a:ext cx="457200" cy="45720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568696" y="3493008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1150" b="1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SUA</a:t>
            </a:r>
            <a:endParaRPr lang="en-US" sz="1150" dirty="0"/>
          </a:p>
          <a:p>
            <a:pPr algn="ctr" indent="0" marL="0">
              <a:lnSpc>
                <a:spcPts val="1400"/>
              </a:lnSpc>
              <a:buNone/>
            </a:pPr>
            <a:r>
              <a:rPr lang="en-US" sz="1150" b="1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CASA</a:t>
            </a:r>
            <a:endParaRPr lang="en-US" sz="1150" dirty="0"/>
          </a:p>
        </p:txBody>
      </p:sp>
      <p:sp>
        <p:nvSpPr>
          <p:cNvPr id="20" name="Shape 14"/>
          <p:cNvSpPr/>
          <p:nvPr/>
        </p:nvSpPr>
        <p:spPr>
          <a:xfrm>
            <a:off x="7159752" y="2240280"/>
            <a:ext cx="1517904" cy="2057400"/>
          </a:xfrm>
          <a:prstGeom prst="roundRect">
            <a:avLst>
              <a:gd name="adj" fmla="val 241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21" name="Text 15"/>
          <p:cNvSpPr/>
          <p:nvPr/>
        </p:nvSpPr>
        <p:spPr>
          <a:xfrm>
            <a:off x="7269480" y="237744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</a:t>
            </a:r>
            <a:endParaRPr lang="en-US" sz="2400" dirty="0"/>
          </a:p>
        </p:txBody>
      </p:sp>
      <p:pic>
        <p:nvPicPr>
          <p:cNvPr id="22" name="Image 4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90104" y="2907792"/>
            <a:ext cx="457200" cy="457200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7232904" y="3493008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1150" b="1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SUA</a:t>
            </a:r>
            <a:endParaRPr lang="en-US" sz="1150" dirty="0"/>
          </a:p>
          <a:p>
            <a:pPr algn="ctr" indent="0" marL="0">
              <a:lnSpc>
                <a:spcPts val="1400"/>
              </a:lnSpc>
              <a:buNone/>
            </a:pPr>
            <a:r>
              <a:rPr lang="en-US" sz="1150" b="1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FAMÍLIA</a:t>
            </a:r>
            <a:endParaRPr lang="en-US" sz="1150" dirty="0"/>
          </a:p>
        </p:txBody>
      </p:sp>
      <p:sp>
        <p:nvSpPr>
          <p:cNvPr id="24" name="Text 17"/>
          <p:cNvSpPr/>
          <p:nvPr/>
        </p:nvSpPr>
        <p:spPr>
          <a:xfrm>
            <a:off x="502920" y="443484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final você vai saber fechar as cinco. Vamos começar pela que você usa todos os dias.</a:t>
            </a:r>
            <a:endParaRPr lang="en-US" sz="1350" dirty="0"/>
          </a:p>
        </p:txBody>
      </p:sp>
      <p:sp>
        <p:nvSpPr>
          <p:cNvPr id="25" name="Text 18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26" name="Text 19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27" name="Text 20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07/30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PORTA 01 — SUA CAIXA DE ENTRADA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097280"/>
            <a:ext cx="8138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Hoje às 11h47 chega este e-mail. O que você faz?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965960"/>
            <a:ext cx="8138160" cy="2240280"/>
          </a:xfrm>
          <a:prstGeom prst="roundRect">
            <a:avLst>
              <a:gd name="adj" fmla="val 1633"/>
            </a:avLst>
          </a:prstGeom>
          <a:solidFill>
            <a:srgbClr val="0E141A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77240" y="2176272"/>
            <a:ext cx="7589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De: Seu Banco &lt;seguranca@seubanco-alertas.com&gt;</a:t>
            </a:r>
            <a:endParaRPr lang="en-US" sz="1250" dirty="0"/>
          </a:p>
        </p:txBody>
      </p:sp>
      <p:sp>
        <p:nvSpPr>
          <p:cNvPr id="6" name="Text 4"/>
          <p:cNvSpPr/>
          <p:nvPr/>
        </p:nvSpPr>
        <p:spPr>
          <a:xfrm>
            <a:off x="777240" y="2487168"/>
            <a:ext cx="7589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Assunto: URGENTE — Sua conta será suspensa em 24 horas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777240" y="2871216"/>
            <a:ext cx="7589520" cy="0"/>
          </a:xfrm>
          <a:prstGeom prst="line">
            <a:avLst/>
          </a:prstGeom>
          <a:noFill/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777240" y="3017520"/>
            <a:ext cx="7589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4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Prezado cliente: detectamos atividade suspeita. Para evitar a suspensão, confirme seu usuário e senha clicando aqui ▸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777240" y="379476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decisão de clicar é tomada em segundos, antes de pensar com calma. Exatamente o que o atacante precisa.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08/30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PORTA 01 — O TESTE DE 2 SEGUNDOS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143000"/>
            <a:ext cx="8138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 destes dois endereços é o verdadeiro?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868680" y="2103120"/>
            <a:ext cx="7406640" cy="777240"/>
          </a:xfrm>
          <a:prstGeom prst="roundRect">
            <a:avLst>
              <a:gd name="adj" fmla="val 4706"/>
            </a:avLst>
          </a:prstGeom>
          <a:solidFill>
            <a:srgbClr val="0E141A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1143000" y="228600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D7DEE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www.facebook.com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868680" y="3063240"/>
            <a:ext cx="7406640" cy="777240"/>
          </a:xfrm>
          <a:prstGeom prst="roundRect">
            <a:avLst>
              <a:gd name="adj" fmla="val 4706"/>
            </a:avLst>
          </a:prstGeom>
          <a:solidFill>
            <a:srgbClr val="0E141A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143000" y="324612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D7DEE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www.faceb</a:t>
            </a:r>
            <a:pPr indent="0" marL="0">
              <a:buNone/>
            </a:pPr>
            <a:r>
              <a:rPr lang="en-US" sz="2400" b="1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00</a:t>
            </a:r>
            <a:pPr indent="0" marL="0">
              <a:buNone/>
            </a:pPr>
            <a:r>
              <a:rPr lang="en-US" sz="2400" dirty="0">
                <a:solidFill>
                  <a:srgbClr val="D7DEE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k.com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02920" y="4069080"/>
            <a:ext cx="8138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4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Dois zeros no lugar de duas letras. Na velocidade em que você lê, seu cérebro completa a palavra e não os vê. Quem perdeu a conta também não viu.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502920" y="477316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 DE SEGURANÇA DE UM HACKER — CÉSAR CERRUDO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09/30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Guía de Seguridad de un Hacker</dc:title>
  <dc:subject>PptxGenJS Presentation</dc:subject>
  <dc:creator>César Cerrudo</dc:creator>
  <cp:lastModifiedBy>César Cerrudo</cp:lastModifiedBy>
  <cp:revision>1</cp:revision>
  <dcterms:created xsi:type="dcterms:W3CDTF">2026-06-10T13:11:33Z</dcterms:created>
  <dcterms:modified xsi:type="dcterms:W3CDTF">2026-06-10T13:11:33Z</dcterms:modified>
</cp:coreProperties>
</file>