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PROFESSOR(A): abra com energia de missão/jogo, não de advertência. Pergunte: 'quem joga online? quem assiste a vídeos?' — peça que levantem a mão. O objetivo é que se sintam protagonistas capazes, não assustados. Duração total sugerida: 30-35 min.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Um único conceito neste slide: urgência = sinal de armadilha. É a regra antigolpe mais transferível que eles podem levar, serve hoje e aos 40 anos. Faça a turma repetir a frase final em coro.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Sem sermão: o teste do 'olho no olho' funciona porque dá a eles uma ferramenta, não uma acusação. A tela desinibe; diga isso com todas as letras: 'atrás da tela parece que não conta, mas do outro lado tem alguém de verdade'.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 papel da testemunha é onde mais dá para intervir nessa idade: a maioria não inicia o bullying, mas o amplifica ou silencia. As três condutas são concretas e de baixo custo social.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sensível: tom acolhedor, sem dramatizar. 'Não é culpa sua' vem na frente porque a vergonha e a autoculpa são o que silencia. 'Guarde as mensagens' é a versão infantil de preservar evidência. Tenha em mente o protocolo da sua escola caso um aluno revele uma situação: escutar, não investigar em público, encaminhar.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Para essa faixa etária basta o princípio geral de perda de controle sobre qualquer imagem — não aprofunde em conteúdo íntimo, isso é da versão 12-15. O teste da 'escola inteira' é o filtro mental que eles levam.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Regra absoluta, sem exceções nem nuances nessa idade. Os três 'mesmo que' desarmam as justificativas exatas que uma criança faria. Não descreva cenários de perigo: a regra protetora se sustenta sozinha com o marco já construído no slide 3 (você não sabe quem está do outro lado).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mensagem guarda-chuva de toda a aula. 'Mesmo que você tenha errado' é essencial: o medo da bronca é a razão nº 1 pela qual as crianças escondem problemas online. Se houver pais presentes ou reunião depois, transmita a eles o outro lado: a reação ao primeiro relato define se haverá um segundo.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'Onde possam ver você' traduz a recomendação do livro de dispositivos em áreas comuns, apresentada como vantagem para eles (ajuda por perto) e não como vigilância. O equilíbrio de tela em positivo, sem demonizar o jogo.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Revisão ativa: cubra a tela e pergunte quantas eles lembram ANTES de mostrar (o esforço de lembrar fixa mais que reler). Depois mostre e completem juntos as que faltaram.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Ritual de encerramento: leia linha por linha e peça que repitam em voz alta, de pé. O compromisso público e corporal (peak-end + consistência) é o que vão lembrar da aula. Permita o riso: a brincadeira não tira a seriedade, ela dá.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TÉCNICA: validar primeiro o que eles amam (a internet) gera abertura; proibir gera resistência. A analogia da rua é o marco de toda a aula: regras conhecidas = segurança, não medo.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final para os adultos presentes (ou para enviar às famílias). Sugira mandar para casa o infográfico 06 (família) do kit junto com o link.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Ponto central de segurança da aula, em versão para a idade deles: o avatar não prova nada. NÃO entre em detalhes sobre intenções de adultos; o padrão protetor basta: 'você não sabe quem é, então há coisas que nunca se compartilham'. Os slides 4-6 trazem as condutas concretas.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Faça a lista interativa: 'o que vocês acham que é tesouro?' antes de mostrar os cartões. O 'mesmo que pareça gente boa' é a chave: os pedidos vêm de quem conquistou a simpatia deles, não de vilões óbvios.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Deixe 20-30 segundos de debate em duplas antes de avançar. Ouça 2-3 respostas em voz alta. Não corrija ainda: a descoberta própria fixa mais que a regra ditada. A mensagem do exemplo é deliberadamente amistosa, sem nada 'estranho': é assim que os pedidos reais começam.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linha final é a mais importante da aula: o pedido de segredo como sinal de alerta máximo. Repita em voz alta e peça que repitam. Reforce 'contar não é dedurar' — é a barreira nº 1 que os trava. Se surgir uma revelação pessoal de um aluno, não a explore em público: acolhimento breve e acompanhamento privado conforme o protocolo da sua escola.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analogia do armário eles entendem na hora. 'Só seus pais' é deliberado: nessa idade os adultos responsáveis gerenciam as contas; não ensinamos segredo em relação à família, e sim em relação a estranhos e colegas.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Votação com mão levantada. Depois pergunte POR QUE a B ganha (longa + maluca + frase). Atividade opcional de 2 min: cada um inventa mentalmente sua frase maluca SEM dizer em voz alta — reforça que a senha não se compartilha nem na brincadeira da aula.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Robux/V-bucks/skins grátis é O golpe que eles mais veem nessa idade — pergunte se alguém já viu uma oferta assim (muitos dirão que sim, sem admitir se caíram). A lógica 'se não jogou, não ganhou' é a versão infantil de 'desconfie de prêmios que você não buscou'.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Slide-1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image" Target="../media/Slide-10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image" Target="../media/Slide-11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image" Target="../media/Slide-12-image-1.jpe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Slide-13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image" Target="../media/Slide-14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image" Target="../media/Slide-15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image" Target="../media/Slide-16-image-1.jpe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image" Target="../media/Slide-17-image-1.jpe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image" Target="../media/Slide-18-image-1.jpe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image" Target="../media/Slide-19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Slide-2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image" Target="../media/Slide-20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Slide-3-image-1.jpe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Slide-4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Slide-5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Slide-6-image-1.jpe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image" Target="../media/Slide-7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image" Target="../media/Slide-8-image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image" Target="../media/Slide-9-image-1.jpe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3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UMA MISSÃO PARA CORAJOSOS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463040"/>
            <a:ext cx="8138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56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quer ser um </a:t>
            </a:r>
            <a:pPr indent="0" marL="0">
              <a:lnSpc>
                <a:spcPts val="5600"/>
              </a:lnSpc>
              <a:buNone/>
            </a:pPr>
            <a:r>
              <a:rPr lang="en-US" sz="48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Guardião</a:t>
            </a:r>
            <a:pPr indent="0" marL="0">
              <a:lnSpc>
                <a:spcPts val="56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da </a:t>
            </a:r>
            <a:pPr indent="0" marL="0">
              <a:lnSpc>
                <a:spcPts val="5600"/>
              </a:lnSpc>
              <a:buNone/>
            </a:pPr>
            <a:r>
              <a:rPr lang="en-US" sz="48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Internet</a:t>
            </a:r>
            <a:pPr indent="0" marL="0">
              <a:lnSpc>
                <a:spcPts val="56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502920" y="320040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700"/>
              </a:lnSpc>
              <a:buNone/>
            </a:pPr>
            <a:r>
              <a:rPr lang="en-US" sz="19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Hoje você vai aprender os poderes que os especialistas usam para ficar seguros na internet.</a:t>
            </a:r>
            <a:endParaRPr lang="en-US" sz="1900" dirty="0"/>
          </a:p>
          <a:p>
            <a:pPr indent="0" marL="0">
              <a:lnSpc>
                <a:spcPts val="2700"/>
              </a:lnSpc>
              <a:buNone/>
            </a:pPr>
            <a:r>
              <a:rPr lang="en-US" sz="19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final da aula, você também vai ter esses poderes.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01/20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 SUPERSENTIDO DO GUARDIÃO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463040"/>
            <a:ext cx="8138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estão te apressando, </a:t>
            </a:r>
            <a:pPr indent="0" marL="0">
              <a:buNone/>
            </a:pPr>
            <a:r>
              <a:rPr lang="en-US" sz="44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 armadilha</a:t>
            </a:r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502920" y="260604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700"/>
              </a:lnSpc>
              <a:buNone/>
            </a:pPr>
            <a:r>
              <a:rPr lang="en-US" sz="18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“Só hoje!” “Faltam 5 minutos!” “Corre ou você perde!”</a:t>
            </a:r>
            <a:endParaRPr lang="en-US" sz="1800" dirty="0"/>
          </a:p>
          <a:p>
            <a:pPr indent="0" marL="0">
              <a:lnSpc>
                <a:spcPts val="2700"/>
              </a:lnSpc>
              <a:buNone/>
            </a:pPr>
            <a:r>
              <a:rPr lang="en-US" sz="18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 trapaceiros apressam você para que não pense. Seu poder é o contrário: parar, respirar e perguntar a um adulto.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02920" y="411480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GUARDIÃO LENTO = GUARDIÃO SEGURO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10/20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REGRA 4 — SUAS PALAVRAS TÊM PODER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88720"/>
            <a:ext cx="8138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2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você escreve </a:t>
            </a:r>
            <a:pPr indent="0" marL="0">
              <a:lnSpc>
                <a:spcPts val="4200"/>
              </a:lnSpc>
              <a:buNone/>
            </a:pPr>
            <a:r>
              <a:rPr lang="en-US" sz="33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pode doer como um soco</a:t>
            </a:r>
            <a:pPr indent="0" marL="0">
              <a:lnSpc>
                <a:spcPts val="42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3300" dirty="0"/>
          </a:p>
          <a:p>
            <a:pPr indent="0" marL="0">
              <a:lnSpc>
                <a:spcPts val="42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fica escrito para sempre.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2926080"/>
            <a:ext cx="3931920" cy="1463040"/>
          </a:xfrm>
          <a:prstGeom prst="roundRect">
            <a:avLst>
              <a:gd name="adj" fmla="val 375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4709160" y="2926080"/>
            <a:ext cx="3931920" cy="1463040"/>
          </a:xfrm>
          <a:prstGeom prst="roundRect">
            <a:avLst>
              <a:gd name="adj" fmla="val 375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685800" y="3063240"/>
            <a:ext cx="3566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Zoar no chat,
excluir do grupo,
rir de uma foto
</a:t>
            </a:r>
            <a:pPr algn="ctr" indent="0" marL="0">
              <a:lnSpc>
                <a:spcPts val="1900"/>
              </a:lnSpc>
              <a:buNone/>
            </a:pPr>
            <a:r>
              <a:rPr lang="en-US" sz="14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machucar de verdade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892040" y="3063240"/>
            <a:ext cx="3566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Antes de enviar, pense:
</a:t>
            </a:r>
            <a:pPr algn="ctr" indent="0" marL="0">
              <a:lnSpc>
                <a:spcPts val="1900"/>
              </a:lnSpc>
              <a:buNone/>
            </a:pPr>
            <a:r>
              <a:rPr lang="en-US" sz="15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 diria isso olhando</a:t>
            </a:r>
            <a:endParaRPr lang="en-US" sz="1400" dirty="0"/>
          </a:p>
          <a:p>
            <a:pPr algn="ctr" indent="0" marL="0">
              <a:lnSpc>
                <a:spcPts val="1900"/>
              </a:lnSpc>
              <a:buNone/>
            </a:pPr>
            <a:r>
              <a:rPr lang="en-US" sz="15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nos olhos?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11/20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 GUARDIÃO NÃO FINGE QUE NÃO VIU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43000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se mexerem com um colega?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02920" y="2011680"/>
            <a:ext cx="8138160" cy="731520"/>
          </a:xfrm>
          <a:prstGeom prst="roundRect">
            <a:avLst>
              <a:gd name="adj" fmla="val 75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31520" y="2075688"/>
            <a:ext cx="594360" cy="59436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279" y="2206447"/>
            <a:ext cx="332842" cy="33284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08760" y="205740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não entra na onda  —  </a:t>
            </a:r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Nem com uma risada, nem reenviando. Entrar na zoeira é fazer parte.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502920" y="2880360"/>
            <a:ext cx="8138160" cy="731520"/>
          </a:xfrm>
          <a:prstGeom prst="roundRect">
            <a:avLst>
              <a:gd name="adj" fmla="val 75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731520" y="2944368"/>
            <a:ext cx="594360" cy="59436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279" y="3075127"/>
            <a:ext cx="332842" cy="33284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508760" y="292608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apoia  —  </a:t>
            </a:r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Uma mensagem privada (“estou com você”) pode mudar o dia dele.</a:t>
            </a:r>
            <a:endParaRPr lang="en-US" sz="1500" dirty="0"/>
          </a:p>
        </p:txBody>
      </p:sp>
      <p:sp>
        <p:nvSpPr>
          <p:cNvPr id="12" name="Shape 8"/>
          <p:cNvSpPr/>
          <p:nvPr/>
        </p:nvSpPr>
        <p:spPr>
          <a:xfrm>
            <a:off x="502920" y="3749040"/>
            <a:ext cx="8138160" cy="731520"/>
          </a:xfrm>
          <a:prstGeom prst="roundRect">
            <a:avLst>
              <a:gd name="adj" fmla="val 75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3" name="Shape 9"/>
          <p:cNvSpPr/>
          <p:nvPr/>
        </p:nvSpPr>
        <p:spPr>
          <a:xfrm>
            <a:off x="731520" y="3813048"/>
            <a:ext cx="594360" cy="59436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279" y="3943807"/>
            <a:ext cx="332842" cy="33284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508760" y="379476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avisa um adulto  —  </a:t>
            </a:r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é dedurar: é ajudar alguém que está sofrendo.</a:t>
            </a:r>
            <a:endParaRPr lang="en-US" sz="1500" dirty="0"/>
          </a:p>
        </p:txBody>
      </p:sp>
      <p:sp>
        <p:nvSpPr>
          <p:cNvPr id="16" name="Text 11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17" name="Text 12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8" name="Text 13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12/20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 ACONTECER COM VOCÊ — MUITO IMPORTANTE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88720"/>
            <a:ext cx="8138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3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alguém incomoda você ou faz você se sentir estranho:
</a:t>
            </a:r>
            <a:pPr indent="0" marL="0">
              <a:lnSpc>
                <a:spcPts val="4300"/>
              </a:lnSpc>
              <a:buNone/>
            </a:pPr>
            <a:r>
              <a:rPr lang="en-US" sz="34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é culpa sua.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02920" y="2788920"/>
            <a:ext cx="475488" cy="475488"/>
          </a:xfrm>
          <a:prstGeom prst="roundRect">
            <a:avLst>
              <a:gd name="adj" fmla="val 9615"/>
            </a:avLst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502920" y="278892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88720" y="2788920"/>
            <a:ext cx="7452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responda nem apague — </a:t>
            </a:r>
            <a:pPr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Guarde as mensagens: elas servem para os adultos ajudarem você.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502920" y="3447288"/>
            <a:ext cx="475488" cy="475488"/>
          </a:xfrm>
          <a:prstGeom prst="roundRect">
            <a:avLst>
              <a:gd name="adj" fmla="val 9615"/>
            </a:avLst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502920" y="344728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88720" y="3447288"/>
            <a:ext cx="7452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Bloqueie essa pessoa — </a:t>
            </a:r>
            <a:pPr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tem o direito de não receber mais mensagens dela.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02920" y="4105656"/>
            <a:ext cx="475488" cy="475488"/>
          </a:xfrm>
          <a:prstGeom prst="roundRect">
            <a:avLst>
              <a:gd name="adj" fmla="val 9615"/>
            </a:avLst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502920" y="410565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88720" y="4105656"/>
            <a:ext cx="7452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 para um adulto de confiança — </a:t>
            </a:r>
            <a:pPr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Hoje mesmo. Mesmo com vergonha. Mesmo achando que é “bobagem”.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13/20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REGRA 5 — AS FOTOS VOAM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34440"/>
            <a:ext cx="8138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2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Quando você envia uma foto, </a:t>
            </a:r>
            <a:pPr indent="0" marL="0">
              <a:lnSpc>
                <a:spcPts val="4200"/>
              </a:lnSpc>
              <a:buNone/>
            </a:pPr>
            <a:r>
              <a:rPr lang="en-US" sz="34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ela deixa de ser sua</a:t>
            </a:r>
            <a:pPr indent="0" marL="0">
              <a:lnSpc>
                <a:spcPts val="42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500"/>
              </a:lnSpc>
              <a:buNone/>
            </a:pPr>
            <a:r>
              <a:rPr lang="en-US" sz="17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Quem recebe pode salvar, reenviar ou publicar onde quiser — e você não pode fazer mais nada. Por isso, antes de enviar QUALQUER foto, o Guardião se pergunta: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868680" y="3429000"/>
            <a:ext cx="7406640" cy="1005840"/>
          </a:xfrm>
          <a:prstGeom prst="roundRect">
            <a:avLst>
              <a:gd name="adj" fmla="val 5455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1143000" y="3584448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“Eu ficaria tranquilo se a escola INTEIRA visse esta foto?”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14/20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REGRA 6 — A REGRA DE OURO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371600"/>
            <a:ext cx="8138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 amigos “da internet”:
</a:t>
            </a:r>
            <a:pPr indent="0" marL="0">
              <a:lnSpc>
                <a:spcPts val="4600"/>
              </a:lnSpc>
              <a:buNone/>
            </a:pPr>
            <a:r>
              <a:rPr lang="en-US" sz="36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NUNCA um encontro sem seus pais.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02920" y="320040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500"/>
              </a:lnSpc>
              <a:buNone/>
            </a:pPr>
            <a:r>
              <a:rPr lang="en-US" sz="17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Mesmo que vocês joguem juntos há meses. Mesmo que pareça o melhor do mundo. Mesmo que diga que tem a sua idade.</a:t>
            </a:r>
            <a:endParaRPr lang="en-US" sz="1700" dirty="0"/>
          </a:p>
          <a:p>
            <a:pPr indent="0" marL="0">
              <a:lnSpc>
                <a:spcPts val="2500"/>
              </a:lnSpc>
              <a:buNone/>
            </a:pPr>
            <a:r>
              <a:rPr lang="en-US" sz="17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alguém online propõe um encontro: você conta para seus pais SEMPRE, e são eles que decidem.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15/20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SEU PODER MAIS FORTE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80160"/>
            <a:ext cx="8138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8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poder mais forte do Guardião:
</a:t>
            </a:r>
            <a:pPr indent="0" marL="0">
              <a:lnSpc>
                <a:spcPts val="4800"/>
              </a:lnSpc>
              <a:buNone/>
            </a:pPr>
            <a:r>
              <a:rPr lang="en-US" sz="40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contar.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02920" y="3017520"/>
            <a:ext cx="8138160" cy="1371600"/>
          </a:xfrm>
          <a:prstGeom prst="roundRect">
            <a:avLst>
              <a:gd name="adj" fmla="val 4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77240" y="3337560"/>
            <a:ext cx="685800" cy="68580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116" y="3488436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45920" y="3182112"/>
            <a:ext cx="67208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5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Aconteceu algo estranho, você errou, clicou onde não devia: </a:t>
            </a:r>
            <a:pPr indent="0" marL="0">
              <a:lnSpc>
                <a:spcPts val="22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 mesmo assim</a:t>
            </a:r>
            <a:pPr indent="0" marL="0">
              <a:lnSpc>
                <a:spcPts val="2200"/>
              </a:lnSpc>
              <a:buNone/>
            </a:pPr>
            <a:r>
              <a:rPr lang="en-US" sz="15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Os adultos que amam você não vão brigar porque você pediu ajuda — os Guardiões de verdade pedem reforços.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16/20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BÔNUS — GUARDIÃO DENTRO E FORA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80160"/>
            <a:ext cx="8138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Jogue onde possam ver você, </a:t>
            </a:r>
            <a:pPr indent="0" marL="0">
              <a:buNone/>
            </a:pPr>
            <a:r>
              <a:rPr lang="en-US" sz="33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viva também lá fora</a:t>
            </a:r>
            <a:pPr indent="0" marL="0"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3300" dirty="0"/>
          </a:p>
        </p:txBody>
      </p:sp>
      <p:sp>
        <p:nvSpPr>
          <p:cNvPr id="4" name="Shape 2"/>
          <p:cNvSpPr/>
          <p:nvPr/>
        </p:nvSpPr>
        <p:spPr>
          <a:xfrm>
            <a:off x="502920" y="2377440"/>
            <a:ext cx="3931920" cy="1554480"/>
          </a:xfrm>
          <a:prstGeom prst="roundRect">
            <a:avLst>
              <a:gd name="adj" fmla="val 352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4709160" y="2377440"/>
            <a:ext cx="3931920" cy="1554480"/>
          </a:xfrm>
          <a:prstGeom prst="roundRect">
            <a:avLst>
              <a:gd name="adj" fmla="val 3529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2148840" y="2560320"/>
            <a:ext cx="640080" cy="64008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9658" y="2701138"/>
            <a:ext cx="358445" cy="35844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291840"/>
            <a:ext cx="3474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Usar o computador ou o tablet em lugares da casa onde tenha gente: se algo estranho acontecer, tem alguém perto para ajudar.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355080" y="2560320"/>
            <a:ext cx="640080" cy="64008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5898" y="2701138"/>
            <a:ext cx="358445" cy="358445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937760" y="3291840"/>
            <a:ext cx="3474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 melhores jogadores também treinam lá fora: esportes, amigos, ar livre. A tela é UMA parte do dia, não o dia inteiro.</a:t>
            </a:r>
            <a:endParaRPr lang="en-US" sz="1250" dirty="0"/>
          </a:p>
        </p:txBody>
      </p:sp>
      <p:sp>
        <p:nvSpPr>
          <p:cNvPr id="12" name="Text 8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13" name="Text 9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4" name="Text 10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17/20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REVISÃO — O CÓDIGO DO GUARDIÃO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6 regras que você já tem: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828800"/>
            <a:ext cx="3931920" cy="713232"/>
          </a:xfrm>
          <a:prstGeom prst="roundRect">
            <a:avLst>
              <a:gd name="adj" fmla="val 7692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667512" y="1911096"/>
            <a:ext cx="548640" cy="54864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213" y="2031797"/>
            <a:ext cx="307238" cy="30723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874520"/>
            <a:ext cx="2971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Minha informação é um tesouro: não se dá de presente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4709160" y="1828800"/>
            <a:ext cx="3931920" cy="713232"/>
          </a:xfrm>
          <a:prstGeom prst="roundRect">
            <a:avLst>
              <a:gd name="adj" fmla="val 7692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Shape 6"/>
          <p:cNvSpPr/>
          <p:nvPr/>
        </p:nvSpPr>
        <p:spPr>
          <a:xfrm>
            <a:off x="4873752" y="1911096"/>
            <a:ext cx="548640" cy="54864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4453" y="2031797"/>
            <a:ext cx="307238" cy="30723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577840" y="1874520"/>
            <a:ext cx="2971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Minha senha é minha chave: secreta, longa e maluca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502920" y="2670048"/>
            <a:ext cx="3931920" cy="713232"/>
          </a:xfrm>
          <a:prstGeom prst="roundRect">
            <a:avLst>
              <a:gd name="adj" fmla="val 7692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3" name="Shape 9"/>
          <p:cNvSpPr/>
          <p:nvPr/>
        </p:nvSpPr>
        <p:spPr>
          <a:xfrm>
            <a:off x="667512" y="2752344"/>
            <a:ext cx="548640" cy="54864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213" y="2873045"/>
            <a:ext cx="307238" cy="30723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371600" y="2715768"/>
            <a:ext cx="2971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Prêmio que não busquei = armadilha. Se me apressam, mais armadilha ainda</a:t>
            </a:r>
            <a:endParaRPr lang="en-US" sz="1250" dirty="0"/>
          </a:p>
        </p:txBody>
      </p:sp>
      <p:sp>
        <p:nvSpPr>
          <p:cNvPr id="16" name="Shape 11"/>
          <p:cNvSpPr/>
          <p:nvPr/>
        </p:nvSpPr>
        <p:spPr>
          <a:xfrm>
            <a:off x="4709160" y="2670048"/>
            <a:ext cx="3931920" cy="713232"/>
          </a:xfrm>
          <a:prstGeom prst="roundRect">
            <a:avLst>
              <a:gd name="adj" fmla="val 7692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7" name="Shape 12"/>
          <p:cNvSpPr/>
          <p:nvPr/>
        </p:nvSpPr>
        <p:spPr>
          <a:xfrm>
            <a:off x="4873752" y="2752344"/>
            <a:ext cx="548640" cy="54864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4453" y="2873045"/>
            <a:ext cx="307238" cy="30723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577840" y="2715768"/>
            <a:ext cx="2971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Minhas palavras têm poder: não machuco, não entro na onda</a:t>
            </a:r>
            <a:endParaRPr lang="en-US" sz="1250" dirty="0"/>
          </a:p>
        </p:txBody>
      </p:sp>
      <p:sp>
        <p:nvSpPr>
          <p:cNvPr id="20" name="Shape 14"/>
          <p:cNvSpPr/>
          <p:nvPr/>
        </p:nvSpPr>
        <p:spPr>
          <a:xfrm>
            <a:off x="502920" y="3511296"/>
            <a:ext cx="3931920" cy="713232"/>
          </a:xfrm>
          <a:prstGeom prst="roundRect">
            <a:avLst>
              <a:gd name="adj" fmla="val 7692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21" name="Shape 15"/>
          <p:cNvSpPr/>
          <p:nvPr/>
        </p:nvSpPr>
        <p:spPr>
          <a:xfrm>
            <a:off x="667512" y="3593592"/>
            <a:ext cx="548640" cy="54864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8213" y="3714293"/>
            <a:ext cx="307238" cy="30723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371600" y="3557016"/>
            <a:ext cx="2971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fotos voam: penso antes de enviar</a:t>
            </a:r>
            <a:endParaRPr lang="en-US" sz="1250" dirty="0"/>
          </a:p>
        </p:txBody>
      </p:sp>
      <p:sp>
        <p:nvSpPr>
          <p:cNvPr id="24" name="Shape 17"/>
          <p:cNvSpPr/>
          <p:nvPr/>
        </p:nvSpPr>
        <p:spPr>
          <a:xfrm>
            <a:off x="4709160" y="3511296"/>
            <a:ext cx="3931920" cy="713232"/>
          </a:xfrm>
          <a:prstGeom prst="roundRect">
            <a:avLst>
              <a:gd name="adj" fmla="val 7692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25" name="Shape 18"/>
          <p:cNvSpPr/>
          <p:nvPr/>
        </p:nvSpPr>
        <p:spPr>
          <a:xfrm>
            <a:off x="4873752" y="3593592"/>
            <a:ext cx="548640" cy="54864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26" name="Image 5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4453" y="3714293"/>
            <a:ext cx="307238" cy="307238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5577840" y="3557016"/>
            <a:ext cx="2971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Meu superpoder é CONTAR para um adulto de confiança</a:t>
            </a:r>
            <a:endParaRPr lang="en-US" sz="1250" dirty="0"/>
          </a:p>
        </p:txBody>
      </p:sp>
      <p:sp>
        <p:nvSpPr>
          <p:cNvPr id="28" name="Text 20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29" name="Text 21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30" name="Text 22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18/20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82296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 JURAMENTO DO GUARDIÃO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2920" y="1554480"/>
            <a:ext cx="813816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42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“Prometo cuidar do meu tesouro,
guardar minha chave,
parar diante das armadilhas,
usar minhas palavras para o bem...
</a:t>
            </a:r>
            <a:pPr algn="ctr" indent="0" marL="0">
              <a:lnSpc>
                <a:spcPts val="4200"/>
              </a:lnSpc>
              <a:buNone/>
            </a:pPr>
            <a:r>
              <a:rPr lang="en-US" sz="27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contar sempre para um adulto de confiança.”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02920" y="41605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(jura-se com a mão no coração e cara de Guardião sério)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19/20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3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PRIMEIRO, A VERDADE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02920" y="1143000"/>
            <a:ext cx="8138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internet é </a:t>
            </a:r>
            <a:pPr indent="0" marL="0">
              <a:buNone/>
            </a:pPr>
            <a:r>
              <a:rPr lang="en-US" sz="42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incrível</a:t>
            </a:r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502920" y="21031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Jogos, vídeos, música, conversar com os amigos. Ninguém vai dizer para você não usar.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2880360"/>
            <a:ext cx="8138160" cy="1371600"/>
          </a:xfrm>
          <a:prstGeom prst="roundRect">
            <a:avLst>
              <a:gd name="adj" fmla="val 4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77240" y="3063240"/>
            <a:ext cx="7589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 ela é como a rua: </a:t>
            </a:r>
            <a:pPr indent="0" marL="0">
              <a:lnSpc>
                <a:spcPts val="2400"/>
              </a:lnSpc>
              <a:buNone/>
            </a:pPr>
            <a:r>
              <a:rPr lang="en-US" sz="17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divertida, cheia de gente... e com algumas regras para atravessar sem que nada aconteça com você. Hoje vamos aprender essas regras.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02/20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PARA PROFESSORES E FAMÍLIAS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280160"/>
            <a:ext cx="8138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3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Isto foi o começo.
</a:t>
            </a:r>
            <a:pPr indent="0" marL="0">
              <a:lnSpc>
                <a:spcPts val="4300"/>
              </a:lnSpc>
              <a:buNone/>
            </a:pPr>
            <a:r>
              <a:rPr lang="en-US" sz="34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guia completo é grátis.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02920" y="283464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6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livro “Guia de Segurança de um Hacker”, de César Cerrudo, inclui um capítulo completo para pais e educadores, e no site há infográficos, um simulador de golpes e uma academia interativa — tudo gratuito.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02920" y="406908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spc="3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20/20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PRIMEIRA REGRA DO GUARDIÃO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88720"/>
            <a:ext cx="8138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4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internet, </a:t>
            </a:r>
            <a:pPr indent="0" marL="0">
              <a:lnSpc>
                <a:spcPts val="4400"/>
              </a:lnSpc>
              <a:buNone/>
            </a:pPr>
            <a:r>
              <a:rPr lang="en-US" sz="36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não sabe quem está do outro lado</a:t>
            </a:r>
            <a:pPr indent="0" marL="0">
              <a:lnSpc>
                <a:spcPts val="44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2743200"/>
            <a:ext cx="3931920" cy="1645920"/>
          </a:xfrm>
          <a:prstGeom prst="roundRect">
            <a:avLst>
              <a:gd name="adj" fmla="val 333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4709160" y="2743200"/>
            <a:ext cx="3931920" cy="1645920"/>
          </a:xfrm>
          <a:prstGeom prst="roundRect">
            <a:avLst>
              <a:gd name="adj" fmla="val 3333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2148840" y="2926080"/>
            <a:ext cx="685800" cy="68580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9716" y="3076956"/>
            <a:ext cx="384048" cy="38404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85800" y="370332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você vê:</a:t>
            </a:r>
            <a:endParaRPr lang="en-US" sz="1350" dirty="0"/>
          </a:p>
          <a:p>
            <a:pPr algn="ctr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 avatar que diz ser</a:t>
            </a:r>
            <a:endParaRPr lang="en-US" sz="1350" dirty="0"/>
          </a:p>
          <a:p>
            <a:pPr algn="ctr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“alguém da sua idade”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6355080" y="2926080"/>
            <a:ext cx="685800" cy="68580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5956" y="3076956"/>
            <a:ext cx="384048" cy="38404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892040" y="370332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pode ter:</a:t>
            </a:r>
            <a:endParaRPr lang="en-US" sz="1350" dirty="0"/>
          </a:p>
          <a:p>
            <a:pPr algn="ctr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qualquer pessoa,</a:t>
            </a:r>
            <a:endParaRPr lang="en-US" sz="1350" dirty="0"/>
          </a:p>
          <a:p>
            <a:pPr algn="ctr" indent="0" marL="0">
              <a:lnSpc>
                <a:spcPts val="1700"/>
              </a:lnSpc>
              <a:buNone/>
            </a:pPr>
            <a:r>
              <a:rPr lang="en-US" sz="13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qualquer idade</a:t>
            </a:r>
            <a:endParaRPr lang="en-US" sz="1350" dirty="0"/>
          </a:p>
        </p:txBody>
      </p:sp>
      <p:sp>
        <p:nvSpPr>
          <p:cNvPr id="12" name="Text 8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13" name="Text 9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4" name="Text 10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03/20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REGRA 1 — SEU TESOURO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informação é </a:t>
            </a:r>
            <a:pPr indent="0" marL="0">
              <a:lnSpc>
                <a:spcPts val="4000"/>
              </a:lnSpc>
              <a:buNone/>
            </a:pPr>
            <a:r>
              <a:rPr lang="en-US" sz="32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 tesouro</a:t>
            </a:r>
            <a:pPr indent="0" marL="0">
              <a:lnSpc>
                <a:spcPts val="4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E tesouro não se dá de presente.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02920" y="2606040"/>
            <a:ext cx="2606040" cy="685800"/>
          </a:xfrm>
          <a:prstGeom prst="roundRect">
            <a:avLst>
              <a:gd name="adj" fmla="val 8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685800" y="265176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  Seu nome completo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291840" y="2606040"/>
            <a:ext cx="2606040" cy="685800"/>
          </a:xfrm>
          <a:prstGeom prst="roundRect">
            <a:avLst>
              <a:gd name="adj" fmla="val 8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3474720" y="265176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  Seu endereço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080760" y="2606040"/>
            <a:ext cx="2606040" cy="685800"/>
          </a:xfrm>
          <a:prstGeom prst="roundRect">
            <a:avLst>
              <a:gd name="adj" fmla="val 8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263640" y="265176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  Sua escola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02920" y="3474720"/>
            <a:ext cx="2606040" cy="685800"/>
          </a:xfrm>
          <a:prstGeom prst="roundRect">
            <a:avLst>
              <a:gd name="adj" fmla="val 8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685800" y="352044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  Seu telefone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291840" y="3474720"/>
            <a:ext cx="2606040" cy="685800"/>
          </a:xfrm>
          <a:prstGeom prst="roundRect">
            <a:avLst>
              <a:gd name="adj" fmla="val 8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3474720" y="352044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  Suas fotos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6080760" y="3474720"/>
            <a:ext cx="2606040" cy="685800"/>
          </a:xfrm>
          <a:prstGeom prst="roundRect">
            <a:avLst>
              <a:gd name="adj" fmla="val 8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6263640" y="3520440"/>
            <a:ext cx="2331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  Onde você está agora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02920" y="4407408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Isso NUNCA se compartilha com alguém da internet — mesmo que pareça gente boa.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04/20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HORA DE JOGAR! — O QUE VOCÊ FARIA?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está jogando online e alguém do chat escreve: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868680" y="1874520"/>
            <a:ext cx="7406640" cy="1371600"/>
          </a:xfrm>
          <a:prstGeom prst="roundRect">
            <a:avLst>
              <a:gd name="adj" fmla="val 4000"/>
            </a:avLst>
          </a:prstGeom>
          <a:solidFill>
            <a:srgbClr val="0E141A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1143000" y="2057400"/>
            <a:ext cx="6858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700" b="1" dirty="0">
                <a:solidFill>
                  <a:srgbClr val="0CA6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DragonGamer_99: </a:t>
            </a:r>
            <a:pPr indent="0" marL="0">
              <a:lnSpc>
                <a:spcPts val="2400"/>
              </a:lnSpc>
              <a:buNone/>
            </a:pPr>
            <a:r>
              <a:rPr lang="en-US" sz="170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kkk vc joga muito!! qual seu nome de verdade? em que escola vc estuda? vai que moramos perto e jogamos juntos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02920" y="352044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faz um Guardião?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02920" y="40690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(pense bem... na próxima tela está a resposta)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05/20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JOGADA DO GUARDIÃO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02920" y="1234440"/>
            <a:ext cx="8138160" cy="914400"/>
          </a:xfrm>
          <a:prstGeom prst="roundRect">
            <a:avLst>
              <a:gd name="adj" fmla="val 6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31520" y="1371600"/>
            <a:ext cx="640080" cy="64008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338" y="1512418"/>
            <a:ext cx="358445" cy="358445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600200" y="1307592"/>
            <a:ext cx="6858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NÃO responde a essas perguntas
</a:t>
            </a:r>
            <a:pPr indent="0" marL="0">
              <a:lnSpc>
                <a:spcPts val="19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Nem nome real, nem escola, nem onde mora. No jogo você é o seu personagem, nada mais.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502920" y="2286000"/>
            <a:ext cx="8138160" cy="914400"/>
          </a:xfrm>
          <a:prstGeom prst="roundRect">
            <a:avLst>
              <a:gd name="adj" fmla="val 6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31520" y="2423160"/>
            <a:ext cx="640080" cy="64008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338" y="2563978"/>
            <a:ext cx="358445" cy="35844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600200" y="2359152"/>
            <a:ext cx="6858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Usa SEMPRE um nome inventado
</a:t>
            </a:r>
            <a:pPr indent="0" marL="0">
              <a:lnSpc>
                <a:spcPts val="19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Seu nome de jogador não diz quem você é nem onde está.</a:t>
            </a:r>
            <a:endParaRPr lang="en-US" sz="1600" dirty="0"/>
          </a:p>
        </p:txBody>
      </p:sp>
      <p:sp>
        <p:nvSpPr>
          <p:cNvPr id="11" name="Shape 7"/>
          <p:cNvSpPr/>
          <p:nvPr/>
        </p:nvSpPr>
        <p:spPr>
          <a:xfrm>
            <a:off x="502920" y="3337560"/>
            <a:ext cx="8138160" cy="914400"/>
          </a:xfrm>
          <a:prstGeom prst="roundRect">
            <a:avLst>
              <a:gd name="adj" fmla="val 6000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2" name="Shape 8"/>
          <p:cNvSpPr/>
          <p:nvPr/>
        </p:nvSpPr>
        <p:spPr>
          <a:xfrm>
            <a:off x="731520" y="3474720"/>
            <a:ext cx="640080" cy="64008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0CA6CF"/>
            </a:solidFill>
            <a:prstDash val="solid"/>
          </a:ln>
        </p:spPr>
        <p:txBody>
          <a:bodyPr/>
          <a:p/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338" y="3615538"/>
            <a:ext cx="358445" cy="358445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600200" y="3410712"/>
            <a:ext cx="6858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 para um adulto de confiança
</a:t>
            </a:r>
            <a:pPr indent="0" marL="0">
              <a:lnSpc>
                <a:spcPts val="1900"/>
              </a:lnSpc>
              <a:buNone/>
            </a:pPr>
            <a:r>
              <a:rPr lang="en-US" sz="13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Mãe, pai, sua professora: mostre a mensagem. Contar não é dedurar: é ser Guardião.</a:t>
            </a:r>
            <a:endParaRPr lang="en-US" sz="1600" dirty="0"/>
          </a:p>
        </p:txBody>
      </p:sp>
      <p:sp>
        <p:nvSpPr>
          <p:cNvPr id="15" name="Text 10"/>
          <p:cNvSpPr/>
          <p:nvPr/>
        </p:nvSpPr>
        <p:spPr>
          <a:xfrm>
            <a:off x="502920" y="4407408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alguém pede que algo “fique em segredo”: esse é o maior sinal de que é hora de contar.</a:t>
            </a:r>
            <a:endParaRPr lang="en-US" sz="1350" dirty="0"/>
          </a:p>
        </p:txBody>
      </p:sp>
      <p:sp>
        <p:nvSpPr>
          <p:cNvPr id="16" name="Text 11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17" name="Text 12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8" name="Text 13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06/20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REGRA 2 — SUA CHAVE SECRETA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88720"/>
            <a:ext cx="8138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2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Sua senha é a chave do seu armário.
</a:t>
            </a:r>
            <a:pPr indent="0" marL="0">
              <a:lnSpc>
                <a:spcPts val="4200"/>
              </a:lnSpc>
              <a:buNone/>
            </a:pPr>
            <a:r>
              <a:rPr lang="en-US" sz="34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Você daria essa chave a um desconhecido?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02920" y="3017520"/>
            <a:ext cx="2606040" cy="1325880"/>
          </a:xfrm>
          <a:prstGeom prst="roundRect">
            <a:avLst>
              <a:gd name="adj" fmla="val 4138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640080" y="315468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NINGUÉM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3611880"/>
            <a:ext cx="2240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Nem ao seu melhor amigo. Só seus pais podem conhecê-la.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91840" y="3017520"/>
            <a:ext cx="2606040" cy="1325880"/>
          </a:xfrm>
          <a:prstGeom prst="roundRect">
            <a:avLst>
              <a:gd name="adj" fmla="val 4138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3429000" y="315468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LONGA E MALUCA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474720" y="3611880"/>
            <a:ext cx="2240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 ninguém consiga adivinhar (seu nome ou “1234” não valem!).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080760" y="3017520"/>
            <a:ext cx="2606040" cy="1325880"/>
          </a:xfrm>
          <a:prstGeom prst="roundRect">
            <a:avLst>
              <a:gd name="adj" fmla="val 4138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6217920" y="315468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UMA POR JOGO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263640" y="3611880"/>
            <a:ext cx="2240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descobrirem uma, que ela não abra todas as suas contas.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07/20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HORA DE JOGAR! — QUAL É MAIS FORTE?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097280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Vamos votar: qual chave é mais difícil de adivinhar?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868680" y="1920240"/>
            <a:ext cx="7406640" cy="868680"/>
          </a:xfrm>
          <a:prstGeom prst="roundRect">
            <a:avLst>
              <a:gd name="adj" fmla="val 6316"/>
            </a:avLst>
          </a:prstGeom>
          <a:solidFill>
            <a:srgbClr val="0E141A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1143000" y="210312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A)  </a:t>
            </a:r>
            <a:pPr indent="0" marL="0">
              <a:buNone/>
            </a:pPr>
            <a:r>
              <a:rPr lang="en-US" sz="2400" dirty="0">
                <a:solidFill>
                  <a:srgbClr val="D7DEE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cachorrinho123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868680" y="2971800"/>
            <a:ext cx="7406640" cy="868680"/>
          </a:xfrm>
          <a:prstGeom prst="roundRect">
            <a:avLst>
              <a:gd name="adj" fmla="val 6316"/>
            </a:avLst>
          </a:prstGeom>
          <a:solidFill>
            <a:srgbClr val="0E141A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1143000" y="315468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B)  </a:t>
            </a:r>
            <a:pPr indent="0" marL="0">
              <a:buNone/>
            </a:pPr>
            <a:r>
              <a:rPr lang="en-US" sz="2400" dirty="0">
                <a:solidFill>
                  <a:srgbClr val="D7DEE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MeuGatoVoaAlto42!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02920" y="4069080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450" dirty="0">
                <a:solidFill>
                  <a:srgbClr val="8294A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Truque de Guardião: invente uma frase maluca que só você conheça. Longa, divertida e com números — impossível de adivinhar, fácil de lembrar.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08/20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DC54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 </a:t>
            </a:r>
            <a:pPr indent="0" marL="0">
              <a:buNone/>
            </a:pPr>
            <a:r>
              <a:rPr lang="en-US" sz="1200" b="1" spc="4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REGRA 3 — O QUEIJO DA ARMADILHA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02920" y="1188720"/>
            <a:ext cx="8138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200"/>
              </a:lnSpc>
              <a:buNone/>
            </a:pPr>
            <a:r>
              <a:rPr lang="en-US" sz="320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“VOCÊ GANHOU 10.000 moedas GRÁTIS!”
</a:t>
            </a:r>
            <a:pPr indent="0" marL="0">
              <a:lnSpc>
                <a:spcPts val="42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 você não jogou nada... como pode ter ganhado?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02920" y="2971800"/>
            <a:ext cx="8138160" cy="1325880"/>
          </a:xfrm>
          <a:prstGeom prst="roundRect">
            <a:avLst>
              <a:gd name="adj" fmla="val 4138"/>
            </a:avLst>
          </a:prstGeom>
          <a:solidFill>
            <a:srgbClr val="131C25"/>
          </a:solidFill>
          <a:ln w="12700">
            <a:solidFill>
              <a:srgbClr val="1C2832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77240" y="3291840"/>
            <a:ext cx="685800" cy="685800"/>
          </a:xfrm>
          <a:prstGeom prst="ellipse">
            <a:avLst/>
          </a:prstGeom>
          <a:solidFill>
            <a:srgbClr val="0E141A"/>
          </a:solidFill>
          <a:ln w="19050">
            <a:solidFill>
              <a:srgbClr val="DC5428"/>
            </a:solidFill>
            <a:prstDash val="solid"/>
          </a:ln>
        </p:spPr>
        <p:txBody>
          <a:bodyPr/>
          <a:p/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116" y="3442716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45920" y="3127248"/>
            <a:ext cx="6720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550" b="1" dirty="0">
                <a:solidFill>
                  <a:srgbClr val="DC54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Assim funciona a armadilha: </a:t>
            </a:r>
            <a:pPr indent="0" marL="0">
              <a:lnSpc>
                <a:spcPts val="2200"/>
              </a:lnSpc>
              <a:buNone/>
            </a:pPr>
            <a:r>
              <a:rPr lang="en-US" sz="15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prometem moedas, skins ou prêmios para você colocar sua senha ou clicar em um link. O prêmio não existe: o que eles querem é </a:t>
            </a:r>
            <a:pPr indent="0" marL="0">
              <a:lnSpc>
                <a:spcPts val="22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roubar a sua conta</a:t>
            </a:r>
            <a:pPr indent="0" marL="0">
              <a:lnSpc>
                <a:spcPts val="2200"/>
              </a:lnSpc>
              <a:buNone/>
            </a:pPr>
            <a:r>
              <a:rPr lang="en-US" sz="1550" dirty="0">
                <a:solidFill>
                  <a:srgbClr val="D7DE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502920" y="4773168"/>
            <a:ext cx="5669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GUARDIÕES DA INTERNET — CÉSAR CERRUDO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6400800" y="4773168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spc="200" kern="0" dirty="0">
                <a:solidFill>
                  <a:srgbClr val="0CA6C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guiadeunhacker.com/pt/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8549640" y="384048"/>
            <a:ext cx="640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294A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09/20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Guardianes de Internet (8-12)</dc:title>
  <dc:subject>PptxGenJS Presentation</dc:subject>
  <dc:creator>César Cerrudo</dc:creator>
  <cp:lastModifiedBy>César Cerrudo</cp:lastModifiedBy>
  <cp:revision>1</cp:revision>
  <dcterms:created xsi:type="dcterms:W3CDTF">2026-06-12T23:20:11Z</dcterms:created>
  <dcterms:modified xsi:type="dcterms:W3CDTF">2026-06-12T23:20:11Z</dcterms:modified>
</cp:coreProperties>
</file>