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extended-properties" Target="docProps/app.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Lst>
  <p:notesMasterIdLst>
    <p:notesMasterId r:id="rId26"/>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notesMaster" Target="notesMasters/notesMaster1.xml"/><Relationship Id="rId27" Type="http://schemas.openxmlformats.org/officeDocument/2006/relationships/presProps" Target="presProps.xml"/><Relationship Id="rId28" Type="http://schemas.openxmlformats.org/officeDocument/2006/relationships/viewProps" Target="viewProps.xml"/><Relationship Id="rId29" Type="http://schemas.openxmlformats.org/officeDocument/2006/relationships/theme" Target="theme/theme1.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DOCENTE: tono directo, de igual a igual — esta edad detecta el sermón a un kilómetro y se desconecta. La clase funciona si sienten que les están dando información de 'insider', no reglas de adultos. 40-45 min.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Cierre del frente 2 con la regla madre del libro (dudá-verificá-confiá). Es el principio que sobrevive a cualquier estafa nueva que inventen.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La línea de tiempo personal (13→18→22→30) hace tangible lo abstracto. No moralice contenidos: el filtro es de permanencia, no de 'portarse bien' — eso lo hace usable de verdad.</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Prepara la slide siguiente (regla de tres) sin nombrar todavía contenido íntimo. El argumento es estructural, no moral: cuatro vías de fuga que no dependen de la confianza en la persona.</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sensible: tono sereno y sin anécdotas. La regla de tres es textual del libro. El cierre en cian es OBLIGATORIO leerlo: la vía de ayuda sin culpa evita que quien ya está en problemas se hunda en silencio. Si un alumno revela algo, no lo trabaje en público: contención y derivación según protocolo escolar. La mención del delito por reenviar es real en la mayoría de las legislaciones y frena al 'reenviador casual'.</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Grooming a nivel de patrón, sin detallar guiones: lo que necesitan reconocer es el MECANISMO (paciencia + confianza simulada), que la siguiente slide convierte en señales accionables. Tono informativo, no terrorífico.</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Las señales como conductas observables, no como perfiles de personas — eso las hace aplicables a cualquier caso. 'Te prepara' nombra el proceso sin describirlo. El cierre repite la tríada protectora: sin culpa, evidencia intacta, contar hoy. Mismo protocolo de derivación que la slide 13.</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Desplaza el foco del agresor (minoría) al amplificador (mayoría = su rol probable). La metáfora del incendio les da una identidad activa posible: el que corta la cadena.</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Conductas de bajo costo social las tres — no se les pide heroísmo público sino tres micro-decisiones. 'Tu dedo decide' condensa la agencia individual.</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La palabra clave familiar es tarea para casa: que la acuerden esta semana con su familia. Conecta la amenaza más nueva con la regla más vieja (verificar por otro canal) — sensación de competencia, no de indefensión.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Versión adolescente del protocolo del capítulo 8 del libro. 'El movimiento del que sabe' reencuadra pedir ayuda como competencia, no como falla — clave en una edad donde la autonomía es identidad.</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Desarma la objeción #1 de esta edad con SUS activos (la cuenta del juego vale plata real — eso les llega más que 'tus datos'). Los ataques masivos automatizados no distinguen edad.</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Intenciones de implementación: acción concreta + día asignado. El D7 (enseñar a otro) es el efecto protégé: el que explica, consolida. Puede convertirlo en tarea evaluable de la semana.</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Repaso por recuperación activa: pida los 5 frentes de memoria ANTES de mostrar la slide. El esfuerzo de recordar es lo que consolida (testing effect).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El simulador es el gancho perfecto para esta edad (es un juego competitivo). Sugiera jugarlo en clase la semana siguiente y comparar puntajes.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Inversión de rol final: de protegidos a protectores. A esta edad, la responsabilidad hacia otros motiva más que el cuidado propio — y enseñar consolida (efecto protégé otra vez).</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Peak-end: cierre en agencia, no en miedo. Una sola acción pedida (día 1 del reto). Si la clase siguió bien, termine preguntando: '¿cuál va a ser tu día 1?' y escuche tres respuestas.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La anécdota de los semáforos de NY es real (César Cerrudo) y a esta edad engancha fuerte. Reencuadre aspiracional: 'pensar como hacker' = habilidad admirable, no delito. Eso convierte la clase de defensiva a desafiante.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Mismo recurso del deck adulto (open loop con mapa): 5 promesas que el cerebro quiere cerrar. La frase final crea intriga inmediata hacia el frente 1.</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'Jueguito viejo que ni usás' aterriza el dominó en su realidad: cuentas creadas a los 10 años con la misma clave de hoy. Pregunta retórica: '¿cuántas cuentas crearon en su vida? ¿20? ¿50?'</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Demostración del propio sesgo: revelar DESPUÉS de que voten. Cuando experimentan que su cerebro los traicionó, la lección se autoinstala. Los ejemplos extra (lnstagram con ele) muestran que el patrón es industrial, no un caso suelto.</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MFA con la ruta concreta (Configuración → Seguridad) y el tiempo ('2 minutos') elimina la fricción. Desafío opcional: que lo activen esa misma tarde y lo verifiquen mañana en clase — la tarea más útil del año.</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El robo físico es el ataque más probable a esta edad. El PIN de SIM es el dato que casi nadie conoce: explique la cadena (SIM en otro equipo → llegan los códigos → resetean todas tus cuentas).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Conocer la palanca psicológica inocula contra ella (premio=ambición, apuro=pánico, cuento=confianza). Pregunte quién recibió alguno de los tres este mes: las manos levantadas hacen el punto solo.</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Slide-1-image-1.jpe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Slide-10-image-1.jpe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slideLayout" Target="../slideLayouts/slideLayout1.xml"/><Relationship Id="rId5"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Slide-11-image-1.jpeg"/><Relationship Id="rId2" Type="http://schemas.openxmlformats.org/officeDocument/2006/relationships/slideLayout" Target="../slideLayouts/slideLayout1.xml"/><Relationship Id="rId3"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Slide-12-image-1.jpeg"/><Relationship Id="rId2" Type="http://schemas.openxmlformats.org/officeDocument/2006/relationships/slideLayout" Target="../slideLayouts/slideLayout1.xml"/><Relationship Id="rId3"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Slide-13-image-1.jpeg"/><Relationship Id="rId2" Type="http://schemas.openxmlformats.org/officeDocument/2006/relationships/slideLayout" Target="../slideLayouts/slideLayout1.xml"/><Relationship Id="rId3"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Slide-14-image-1.jpeg"/><Relationship Id="rId2" Type="http://schemas.openxmlformats.org/officeDocument/2006/relationships/slideLayout" Target="../slideLayouts/slideLayout1.xml"/><Relationship Id="rId3"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Slide-15-image-1.jpe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image" Target="../media/image-15-4.png"/><Relationship Id="rId5" Type="http://schemas.openxmlformats.org/officeDocument/2006/relationships/image" Target="../media/image-15-5.png"/><Relationship Id="rId6" Type="http://schemas.openxmlformats.org/officeDocument/2006/relationships/slideLayout" Target="../slideLayouts/slideLayout1.xml"/><Relationship Id="rId7"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Slide-16-image-1.jpeg"/><Relationship Id="rId2" Type="http://schemas.openxmlformats.org/officeDocument/2006/relationships/slideLayout" Target="../slideLayouts/slideLayout1.xml"/><Relationship Id="rId3"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Slide-17-image-1.jpe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image" Target="../media/image-17-4.png"/><Relationship Id="rId5" Type="http://schemas.openxmlformats.org/officeDocument/2006/relationships/slideLayout" Target="../slideLayouts/slideLayout1.xml"/><Relationship Id="rId6"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Slide-18-image-1.jpeg"/><Relationship Id="rId2" Type="http://schemas.openxmlformats.org/officeDocument/2006/relationships/image" Target="../media/image-18-2.png"/><Relationship Id="rId3" Type="http://schemas.openxmlformats.org/officeDocument/2006/relationships/slideLayout" Target="../slideLayouts/slideLayout1.xml"/><Relationship Id="rId4"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Slide-19-image-1.jpeg"/><Relationship Id="rId2" Type="http://schemas.openxmlformats.org/officeDocument/2006/relationships/slideLayout" Target="../slideLayouts/slideLayout1.xml"/><Relationship Id="rId3"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Slide-2-image-1.jpeg"/><Relationship Id="rId2" Type="http://schemas.openxmlformats.org/officeDocument/2006/relationships/slideLayout" Target="../slideLayouts/slideLayout1.xml"/><Relationship Id="rId3"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Slide-20-image-1.jpeg"/><Relationship Id="rId2" Type="http://schemas.openxmlformats.org/officeDocument/2006/relationships/slideLayout" Target="../slideLayouts/slideLayout1.xml"/><Relationship Id="rId3"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image" Target="../media/Slide-21-image-1.jpeg"/><Relationship Id="rId2" Type="http://schemas.openxmlformats.org/officeDocument/2006/relationships/image" Target="../media/image-21-2.png"/><Relationship Id="rId3" Type="http://schemas.openxmlformats.org/officeDocument/2006/relationships/image" Target="../media/image-21-3.png"/><Relationship Id="rId4" Type="http://schemas.openxmlformats.org/officeDocument/2006/relationships/image" Target="../media/image-21-4.png"/><Relationship Id="rId5" Type="http://schemas.openxmlformats.org/officeDocument/2006/relationships/image" Target="../media/image-21-5.png"/><Relationship Id="rId6" Type="http://schemas.openxmlformats.org/officeDocument/2006/relationships/image" Target="../media/image-21-6.png"/><Relationship Id="rId7" Type="http://schemas.openxmlformats.org/officeDocument/2006/relationships/slideLayout" Target="../slideLayouts/slideLayout1.xml"/><Relationship Id="rId8"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image" Target="../media/Slide-22-image-1.jpeg"/><Relationship Id="rId2" Type="http://schemas.openxmlformats.org/officeDocument/2006/relationships/slideLayout" Target="../slideLayouts/slideLayout1.xml"/><Relationship Id="rId3"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image" Target="../media/Slide-23-image-1.jpeg"/><Relationship Id="rId2" Type="http://schemas.openxmlformats.org/officeDocument/2006/relationships/slideLayout" Target="../slideLayouts/slideLayout1.xml"/><Relationship Id="rId3"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image" Target="../media/Slide-24-image-1.jpeg"/><Relationship Id="rId2" Type="http://schemas.openxmlformats.org/officeDocument/2006/relationships/slideLayout" Target="../slideLayouts/slideLayout1.xml"/><Relationship Id="rId3" Type="http://schemas.openxmlformats.org/officeDocument/2006/relationships/notesSlide" Target="../notesSlides/notesSlide24.xml"/></Relationships>
</file>

<file path=ppt/slides/_rels/slide3.xml.rels><?xml version='1.0' encoding='UTF-8' standalone='yes'?>
<Relationships xmlns="http://schemas.openxmlformats.org/package/2006/relationships"><Relationship Id="rId1" Type="http://schemas.openxmlformats.org/officeDocument/2006/relationships/image" Target="../media/Slide-3-image-1.jpeg"/><Relationship Id="rId2" Type="http://schemas.openxmlformats.org/officeDocument/2006/relationships/slideLayout" Target="../slideLayouts/slideLayout1.xml"/><Relationship Id="rId3"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Slide-4-image-1.jpe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image" Target="../media/image-4-5.png"/><Relationship Id="rId6" Type="http://schemas.openxmlformats.org/officeDocument/2006/relationships/image" Target="../media/image-4-6.png"/><Relationship Id="rId7" Type="http://schemas.openxmlformats.org/officeDocument/2006/relationships/slideLayout" Target="../slideLayouts/slideLayout1.xml"/><Relationship Id="rId8"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Slide-5-image-1.jpeg"/><Relationship Id="rId2" Type="http://schemas.openxmlformats.org/officeDocument/2006/relationships/slideLayout" Target="../slideLayouts/slideLayout1.xml"/><Relationship Id="rId3"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Slide-6-image-1.jpeg"/><Relationship Id="rId2" Type="http://schemas.openxmlformats.org/officeDocument/2006/relationships/slideLayout" Target="../slideLayouts/slideLayout1.xml"/><Relationship Id="rId3"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Slide-7-image-1.jpeg"/><Relationship Id="rId2" Type="http://schemas.openxmlformats.org/officeDocument/2006/relationships/slideLayout" Target="../slideLayouts/slideLayout1.xml"/><Relationship Id="rId3"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Slide-8-image-1.jpe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image" Target="../media/image-8-4.png"/><Relationship Id="rId5" Type="http://schemas.openxmlformats.org/officeDocument/2006/relationships/image" Target="../media/image-8-5.png"/><Relationship Id="rId6" Type="http://schemas.openxmlformats.org/officeDocument/2006/relationships/slideLayout" Target="../slideLayouts/slideLayout1.xml"/><Relationship Id="rId7"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Slide-9-image-1.jpe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image" Target="../media/image-9-4.png"/><Relationship Id="rId5" Type="http://schemas.openxmlformats.org/officeDocument/2006/relationships/slideLayout" Target="../slideLayouts/slideLayout1.xml"/><Relationship Id="rId6"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384048"/>
            <a:ext cx="7955280" cy="310896"/>
          </a:xfrm>
          <a:prstGeom prst="rect">
            <a:avLst/>
          </a:prstGeom>
          <a:noFill/>
          <a:ln/>
        </p:spPr>
        <p:txBody>
          <a:bodyPr wrap="square" lIns="0" tIns="0" rIns="0" bIns="0" rtlCol="0" anchor="ctr"/>
          <a:lstStyle/>
          <a:p>
            <a:pPr indent="0" marL="0">
              <a:buNone/>
            </a:pPr>
            <a:r>
              <a:rPr lang="en-US" sz="1300" b="1" spc="400" kern="0" dirty="0">
                <a:solidFill>
                  <a:srgbClr val="DC5428"/>
                </a:solidFill>
                <a:latin typeface="Courier New" pitchFamily="34" charset="0"/>
                <a:ea typeface="Courier New" pitchFamily="34" charset="-122"/>
                <a:cs typeface="Courier New" pitchFamily="34" charset="-120"/>
              </a:rPr>
              <a:t>&gt;&gt; </a:t>
            </a:r>
            <a:pPr indent="0" marL="0">
              <a:buNone/>
            </a:pPr>
            <a:r>
              <a:rPr lang="en-US" sz="1300" b="1" spc="400" kern="0" dirty="0">
                <a:solidFill>
                  <a:srgbClr val="0CA6CF"/>
                </a:solidFill>
                <a:latin typeface="Courier New" pitchFamily="34" charset="0"/>
                <a:ea typeface="Courier New" pitchFamily="34" charset="-122"/>
                <a:cs typeface="Courier New" pitchFamily="34" charset="-120"/>
              </a:rPr>
              <a:t>BASADO EN EL LIBRO DE UN HACKER PROFESIONAL</a:t>
            </a:r>
            <a:endParaRPr lang="en-US" sz="1300" dirty="0"/>
          </a:p>
        </p:txBody>
      </p:sp>
      <p:sp>
        <p:nvSpPr>
          <p:cNvPr id="3" name="Text 1"/>
          <p:cNvSpPr/>
          <p:nvPr/>
        </p:nvSpPr>
        <p:spPr>
          <a:xfrm>
            <a:off x="502920" y="1463040"/>
            <a:ext cx="8138160" cy="1645920"/>
          </a:xfrm>
          <a:prstGeom prst="rect">
            <a:avLst/>
          </a:prstGeom>
          <a:noFill/>
          <a:ln/>
        </p:spPr>
        <p:txBody>
          <a:bodyPr wrap="square" lIns="0" tIns="0" rIns="0" bIns="0" rtlCol="0" anchor="ctr"/>
          <a:lstStyle/>
          <a:p>
            <a:pPr indent="0" marL="0">
              <a:lnSpc>
                <a:spcPts val="5200"/>
              </a:lnSpc>
              <a:buNone/>
            </a:pPr>
            <a:r>
              <a:rPr lang="en-US" sz="4200" b="1" dirty="0">
                <a:solidFill>
                  <a:srgbClr val="FFFFFF"/>
                </a:solidFill>
                <a:latin typeface="Arial" pitchFamily="34" charset="0"/>
                <a:ea typeface="Arial" pitchFamily="34" charset="-122"/>
                <a:cs typeface="Arial" pitchFamily="34" charset="-120"/>
              </a:rPr>
              <a:t>Tu vida está en tu teléfono.
</a:t>
            </a:r>
            <a:pPr indent="0" marL="0">
              <a:lnSpc>
                <a:spcPts val="5200"/>
              </a:lnSpc>
              <a:buNone/>
            </a:pPr>
            <a:r>
              <a:rPr lang="en-US" sz="4200" b="1" dirty="0">
                <a:solidFill>
                  <a:srgbClr val="DC5428"/>
                </a:solidFill>
                <a:latin typeface="Arial" pitchFamily="34" charset="0"/>
                <a:ea typeface="Arial" pitchFamily="34" charset="-122"/>
                <a:cs typeface="Arial" pitchFamily="34" charset="-120"/>
              </a:rPr>
              <a:t>¿Quién más tiene la llave?</a:t>
            </a:r>
            <a:endParaRPr lang="en-US" sz="4200" dirty="0"/>
          </a:p>
        </p:txBody>
      </p:sp>
      <p:sp>
        <p:nvSpPr>
          <p:cNvPr id="4" name="Text 2"/>
          <p:cNvSpPr/>
          <p:nvPr/>
        </p:nvSpPr>
        <p:spPr>
          <a:xfrm>
            <a:off x="502920" y="3383280"/>
            <a:ext cx="7498080" cy="822960"/>
          </a:xfrm>
          <a:prstGeom prst="rect">
            <a:avLst/>
          </a:prstGeom>
          <a:noFill/>
          <a:ln/>
        </p:spPr>
        <p:txBody>
          <a:bodyPr wrap="square" lIns="0" tIns="0" rIns="0" bIns="0" rtlCol="0" anchor="ctr"/>
          <a:lstStyle/>
          <a:p>
            <a:pPr indent="0" marL="0">
              <a:lnSpc>
                <a:spcPts val="2600"/>
              </a:lnSpc>
              <a:buNone/>
            </a:pPr>
            <a:r>
              <a:rPr lang="en-US" sz="1800" dirty="0">
                <a:solidFill>
                  <a:srgbClr val="8294A3"/>
                </a:solidFill>
                <a:latin typeface="Arial" pitchFamily="34" charset="0"/>
                <a:ea typeface="Arial" pitchFamily="34" charset="-122"/>
                <a:cs typeface="Arial" pitchFamily="34" charset="-120"/>
              </a:rPr>
              <a:t>Chats, fotos, cuentas, tu historia completa. Hoy: cómo piensan los que quieren entrar — y cómo les cerrás la puerta.</a:t>
            </a:r>
            <a:endParaRPr lang="en-US" sz="1800" dirty="0"/>
          </a:p>
        </p:txBody>
      </p:sp>
      <p:sp>
        <p:nvSpPr>
          <p:cNvPr id="5" name="Text 3"/>
          <p:cNvSpPr/>
          <p:nvPr/>
        </p:nvSpPr>
        <p:spPr>
          <a:xfrm>
            <a:off x="502920" y="4773168"/>
            <a:ext cx="5669280" cy="274320"/>
          </a:xfrm>
          <a:prstGeom prst="rect">
            <a:avLst/>
          </a:prstGeom>
          <a:noFill/>
          <a:ln/>
        </p:spPr>
        <p:txBody>
          <a:bodyPr wrap="square" lIns="0" tIns="0" rIns="0" bIns="0" rtlCol="0" anchor="ctr"/>
          <a:lstStyle/>
          <a:p>
            <a:pPr indent="0" marL="0">
              <a:buNone/>
            </a:pPr>
            <a:r>
              <a:rPr lang="en-US" sz="850" spc="200" kern="0" dirty="0">
                <a:solidFill>
                  <a:srgbClr val="8294A3"/>
                </a:solidFill>
                <a:latin typeface="Courier New" pitchFamily="34" charset="0"/>
                <a:ea typeface="Courier New" pitchFamily="34" charset="-122"/>
                <a:cs typeface="Courier New" pitchFamily="34" charset="-120"/>
              </a:rPr>
              <a:t>MODO DEFENSA — CÉSAR CERRUDO</a:t>
            </a:r>
            <a:endParaRPr lang="en-US" sz="850" dirty="0"/>
          </a:p>
        </p:txBody>
      </p:sp>
      <p:sp>
        <p:nvSpPr>
          <p:cNvPr id="6" name="Text 4"/>
          <p:cNvSpPr/>
          <p:nvPr/>
        </p:nvSpPr>
        <p:spPr>
          <a:xfrm>
            <a:off x="6400800" y="4773168"/>
            <a:ext cx="2240280" cy="274320"/>
          </a:xfrm>
          <a:prstGeom prst="rect">
            <a:avLst/>
          </a:prstGeom>
          <a:noFill/>
          <a:ln/>
        </p:spPr>
        <p:txBody>
          <a:bodyPr wrap="square" lIns="0" tIns="0" rIns="0" bIns="0" rtlCol="0" anchor="ctr"/>
          <a:lstStyle/>
          <a:p>
            <a:pPr algn="r" indent="0" marL="0">
              <a:buNone/>
            </a:pPr>
            <a:r>
              <a:rPr lang="en-US" sz="850" spc="200" kern="0" dirty="0">
                <a:solidFill>
                  <a:srgbClr val="0CA6CF"/>
                </a:solidFill>
                <a:latin typeface="Courier New" pitchFamily="34" charset="0"/>
                <a:ea typeface="Courier New" pitchFamily="34" charset="-122"/>
                <a:cs typeface="Courier New" pitchFamily="34" charset="-120"/>
              </a:rPr>
              <a:t>guiadeunhacker.com</a:t>
            </a:r>
            <a:endParaRPr lang="en-US" sz="850" dirty="0"/>
          </a:p>
        </p:txBody>
      </p:sp>
      <p:sp>
        <p:nvSpPr>
          <p:cNvPr id="7" name="Text 5"/>
          <p:cNvSpPr/>
          <p:nvPr/>
        </p:nvSpPr>
        <p:spPr>
          <a:xfrm>
            <a:off x="8549640" y="384048"/>
            <a:ext cx="640080" cy="292608"/>
          </a:xfrm>
          <a:prstGeom prst="rect">
            <a:avLst/>
          </a:prstGeom>
          <a:noFill/>
          <a:ln/>
        </p:spPr>
        <p:txBody>
          <a:bodyPr wrap="square" lIns="0" tIns="0" rIns="0" bIns="0" rtlCol="0" anchor="ctr"/>
          <a:lstStyle/>
          <a:p>
            <a:pPr algn="r" indent="0" marL="0">
              <a:buNone/>
            </a:pPr>
            <a:r>
              <a:rPr lang="en-US" sz="1100" dirty="0">
                <a:solidFill>
                  <a:srgbClr val="8294A3"/>
                </a:solidFill>
                <a:latin typeface="Courier New" pitchFamily="34" charset="0"/>
                <a:ea typeface="Courier New" pitchFamily="34" charset="-122"/>
                <a:cs typeface="Courier New" pitchFamily="34" charset="-120"/>
              </a:rPr>
              <a:t>01/24</a:t>
            </a:r>
            <a:endParaRPr lang="en-US" sz="11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384048"/>
            <a:ext cx="7955280" cy="310896"/>
          </a:xfrm>
          <a:prstGeom prst="rect">
            <a:avLst/>
          </a:prstGeom>
          <a:noFill/>
          <a:ln/>
        </p:spPr>
        <p:txBody>
          <a:bodyPr wrap="square" lIns="0" tIns="0" rIns="0" bIns="0" rtlCol="0" anchor="ctr"/>
          <a:lstStyle/>
          <a:p>
            <a:pPr indent="0" marL="0">
              <a:buNone/>
            </a:pPr>
            <a:r>
              <a:rPr lang="en-US" sz="1200" b="1" spc="400" kern="0" dirty="0">
                <a:solidFill>
                  <a:srgbClr val="DC5428"/>
                </a:solidFill>
                <a:latin typeface="Courier New" pitchFamily="34" charset="0"/>
                <a:ea typeface="Courier New" pitchFamily="34" charset="-122"/>
                <a:cs typeface="Courier New" pitchFamily="34" charset="-120"/>
              </a:rPr>
              <a:t>&gt;&gt; </a:t>
            </a:r>
            <a:pPr indent="0" marL="0">
              <a:buNone/>
            </a:pPr>
            <a:r>
              <a:rPr lang="en-US" sz="1200" b="1" spc="400" kern="0" dirty="0">
                <a:solidFill>
                  <a:srgbClr val="0CA6CF"/>
                </a:solidFill>
                <a:latin typeface="Courier New" pitchFamily="34" charset="0"/>
                <a:ea typeface="Courier New" pitchFamily="34" charset="-122"/>
                <a:cs typeface="Courier New" pitchFamily="34" charset="-120"/>
              </a:rPr>
              <a:t>FRENTE 02 — LOS DISFRACES DEL LINK</a:t>
            </a:r>
            <a:endParaRPr lang="en-US" sz="1200" dirty="0"/>
          </a:p>
        </p:txBody>
      </p:sp>
      <p:sp>
        <p:nvSpPr>
          <p:cNvPr id="3" name="Shape 1"/>
          <p:cNvSpPr/>
          <p:nvPr/>
        </p:nvSpPr>
        <p:spPr>
          <a:xfrm>
            <a:off x="502920" y="1325880"/>
            <a:ext cx="3931920" cy="2103120"/>
          </a:xfrm>
          <a:prstGeom prst="roundRect">
            <a:avLst>
              <a:gd name="adj" fmla="val 2609"/>
            </a:avLst>
          </a:prstGeom>
          <a:solidFill>
            <a:srgbClr val="131C25"/>
          </a:solidFill>
          <a:ln w="12700">
            <a:solidFill>
              <a:srgbClr val="1C2832"/>
            </a:solidFill>
            <a:prstDash val="solid"/>
          </a:ln>
        </p:spPr>
        <p:txBody>
          <a:bodyPr/>
          <a:p/>
        </p:txBody>
      </p:sp>
      <p:sp>
        <p:nvSpPr>
          <p:cNvPr id="4" name="Shape 2"/>
          <p:cNvSpPr/>
          <p:nvPr/>
        </p:nvSpPr>
        <p:spPr>
          <a:xfrm>
            <a:off x="4709160" y="1325880"/>
            <a:ext cx="3931920" cy="2103120"/>
          </a:xfrm>
          <a:prstGeom prst="roundRect">
            <a:avLst>
              <a:gd name="adj" fmla="val 2609"/>
            </a:avLst>
          </a:prstGeom>
          <a:solidFill>
            <a:srgbClr val="131C25"/>
          </a:solidFill>
          <a:ln w="12700">
            <a:solidFill>
              <a:srgbClr val="1C2832"/>
            </a:solidFill>
            <a:prstDash val="solid"/>
          </a:ln>
        </p:spPr>
        <p:txBody>
          <a:bodyPr/>
          <a:p/>
        </p:txBody>
      </p:sp>
      <p:sp>
        <p:nvSpPr>
          <p:cNvPr id="5" name="Shape 3"/>
          <p:cNvSpPr/>
          <p:nvPr/>
        </p:nvSpPr>
        <p:spPr>
          <a:xfrm>
            <a:off x="777240" y="1554480"/>
            <a:ext cx="603504" cy="603504"/>
          </a:xfrm>
          <a:prstGeom prst="ellipse">
            <a:avLst/>
          </a:prstGeom>
          <a:solidFill>
            <a:srgbClr val="0E141A"/>
          </a:solidFill>
          <a:ln w="19050">
            <a:solidFill>
              <a:srgbClr val="DC5428"/>
            </a:solidFill>
            <a:prstDash val="solid"/>
          </a:ln>
        </p:spPr>
        <p:txBody>
          <a:bodyPr/>
          <a:p/>
        </p:txBody>
      </p:sp>
      <p:pic>
        <p:nvPicPr>
          <p:cNvPr id="6" name="Image 0" descr="preencoded.png">    </p:cNvPr>
          <p:cNvPicPr>
            <a:picLocks noChangeAspect="1"/>
          </p:cNvPicPr>
          <p:nvPr/>
        </p:nvPicPr>
        <p:blipFill>
          <a:blip r:embed="rId2"/>
          <a:stretch>
            <a:fillRect/>
          </a:stretch>
        </p:blipFill>
        <p:spPr>
          <a:xfrm>
            <a:off x="910011" y="1687251"/>
            <a:ext cx="337962" cy="337962"/>
          </a:xfrm>
          <a:prstGeom prst="rect">
            <a:avLst/>
          </a:prstGeom>
        </p:spPr>
      </p:pic>
      <p:sp>
        <p:nvSpPr>
          <p:cNvPr id="7" name="Text 4"/>
          <p:cNvSpPr/>
          <p:nvPr/>
        </p:nvSpPr>
        <p:spPr>
          <a:xfrm>
            <a:off x="1554480" y="1645920"/>
            <a:ext cx="2743200" cy="411480"/>
          </a:xfrm>
          <a:prstGeom prst="rect">
            <a:avLst/>
          </a:prstGeom>
          <a:noFill/>
          <a:ln/>
        </p:spPr>
        <p:txBody>
          <a:bodyPr wrap="square" lIns="0" tIns="0" rIns="0" bIns="0" rtlCol="0" anchor="ctr"/>
          <a:lstStyle/>
          <a:p>
            <a:pPr indent="0" marL="0">
              <a:buNone/>
            </a:pPr>
            <a:r>
              <a:rPr lang="en-US" sz="1500" b="1" dirty="0">
                <a:solidFill>
                  <a:srgbClr val="FFFFFF"/>
                </a:solidFill>
                <a:latin typeface="Arial" pitchFamily="34" charset="0"/>
                <a:ea typeface="Arial" pitchFamily="34" charset="-122"/>
                <a:cs typeface="Arial" pitchFamily="34" charset="-120"/>
              </a:rPr>
              <a:t>EL LINK ACORTADO</a:t>
            </a:r>
            <a:endParaRPr lang="en-US" sz="1500" dirty="0"/>
          </a:p>
        </p:txBody>
      </p:sp>
      <p:sp>
        <p:nvSpPr>
          <p:cNvPr id="8" name="Text 5"/>
          <p:cNvSpPr/>
          <p:nvPr/>
        </p:nvSpPr>
        <p:spPr>
          <a:xfrm>
            <a:off x="777240" y="2286000"/>
            <a:ext cx="3429000" cy="1005840"/>
          </a:xfrm>
          <a:prstGeom prst="rect">
            <a:avLst/>
          </a:prstGeom>
          <a:noFill/>
          <a:ln/>
        </p:spPr>
        <p:txBody>
          <a:bodyPr wrap="square" lIns="0" tIns="0" rIns="0" bIns="0" rtlCol="0" anchor="ctr"/>
          <a:lstStyle/>
          <a:p>
            <a:pPr indent="0" marL="0">
              <a:lnSpc>
                <a:spcPts val="1800"/>
              </a:lnSpc>
              <a:buNone/>
            </a:pPr>
            <a:r>
              <a:rPr lang="en-US" sz="1300" dirty="0">
                <a:solidFill>
                  <a:srgbClr val="8294A3"/>
                </a:solidFill>
                <a:latin typeface="Arial" pitchFamily="34" charset="0"/>
                <a:ea typeface="Arial" pitchFamily="34" charset="-122"/>
                <a:cs typeface="Arial" pitchFamily="34" charset="-120"/>
              </a:rPr>
              <a:t>bit.ly/x7Kp2 puede llevar a CUALQUIER lado. Antes de tocar: ¿quién lo manda y por qué? Ante la duda, no se toca.</a:t>
            </a:r>
            <a:endParaRPr lang="en-US" sz="1300" dirty="0"/>
          </a:p>
        </p:txBody>
      </p:sp>
      <p:sp>
        <p:nvSpPr>
          <p:cNvPr id="9" name="Shape 6"/>
          <p:cNvSpPr/>
          <p:nvPr/>
        </p:nvSpPr>
        <p:spPr>
          <a:xfrm>
            <a:off x="4983480" y="1554480"/>
            <a:ext cx="603504" cy="603504"/>
          </a:xfrm>
          <a:prstGeom prst="ellipse">
            <a:avLst/>
          </a:prstGeom>
          <a:solidFill>
            <a:srgbClr val="0E141A"/>
          </a:solidFill>
          <a:ln w="19050">
            <a:solidFill>
              <a:srgbClr val="DC5428"/>
            </a:solidFill>
            <a:prstDash val="solid"/>
          </a:ln>
        </p:spPr>
        <p:txBody>
          <a:bodyPr/>
          <a:p/>
        </p:txBody>
      </p:sp>
      <p:pic>
        <p:nvPicPr>
          <p:cNvPr id="10" name="Image 1" descr="preencoded.png">    </p:cNvPr>
          <p:cNvPicPr>
            <a:picLocks noChangeAspect="1"/>
          </p:cNvPicPr>
          <p:nvPr/>
        </p:nvPicPr>
        <p:blipFill>
          <a:blip r:embed="rId3"/>
          <a:stretch>
            <a:fillRect/>
          </a:stretch>
        </p:blipFill>
        <p:spPr>
          <a:xfrm>
            <a:off x="5116251" y="1687251"/>
            <a:ext cx="337962" cy="337962"/>
          </a:xfrm>
          <a:prstGeom prst="rect">
            <a:avLst/>
          </a:prstGeom>
        </p:spPr>
      </p:pic>
      <p:sp>
        <p:nvSpPr>
          <p:cNvPr id="11" name="Text 7"/>
          <p:cNvSpPr/>
          <p:nvPr/>
        </p:nvSpPr>
        <p:spPr>
          <a:xfrm>
            <a:off x="5760720" y="1645920"/>
            <a:ext cx="2743200" cy="411480"/>
          </a:xfrm>
          <a:prstGeom prst="rect">
            <a:avLst/>
          </a:prstGeom>
          <a:noFill/>
          <a:ln/>
        </p:spPr>
        <p:txBody>
          <a:bodyPr wrap="square" lIns="0" tIns="0" rIns="0" bIns="0" rtlCol="0" anchor="ctr"/>
          <a:lstStyle/>
          <a:p>
            <a:pPr indent="0" marL="0">
              <a:buNone/>
            </a:pPr>
            <a:r>
              <a:rPr lang="en-US" sz="1500" b="1" dirty="0">
                <a:solidFill>
                  <a:srgbClr val="FFFFFF"/>
                </a:solidFill>
                <a:latin typeface="Arial" pitchFamily="34" charset="0"/>
                <a:ea typeface="Arial" pitchFamily="34" charset="-122"/>
                <a:cs typeface="Arial" pitchFamily="34" charset="-120"/>
              </a:rPr>
              <a:t>EL QR CALLEJERO</a:t>
            </a:r>
            <a:endParaRPr lang="en-US" sz="1500" dirty="0"/>
          </a:p>
        </p:txBody>
      </p:sp>
      <p:sp>
        <p:nvSpPr>
          <p:cNvPr id="12" name="Text 8"/>
          <p:cNvSpPr/>
          <p:nvPr/>
        </p:nvSpPr>
        <p:spPr>
          <a:xfrm>
            <a:off x="4983480" y="2286000"/>
            <a:ext cx="3429000" cy="1005840"/>
          </a:xfrm>
          <a:prstGeom prst="rect">
            <a:avLst/>
          </a:prstGeom>
          <a:noFill/>
          <a:ln/>
        </p:spPr>
        <p:txBody>
          <a:bodyPr wrap="square" lIns="0" tIns="0" rIns="0" bIns="0" rtlCol="0" anchor="ctr"/>
          <a:lstStyle/>
          <a:p>
            <a:pPr indent="0" marL="0">
              <a:lnSpc>
                <a:spcPts val="1800"/>
              </a:lnSpc>
              <a:buNone/>
            </a:pPr>
            <a:r>
              <a:rPr lang="en-US" sz="1300" dirty="0">
                <a:solidFill>
                  <a:srgbClr val="8294A3"/>
                </a:solidFill>
                <a:latin typeface="Arial" pitchFamily="34" charset="0"/>
                <a:ea typeface="Arial" pitchFamily="34" charset="-122"/>
                <a:cs typeface="Arial" pitchFamily="34" charset="-120"/>
              </a:rPr>
              <a:t>Un QR pegado encima de otro (parquímetro, local, flyer) puede ser de un estafador. Mirá a qué dirección te llevó ANTES de poner cualquier dato.</a:t>
            </a:r>
            <a:endParaRPr lang="en-US" sz="1300" dirty="0"/>
          </a:p>
        </p:txBody>
      </p:sp>
      <p:sp>
        <p:nvSpPr>
          <p:cNvPr id="13" name="Shape 9"/>
          <p:cNvSpPr/>
          <p:nvPr/>
        </p:nvSpPr>
        <p:spPr>
          <a:xfrm>
            <a:off x="502920" y="3657600"/>
            <a:ext cx="8138160" cy="868680"/>
          </a:xfrm>
          <a:prstGeom prst="roundRect">
            <a:avLst>
              <a:gd name="adj" fmla="val 6316"/>
            </a:avLst>
          </a:prstGeom>
          <a:solidFill>
            <a:srgbClr val="131C25"/>
          </a:solidFill>
          <a:ln w="12700">
            <a:solidFill>
              <a:srgbClr val="1C2832"/>
            </a:solidFill>
            <a:prstDash val="solid"/>
          </a:ln>
        </p:spPr>
        <p:txBody>
          <a:bodyPr/>
          <a:p/>
        </p:txBody>
      </p:sp>
      <p:sp>
        <p:nvSpPr>
          <p:cNvPr id="14" name="Text 10"/>
          <p:cNvSpPr/>
          <p:nvPr/>
        </p:nvSpPr>
        <p:spPr>
          <a:xfrm>
            <a:off x="777240" y="3794760"/>
            <a:ext cx="7589520" cy="640080"/>
          </a:xfrm>
          <a:prstGeom prst="rect">
            <a:avLst/>
          </a:prstGeom>
          <a:noFill/>
          <a:ln/>
        </p:spPr>
        <p:txBody>
          <a:bodyPr wrap="square" lIns="0" tIns="0" rIns="0" bIns="0" rtlCol="0" anchor="ctr"/>
          <a:lstStyle/>
          <a:p>
            <a:pPr algn="ctr" indent="0" marL="0">
              <a:buNone/>
            </a:pPr>
            <a:r>
              <a:rPr lang="en-US" sz="1700" b="1" dirty="0">
                <a:solidFill>
                  <a:srgbClr val="0CA6CF"/>
                </a:solidFill>
                <a:latin typeface="Arial" pitchFamily="34" charset="0"/>
                <a:ea typeface="Arial" pitchFamily="34" charset="-122"/>
                <a:cs typeface="Arial" pitchFamily="34" charset="-120"/>
              </a:rPr>
              <a:t>La regla que sirve para todo: dudá primero, verificá después, confiá al final.</a:t>
            </a:r>
            <a:endParaRPr lang="en-US" sz="1700" dirty="0"/>
          </a:p>
        </p:txBody>
      </p:sp>
      <p:sp>
        <p:nvSpPr>
          <p:cNvPr id="15" name="Text 11"/>
          <p:cNvSpPr/>
          <p:nvPr/>
        </p:nvSpPr>
        <p:spPr>
          <a:xfrm>
            <a:off x="6035040" y="4617720"/>
            <a:ext cx="2606040" cy="274320"/>
          </a:xfrm>
          <a:prstGeom prst="rect">
            <a:avLst/>
          </a:prstGeom>
          <a:noFill/>
          <a:ln/>
        </p:spPr>
        <p:txBody>
          <a:bodyPr wrap="square" lIns="0" tIns="0" rIns="0" bIns="0" rtlCol="0" anchor="ctr"/>
          <a:lstStyle/>
          <a:p>
            <a:pPr algn="r" indent="0" marL="0">
              <a:buNone/>
            </a:pPr>
            <a:r>
              <a:rPr lang="en-US" sz="1100" b="1" spc="200" kern="0" dirty="0">
                <a:solidFill>
                  <a:srgbClr val="0CA6CF"/>
                </a:solidFill>
                <a:latin typeface="Courier New" pitchFamily="34" charset="0"/>
                <a:ea typeface="Courier New" pitchFamily="34" charset="-122"/>
                <a:cs typeface="Courier New" pitchFamily="34" charset="-120"/>
              </a:rPr>
              <a:t>FRENTE 02 CERRADO ✓</a:t>
            </a:r>
            <a:endParaRPr lang="en-US" sz="1100" dirty="0"/>
          </a:p>
        </p:txBody>
      </p:sp>
      <p:sp>
        <p:nvSpPr>
          <p:cNvPr id="16" name="Text 12"/>
          <p:cNvSpPr/>
          <p:nvPr/>
        </p:nvSpPr>
        <p:spPr>
          <a:xfrm>
            <a:off x="502920" y="4773168"/>
            <a:ext cx="5669280" cy="274320"/>
          </a:xfrm>
          <a:prstGeom prst="rect">
            <a:avLst/>
          </a:prstGeom>
          <a:noFill/>
          <a:ln/>
        </p:spPr>
        <p:txBody>
          <a:bodyPr wrap="square" lIns="0" tIns="0" rIns="0" bIns="0" rtlCol="0" anchor="ctr"/>
          <a:lstStyle/>
          <a:p>
            <a:pPr indent="0" marL="0">
              <a:buNone/>
            </a:pPr>
            <a:r>
              <a:rPr lang="en-US" sz="850" spc="200" kern="0" dirty="0">
                <a:solidFill>
                  <a:srgbClr val="8294A3"/>
                </a:solidFill>
                <a:latin typeface="Courier New" pitchFamily="34" charset="0"/>
                <a:ea typeface="Courier New" pitchFamily="34" charset="-122"/>
                <a:cs typeface="Courier New" pitchFamily="34" charset="-120"/>
              </a:rPr>
              <a:t>MODO DEFENSA — CÉSAR CERRUDO</a:t>
            </a:r>
            <a:endParaRPr lang="en-US" sz="850" dirty="0"/>
          </a:p>
        </p:txBody>
      </p:sp>
      <p:sp>
        <p:nvSpPr>
          <p:cNvPr id="17" name="Text 13"/>
          <p:cNvSpPr/>
          <p:nvPr/>
        </p:nvSpPr>
        <p:spPr>
          <a:xfrm>
            <a:off x="6400800" y="4773168"/>
            <a:ext cx="2240280" cy="274320"/>
          </a:xfrm>
          <a:prstGeom prst="rect">
            <a:avLst/>
          </a:prstGeom>
          <a:noFill/>
          <a:ln/>
        </p:spPr>
        <p:txBody>
          <a:bodyPr wrap="square" lIns="0" tIns="0" rIns="0" bIns="0" rtlCol="0" anchor="ctr"/>
          <a:lstStyle/>
          <a:p>
            <a:pPr algn="r" indent="0" marL="0">
              <a:buNone/>
            </a:pPr>
            <a:r>
              <a:rPr lang="en-US" sz="850" spc="200" kern="0" dirty="0">
                <a:solidFill>
                  <a:srgbClr val="0CA6CF"/>
                </a:solidFill>
                <a:latin typeface="Courier New" pitchFamily="34" charset="0"/>
                <a:ea typeface="Courier New" pitchFamily="34" charset="-122"/>
                <a:cs typeface="Courier New" pitchFamily="34" charset="-120"/>
              </a:rPr>
              <a:t>guiadeunhacker.com</a:t>
            </a:r>
            <a:endParaRPr lang="en-US" sz="850" dirty="0"/>
          </a:p>
        </p:txBody>
      </p:sp>
      <p:sp>
        <p:nvSpPr>
          <p:cNvPr id="18" name="Text 14"/>
          <p:cNvSpPr/>
          <p:nvPr/>
        </p:nvSpPr>
        <p:spPr>
          <a:xfrm>
            <a:off x="8549640" y="384048"/>
            <a:ext cx="640080" cy="292608"/>
          </a:xfrm>
          <a:prstGeom prst="rect">
            <a:avLst/>
          </a:prstGeom>
          <a:noFill/>
          <a:ln/>
        </p:spPr>
        <p:txBody>
          <a:bodyPr wrap="square" lIns="0" tIns="0" rIns="0" bIns="0" rtlCol="0" anchor="ctr"/>
          <a:lstStyle/>
          <a:p>
            <a:pPr algn="r" indent="0" marL="0">
              <a:buNone/>
            </a:pPr>
            <a:r>
              <a:rPr lang="en-US" sz="1100" dirty="0">
                <a:solidFill>
                  <a:srgbClr val="8294A3"/>
                </a:solidFill>
                <a:latin typeface="Courier New" pitchFamily="34" charset="0"/>
                <a:ea typeface="Courier New" pitchFamily="34" charset="-122"/>
                <a:cs typeface="Courier New" pitchFamily="34" charset="-120"/>
              </a:rPr>
              <a:t>10/24</a:t>
            </a:r>
            <a:endParaRPr lang="en-US" sz="11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384048"/>
            <a:ext cx="7955280" cy="310896"/>
          </a:xfrm>
          <a:prstGeom prst="rect">
            <a:avLst/>
          </a:prstGeom>
          <a:noFill/>
          <a:ln/>
        </p:spPr>
        <p:txBody>
          <a:bodyPr wrap="square" lIns="0" tIns="0" rIns="0" bIns="0" rtlCol="0" anchor="ctr"/>
          <a:lstStyle/>
          <a:p>
            <a:pPr indent="0" marL="0">
              <a:buNone/>
            </a:pPr>
            <a:r>
              <a:rPr lang="en-US" sz="1200" b="1" spc="400" kern="0" dirty="0">
                <a:solidFill>
                  <a:srgbClr val="DC5428"/>
                </a:solidFill>
                <a:latin typeface="Courier New" pitchFamily="34" charset="0"/>
                <a:ea typeface="Courier New" pitchFamily="34" charset="-122"/>
                <a:cs typeface="Courier New" pitchFamily="34" charset="-120"/>
              </a:rPr>
              <a:t>&gt;&gt; </a:t>
            </a:r>
            <a:pPr indent="0" marL="0">
              <a:buNone/>
            </a:pPr>
            <a:r>
              <a:rPr lang="en-US" sz="1200" b="1" spc="400" kern="0" dirty="0">
                <a:solidFill>
                  <a:srgbClr val="0CA6CF"/>
                </a:solidFill>
                <a:latin typeface="Courier New" pitchFamily="34" charset="0"/>
                <a:ea typeface="Courier New" pitchFamily="34" charset="-122"/>
                <a:cs typeface="Courier New" pitchFamily="34" charset="-120"/>
              </a:rPr>
              <a:t>FRENTE 03 — TU HUELLA</a:t>
            </a:r>
            <a:endParaRPr lang="en-US" sz="1200" dirty="0"/>
          </a:p>
        </p:txBody>
      </p:sp>
      <p:sp>
        <p:nvSpPr>
          <p:cNvPr id="3" name="Text 1"/>
          <p:cNvSpPr/>
          <p:nvPr/>
        </p:nvSpPr>
        <p:spPr>
          <a:xfrm>
            <a:off x="502920" y="1234440"/>
            <a:ext cx="8138160" cy="1463040"/>
          </a:xfrm>
          <a:prstGeom prst="rect">
            <a:avLst/>
          </a:prstGeom>
          <a:noFill/>
          <a:ln/>
        </p:spPr>
        <p:txBody>
          <a:bodyPr wrap="square" lIns="0" tIns="0" rIns="0" bIns="0" rtlCol="0" anchor="ctr"/>
          <a:lstStyle/>
          <a:p>
            <a:pPr indent="0" marL="0">
              <a:lnSpc>
                <a:spcPts val="4300"/>
              </a:lnSpc>
              <a:buNone/>
            </a:pPr>
            <a:r>
              <a:rPr lang="en-US" sz="3300" b="1" dirty="0">
                <a:solidFill>
                  <a:srgbClr val="FFFFFF"/>
                </a:solidFill>
                <a:latin typeface="Arial" pitchFamily="34" charset="0"/>
                <a:ea typeface="Arial" pitchFamily="34" charset="-122"/>
                <a:cs typeface="Arial" pitchFamily="34" charset="-120"/>
              </a:rPr>
              <a:t>Internet no tiene botón de borrar.
</a:t>
            </a:r>
            <a:pPr indent="0" marL="0">
              <a:lnSpc>
                <a:spcPts val="4300"/>
              </a:lnSpc>
              <a:buNone/>
            </a:pPr>
            <a:r>
              <a:rPr lang="en-US" sz="3300" b="1" dirty="0">
                <a:solidFill>
                  <a:srgbClr val="0CA6CF"/>
                </a:solidFill>
                <a:latin typeface="Arial" pitchFamily="34" charset="0"/>
                <a:ea typeface="Arial" pitchFamily="34" charset="-122"/>
                <a:cs typeface="Arial" pitchFamily="34" charset="-120"/>
              </a:rPr>
              <a:t>Tu pasado no se borra: se indexa.</a:t>
            </a:r>
            <a:endParaRPr lang="en-US" sz="3300" dirty="0"/>
          </a:p>
        </p:txBody>
      </p:sp>
      <p:sp>
        <p:nvSpPr>
          <p:cNvPr id="4" name="Text 2"/>
          <p:cNvSpPr/>
          <p:nvPr/>
        </p:nvSpPr>
        <p:spPr>
          <a:xfrm>
            <a:off x="502920" y="2971800"/>
            <a:ext cx="7863840" cy="1005840"/>
          </a:xfrm>
          <a:prstGeom prst="rect">
            <a:avLst/>
          </a:prstGeom>
          <a:noFill/>
          <a:ln/>
        </p:spPr>
        <p:txBody>
          <a:bodyPr wrap="square" lIns="0" tIns="0" rIns="0" bIns="0" rtlCol="0" anchor="ctr"/>
          <a:lstStyle/>
          <a:p>
            <a:pPr indent="0" marL="0">
              <a:lnSpc>
                <a:spcPts val="2500"/>
              </a:lnSpc>
              <a:buNone/>
            </a:pPr>
            <a:r>
              <a:rPr lang="en-US" sz="1700" dirty="0">
                <a:solidFill>
                  <a:srgbClr val="D7DEE5"/>
                </a:solidFill>
                <a:latin typeface="Arial" pitchFamily="34" charset="0"/>
                <a:ea typeface="Arial" pitchFamily="34" charset="-122"/>
                <a:cs typeface="Arial" pitchFamily="34" charset="-120"/>
              </a:rPr>
              <a:t>Lo que publicás hoy a los 13 lo puede ver a los 18 la universidad, a los 22 tu primer trabajo, a los 30 cualquiera. Capturas, reposteos y archivos hacen que “borrar” casi nunca borre de verdad.</a:t>
            </a:r>
            <a:endParaRPr lang="en-US" sz="1700" dirty="0"/>
          </a:p>
        </p:txBody>
      </p:sp>
      <p:sp>
        <p:nvSpPr>
          <p:cNvPr id="5" name="Text 3"/>
          <p:cNvSpPr/>
          <p:nvPr/>
        </p:nvSpPr>
        <p:spPr>
          <a:xfrm>
            <a:off x="502920" y="4114800"/>
            <a:ext cx="8138160" cy="457200"/>
          </a:xfrm>
          <a:prstGeom prst="rect">
            <a:avLst/>
          </a:prstGeom>
          <a:noFill/>
          <a:ln/>
        </p:spPr>
        <p:txBody>
          <a:bodyPr wrap="square" lIns="0" tIns="0" rIns="0" bIns="0" rtlCol="0" anchor="ctr"/>
          <a:lstStyle/>
          <a:p>
            <a:pPr indent="0" marL="0">
              <a:buNone/>
            </a:pPr>
            <a:r>
              <a:rPr lang="en-US" sz="1600" b="1" dirty="0">
                <a:solidFill>
                  <a:srgbClr val="DC5428"/>
                </a:solidFill>
                <a:latin typeface="Arial" pitchFamily="34" charset="0"/>
                <a:ea typeface="Arial" pitchFamily="34" charset="-122"/>
                <a:cs typeface="Arial" pitchFamily="34" charset="-120"/>
              </a:rPr>
              <a:t>El filtro: ¿me banco que esto exista para siempre con mi nombre?</a:t>
            </a:r>
            <a:endParaRPr lang="en-US" sz="1600" dirty="0"/>
          </a:p>
        </p:txBody>
      </p:sp>
      <p:sp>
        <p:nvSpPr>
          <p:cNvPr id="6" name="Text 4"/>
          <p:cNvSpPr/>
          <p:nvPr/>
        </p:nvSpPr>
        <p:spPr>
          <a:xfrm>
            <a:off x="502920" y="4773168"/>
            <a:ext cx="5669280" cy="274320"/>
          </a:xfrm>
          <a:prstGeom prst="rect">
            <a:avLst/>
          </a:prstGeom>
          <a:noFill/>
          <a:ln/>
        </p:spPr>
        <p:txBody>
          <a:bodyPr wrap="square" lIns="0" tIns="0" rIns="0" bIns="0" rtlCol="0" anchor="ctr"/>
          <a:lstStyle/>
          <a:p>
            <a:pPr indent="0" marL="0">
              <a:buNone/>
            </a:pPr>
            <a:r>
              <a:rPr lang="en-US" sz="850" spc="200" kern="0" dirty="0">
                <a:solidFill>
                  <a:srgbClr val="8294A3"/>
                </a:solidFill>
                <a:latin typeface="Courier New" pitchFamily="34" charset="0"/>
                <a:ea typeface="Courier New" pitchFamily="34" charset="-122"/>
                <a:cs typeface="Courier New" pitchFamily="34" charset="-120"/>
              </a:rPr>
              <a:t>MODO DEFENSA — CÉSAR CERRUDO</a:t>
            </a:r>
            <a:endParaRPr lang="en-US" sz="850" dirty="0"/>
          </a:p>
        </p:txBody>
      </p:sp>
      <p:sp>
        <p:nvSpPr>
          <p:cNvPr id="7" name="Text 5"/>
          <p:cNvSpPr/>
          <p:nvPr/>
        </p:nvSpPr>
        <p:spPr>
          <a:xfrm>
            <a:off x="6400800" y="4773168"/>
            <a:ext cx="2240280" cy="274320"/>
          </a:xfrm>
          <a:prstGeom prst="rect">
            <a:avLst/>
          </a:prstGeom>
          <a:noFill/>
          <a:ln/>
        </p:spPr>
        <p:txBody>
          <a:bodyPr wrap="square" lIns="0" tIns="0" rIns="0" bIns="0" rtlCol="0" anchor="ctr"/>
          <a:lstStyle/>
          <a:p>
            <a:pPr algn="r" indent="0" marL="0">
              <a:buNone/>
            </a:pPr>
            <a:r>
              <a:rPr lang="en-US" sz="850" spc="200" kern="0" dirty="0">
                <a:solidFill>
                  <a:srgbClr val="0CA6CF"/>
                </a:solidFill>
                <a:latin typeface="Courier New" pitchFamily="34" charset="0"/>
                <a:ea typeface="Courier New" pitchFamily="34" charset="-122"/>
                <a:cs typeface="Courier New" pitchFamily="34" charset="-120"/>
              </a:rPr>
              <a:t>guiadeunhacker.com</a:t>
            </a:r>
            <a:endParaRPr lang="en-US" sz="850" dirty="0"/>
          </a:p>
        </p:txBody>
      </p:sp>
      <p:sp>
        <p:nvSpPr>
          <p:cNvPr id="8" name="Text 6"/>
          <p:cNvSpPr/>
          <p:nvPr/>
        </p:nvSpPr>
        <p:spPr>
          <a:xfrm>
            <a:off x="8549640" y="384048"/>
            <a:ext cx="640080" cy="292608"/>
          </a:xfrm>
          <a:prstGeom prst="rect">
            <a:avLst/>
          </a:prstGeom>
          <a:noFill/>
          <a:ln/>
        </p:spPr>
        <p:txBody>
          <a:bodyPr wrap="square" lIns="0" tIns="0" rIns="0" bIns="0" rtlCol="0" anchor="ctr"/>
          <a:lstStyle/>
          <a:p>
            <a:pPr algn="r" indent="0" marL="0">
              <a:buNone/>
            </a:pPr>
            <a:r>
              <a:rPr lang="en-US" sz="1100" dirty="0">
                <a:solidFill>
                  <a:srgbClr val="8294A3"/>
                </a:solidFill>
                <a:latin typeface="Courier New" pitchFamily="34" charset="0"/>
                <a:ea typeface="Courier New" pitchFamily="34" charset="-122"/>
                <a:cs typeface="Courier New" pitchFamily="34" charset="-120"/>
              </a:rPr>
              <a:t>11/24</a:t>
            </a:r>
            <a:endParaRPr lang="en-US" sz="11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384048"/>
            <a:ext cx="7955280" cy="310896"/>
          </a:xfrm>
          <a:prstGeom prst="rect">
            <a:avLst/>
          </a:prstGeom>
          <a:noFill/>
          <a:ln/>
        </p:spPr>
        <p:txBody>
          <a:bodyPr wrap="square" lIns="0" tIns="0" rIns="0" bIns="0" rtlCol="0" anchor="ctr"/>
          <a:lstStyle/>
          <a:p>
            <a:pPr indent="0" marL="0">
              <a:buNone/>
            </a:pPr>
            <a:r>
              <a:rPr lang="en-US" sz="1200" b="1" spc="400" kern="0" dirty="0">
                <a:solidFill>
                  <a:srgbClr val="DC5428"/>
                </a:solidFill>
                <a:latin typeface="Courier New" pitchFamily="34" charset="0"/>
                <a:ea typeface="Courier New" pitchFamily="34" charset="-122"/>
                <a:cs typeface="Courier New" pitchFamily="34" charset="-120"/>
              </a:rPr>
              <a:t>&gt;&gt; </a:t>
            </a:r>
            <a:pPr indent="0" marL="0">
              <a:buNone/>
            </a:pPr>
            <a:r>
              <a:rPr lang="en-US" sz="1200" b="1" spc="400" kern="0" dirty="0">
                <a:solidFill>
                  <a:srgbClr val="0CA6CF"/>
                </a:solidFill>
                <a:latin typeface="Courier New" pitchFamily="34" charset="0"/>
                <a:ea typeface="Courier New" pitchFamily="34" charset="-122"/>
                <a:cs typeface="Courier New" pitchFamily="34" charset="-120"/>
              </a:rPr>
              <a:t>FRENTE 03 — LA FOTO “PRIVADA”</a:t>
            </a:r>
            <a:endParaRPr lang="en-US" sz="1200" dirty="0"/>
          </a:p>
        </p:txBody>
      </p:sp>
      <p:sp>
        <p:nvSpPr>
          <p:cNvPr id="3" name="Text 1"/>
          <p:cNvSpPr/>
          <p:nvPr/>
        </p:nvSpPr>
        <p:spPr>
          <a:xfrm>
            <a:off x="502920" y="1234440"/>
            <a:ext cx="8138160" cy="1280160"/>
          </a:xfrm>
          <a:prstGeom prst="rect">
            <a:avLst/>
          </a:prstGeom>
          <a:noFill/>
          <a:ln/>
        </p:spPr>
        <p:txBody>
          <a:bodyPr wrap="square" lIns="0" tIns="0" rIns="0" bIns="0" rtlCol="0" anchor="ctr"/>
          <a:lstStyle/>
          <a:p>
            <a:pPr indent="0" marL="0">
              <a:lnSpc>
                <a:spcPts val="4000"/>
              </a:lnSpc>
              <a:buNone/>
            </a:pPr>
            <a:r>
              <a:rPr lang="en-US" sz="3100" b="1" dirty="0">
                <a:solidFill>
                  <a:srgbClr val="FFFFFF"/>
                </a:solidFill>
                <a:latin typeface="Arial" pitchFamily="34" charset="0"/>
                <a:ea typeface="Arial" pitchFamily="34" charset="-122"/>
                <a:cs typeface="Arial" pitchFamily="34" charset="-120"/>
              </a:rPr>
              <a:t>Cualquier foto que mandás </a:t>
            </a:r>
            <a:pPr indent="0" marL="0">
              <a:lnSpc>
                <a:spcPts val="4000"/>
              </a:lnSpc>
              <a:buNone/>
            </a:pPr>
            <a:r>
              <a:rPr lang="en-US" sz="3100" b="1" dirty="0">
                <a:solidFill>
                  <a:srgbClr val="DC5428"/>
                </a:solidFill>
                <a:latin typeface="Arial" pitchFamily="34" charset="0"/>
                <a:ea typeface="Arial" pitchFamily="34" charset="-122"/>
                <a:cs typeface="Arial" pitchFamily="34" charset="-120"/>
              </a:rPr>
              <a:t>deja de ser tuya</a:t>
            </a:r>
            <a:pPr indent="0" marL="0">
              <a:lnSpc>
                <a:spcPts val="4000"/>
              </a:lnSpc>
              <a:buNone/>
            </a:pPr>
            <a:r>
              <a:rPr lang="en-US" sz="3100" b="1" dirty="0">
                <a:solidFill>
                  <a:srgbClr val="FFFFFF"/>
                </a:solidFill>
                <a:latin typeface="Arial" pitchFamily="34" charset="0"/>
                <a:ea typeface="Arial" pitchFamily="34" charset="-122"/>
                <a:cs typeface="Arial" pitchFamily="34" charset="-120"/>
              </a:rPr>
              <a:t> al tocar enviar.</a:t>
            </a:r>
            <a:endParaRPr lang="en-US" sz="3100" dirty="0"/>
          </a:p>
        </p:txBody>
      </p:sp>
      <p:sp>
        <p:nvSpPr>
          <p:cNvPr id="4" name="Shape 2"/>
          <p:cNvSpPr/>
          <p:nvPr/>
        </p:nvSpPr>
        <p:spPr>
          <a:xfrm>
            <a:off x="502920" y="2743200"/>
            <a:ext cx="8138160" cy="1463040"/>
          </a:xfrm>
          <a:prstGeom prst="roundRect">
            <a:avLst>
              <a:gd name="adj" fmla="val 3750"/>
            </a:avLst>
          </a:prstGeom>
          <a:solidFill>
            <a:srgbClr val="131C25"/>
          </a:solidFill>
          <a:ln w="12700">
            <a:solidFill>
              <a:srgbClr val="1C2832"/>
            </a:solidFill>
            <a:prstDash val="solid"/>
          </a:ln>
        </p:spPr>
        <p:txBody>
          <a:bodyPr/>
          <a:p/>
        </p:txBody>
      </p:sp>
      <p:sp>
        <p:nvSpPr>
          <p:cNvPr id="5" name="Text 3"/>
          <p:cNvSpPr/>
          <p:nvPr/>
        </p:nvSpPr>
        <p:spPr>
          <a:xfrm>
            <a:off x="777240" y="2926080"/>
            <a:ext cx="7589520" cy="1143000"/>
          </a:xfrm>
          <a:prstGeom prst="rect">
            <a:avLst/>
          </a:prstGeom>
          <a:noFill/>
          <a:ln/>
        </p:spPr>
        <p:txBody>
          <a:bodyPr wrap="square" lIns="0" tIns="0" rIns="0" bIns="0" rtlCol="0" anchor="ctr"/>
          <a:lstStyle/>
          <a:p>
            <a:pPr indent="0" marL="0">
              <a:lnSpc>
                <a:spcPts val="2400"/>
              </a:lnSpc>
              <a:buNone/>
            </a:pPr>
            <a:r>
              <a:rPr lang="en-US" sz="1600" b="1" dirty="0">
                <a:solidFill>
                  <a:srgbClr val="FFFFFF"/>
                </a:solidFill>
                <a:latin typeface="Arial" pitchFamily="34" charset="0"/>
                <a:ea typeface="Arial" pitchFamily="34" charset="-122"/>
                <a:cs typeface="Arial" pitchFamily="34" charset="-120"/>
              </a:rPr>
              <a:t>“Es de confianza” no es un plan: </a:t>
            </a:r>
            <a:pPr indent="0" marL="0">
              <a:lnSpc>
                <a:spcPts val="2400"/>
              </a:lnSpc>
              <a:buNone/>
            </a:pPr>
            <a:r>
              <a:rPr lang="en-US" sz="1600" dirty="0">
                <a:solidFill>
                  <a:srgbClr val="D7DEE5"/>
                </a:solidFill>
                <a:latin typeface="Arial" pitchFamily="34" charset="0"/>
                <a:ea typeface="Arial" pitchFamily="34" charset="-122"/>
                <a:cs typeface="Arial" pitchFamily="34" charset="-120"/>
              </a:rPr>
              <a:t>las relaciones cambian, los teléfonos se roban, las cuentas se hackean, los chats se capturan. La única foto que controlás para siempre es la que no enviaste.</a:t>
            </a:r>
            <a:endParaRPr lang="en-US" sz="1600" dirty="0"/>
          </a:p>
        </p:txBody>
      </p:sp>
      <p:sp>
        <p:nvSpPr>
          <p:cNvPr id="6" name="Text 4"/>
          <p:cNvSpPr/>
          <p:nvPr/>
        </p:nvSpPr>
        <p:spPr>
          <a:xfrm>
            <a:off x="502920" y="4773168"/>
            <a:ext cx="5669280" cy="274320"/>
          </a:xfrm>
          <a:prstGeom prst="rect">
            <a:avLst/>
          </a:prstGeom>
          <a:noFill/>
          <a:ln/>
        </p:spPr>
        <p:txBody>
          <a:bodyPr wrap="square" lIns="0" tIns="0" rIns="0" bIns="0" rtlCol="0" anchor="ctr"/>
          <a:lstStyle/>
          <a:p>
            <a:pPr indent="0" marL="0">
              <a:buNone/>
            </a:pPr>
            <a:r>
              <a:rPr lang="en-US" sz="850" spc="200" kern="0" dirty="0">
                <a:solidFill>
                  <a:srgbClr val="8294A3"/>
                </a:solidFill>
                <a:latin typeface="Courier New" pitchFamily="34" charset="0"/>
                <a:ea typeface="Courier New" pitchFamily="34" charset="-122"/>
                <a:cs typeface="Courier New" pitchFamily="34" charset="-120"/>
              </a:rPr>
              <a:t>MODO DEFENSA — CÉSAR CERRUDO</a:t>
            </a:r>
            <a:endParaRPr lang="en-US" sz="850" dirty="0"/>
          </a:p>
        </p:txBody>
      </p:sp>
      <p:sp>
        <p:nvSpPr>
          <p:cNvPr id="7" name="Text 5"/>
          <p:cNvSpPr/>
          <p:nvPr/>
        </p:nvSpPr>
        <p:spPr>
          <a:xfrm>
            <a:off x="6400800" y="4773168"/>
            <a:ext cx="2240280" cy="274320"/>
          </a:xfrm>
          <a:prstGeom prst="rect">
            <a:avLst/>
          </a:prstGeom>
          <a:noFill/>
          <a:ln/>
        </p:spPr>
        <p:txBody>
          <a:bodyPr wrap="square" lIns="0" tIns="0" rIns="0" bIns="0" rtlCol="0" anchor="ctr"/>
          <a:lstStyle/>
          <a:p>
            <a:pPr algn="r" indent="0" marL="0">
              <a:buNone/>
            </a:pPr>
            <a:r>
              <a:rPr lang="en-US" sz="850" spc="200" kern="0" dirty="0">
                <a:solidFill>
                  <a:srgbClr val="0CA6CF"/>
                </a:solidFill>
                <a:latin typeface="Courier New" pitchFamily="34" charset="0"/>
                <a:ea typeface="Courier New" pitchFamily="34" charset="-122"/>
                <a:cs typeface="Courier New" pitchFamily="34" charset="-120"/>
              </a:rPr>
              <a:t>guiadeunhacker.com</a:t>
            </a:r>
            <a:endParaRPr lang="en-US" sz="850" dirty="0"/>
          </a:p>
        </p:txBody>
      </p:sp>
      <p:sp>
        <p:nvSpPr>
          <p:cNvPr id="8" name="Text 6"/>
          <p:cNvSpPr/>
          <p:nvPr/>
        </p:nvSpPr>
        <p:spPr>
          <a:xfrm>
            <a:off x="8549640" y="384048"/>
            <a:ext cx="640080" cy="292608"/>
          </a:xfrm>
          <a:prstGeom prst="rect">
            <a:avLst/>
          </a:prstGeom>
          <a:noFill/>
          <a:ln/>
        </p:spPr>
        <p:txBody>
          <a:bodyPr wrap="square" lIns="0" tIns="0" rIns="0" bIns="0" rtlCol="0" anchor="ctr"/>
          <a:lstStyle/>
          <a:p>
            <a:pPr algn="r" indent="0" marL="0">
              <a:buNone/>
            </a:pPr>
            <a:r>
              <a:rPr lang="en-US" sz="1100" dirty="0">
                <a:solidFill>
                  <a:srgbClr val="8294A3"/>
                </a:solidFill>
                <a:latin typeface="Courier New" pitchFamily="34" charset="0"/>
                <a:ea typeface="Courier New" pitchFamily="34" charset="-122"/>
                <a:cs typeface="Courier New" pitchFamily="34" charset="-120"/>
              </a:rPr>
              <a:t>12/24</a:t>
            </a:r>
            <a:endParaRPr lang="en-US" sz="11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384048"/>
            <a:ext cx="7955280" cy="310896"/>
          </a:xfrm>
          <a:prstGeom prst="rect">
            <a:avLst/>
          </a:prstGeom>
          <a:noFill/>
          <a:ln/>
        </p:spPr>
        <p:txBody>
          <a:bodyPr wrap="square" lIns="0" tIns="0" rIns="0" bIns="0" rtlCol="0" anchor="ctr"/>
          <a:lstStyle/>
          <a:p>
            <a:pPr indent="0" marL="0">
              <a:buNone/>
            </a:pPr>
            <a:r>
              <a:rPr lang="en-US" sz="1200" b="1" spc="400" kern="0" dirty="0">
                <a:solidFill>
                  <a:srgbClr val="DC5428"/>
                </a:solidFill>
                <a:latin typeface="Courier New" pitchFamily="34" charset="0"/>
                <a:ea typeface="Courier New" pitchFamily="34" charset="-122"/>
                <a:cs typeface="Courier New" pitchFamily="34" charset="-120"/>
              </a:rPr>
              <a:t>&gt;&gt; </a:t>
            </a:r>
            <a:pPr indent="0" marL="0">
              <a:buNone/>
            </a:pPr>
            <a:r>
              <a:rPr lang="en-US" sz="1200" b="1" spc="400" kern="0" dirty="0">
                <a:solidFill>
                  <a:srgbClr val="0CA6CF"/>
                </a:solidFill>
                <a:latin typeface="Courier New" pitchFamily="34" charset="0"/>
                <a:ea typeface="Courier New" pitchFamily="34" charset="-122"/>
                <a:cs typeface="Courier New" pitchFamily="34" charset="-120"/>
              </a:rPr>
              <a:t>FRENTE 03 — LA REGLA DE TRES</a:t>
            </a:r>
            <a:endParaRPr lang="en-US" sz="1200" dirty="0"/>
          </a:p>
        </p:txBody>
      </p:sp>
      <p:sp>
        <p:nvSpPr>
          <p:cNvPr id="3" name="Text 1"/>
          <p:cNvSpPr/>
          <p:nvPr/>
        </p:nvSpPr>
        <p:spPr>
          <a:xfrm>
            <a:off x="502920" y="1097280"/>
            <a:ext cx="8138160" cy="594360"/>
          </a:xfrm>
          <a:prstGeom prst="rect">
            <a:avLst/>
          </a:prstGeom>
          <a:noFill/>
          <a:ln/>
        </p:spPr>
        <p:txBody>
          <a:bodyPr wrap="square" lIns="0" tIns="0" rIns="0" bIns="0" rtlCol="0" anchor="ctr"/>
          <a:lstStyle/>
          <a:p>
            <a:pPr indent="0" marL="0">
              <a:buNone/>
            </a:pPr>
            <a:r>
              <a:rPr lang="en-US" sz="2700" b="1" dirty="0">
                <a:solidFill>
                  <a:srgbClr val="FFFFFF"/>
                </a:solidFill>
                <a:latin typeface="Arial" pitchFamily="34" charset="0"/>
                <a:ea typeface="Arial" pitchFamily="34" charset="-122"/>
                <a:cs typeface="Arial" pitchFamily="34" charset="-120"/>
              </a:rPr>
              <a:t>Con imágenes íntimas, la regla tiene tres partes:</a:t>
            </a:r>
            <a:endParaRPr lang="en-US" sz="2700" dirty="0"/>
          </a:p>
        </p:txBody>
      </p:sp>
      <p:sp>
        <p:nvSpPr>
          <p:cNvPr id="4" name="Shape 2"/>
          <p:cNvSpPr/>
          <p:nvPr/>
        </p:nvSpPr>
        <p:spPr>
          <a:xfrm>
            <a:off x="502920" y="1920240"/>
            <a:ext cx="8138160" cy="658368"/>
          </a:xfrm>
          <a:prstGeom prst="roundRect">
            <a:avLst>
              <a:gd name="adj" fmla="val 8333"/>
            </a:avLst>
          </a:prstGeom>
          <a:solidFill>
            <a:srgbClr val="131C25"/>
          </a:solidFill>
          <a:ln w="12700">
            <a:solidFill>
              <a:srgbClr val="1C2832"/>
            </a:solidFill>
            <a:prstDash val="solid"/>
          </a:ln>
        </p:spPr>
        <p:txBody>
          <a:bodyPr/>
          <a:p/>
        </p:txBody>
      </p:sp>
      <p:sp>
        <p:nvSpPr>
          <p:cNvPr id="5" name="Text 3"/>
          <p:cNvSpPr/>
          <p:nvPr/>
        </p:nvSpPr>
        <p:spPr>
          <a:xfrm>
            <a:off x="777240" y="1956816"/>
            <a:ext cx="7589520" cy="585216"/>
          </a:xfrm>
          <a:prstGeom prst="rect">
            <a:avLst/>
          </a:prstGeom>
          <a:noFill/>
          <a:ln/>
        </p:spPr>
        <p:txBody>
          <a:bodyPr wrap="square" lIns="0" tIns="0" rIns="0" bIns="0" rtlCol="0" anchor="ctr"/>
          <a:lstStyle/>
          <a:p>
            <a:pPr indent="0" marL="0">
              <a:lnSpc>
                <a:spcPts val="1700"/>
              </a:lnSpc>
              <a:buNone/>
            </a:pPr>
            <a:r>
              <a:rPr lang="en-US" sz="1300" b="1" dirty="0">
                <a:solidFill>
                  <a:srgbClr val="DC5428"/>
                </a:solidFill>
                <a:latin typeface="Courier New" pitchFamily="34" charset="0"/>
                <a:ea typeface="Courier New" pitchFamily="34" charset="-122"/>
                <a:cs typeface="Courier New" pitchFamily="34" charset="-120"/>
              </a:rPr>
              <a:t>NO PRODUCIRLO  —  </a:t>
            </a:r>
            <a:pPr indent="0" marL="0">
              <a:lnSpc>
                <a:spcPts val="1700"/>
              </a:lnSpc>
              <a:buNone/>
            </a:pPr>
            <a:r>
              <a:rPr lang="en-US" sz="1350" dirty="0">
                <a:solidFill>
                  <a:srgbClr val="D7DEE5"/>
                </a:solidFill>
                <a:latin typeface="Arial" pitchFamily="34" charset="0"/>
                <a:ea typeface="Arial" pitchFamily="34" charset="-122"/>
                <a:cs typeface="Arial" pitchFamily="34" charset="-120"/>
              </a:rPr>
              <a:t>La foto que no existe no puede circular jamás.</a:t>
            </a:r>
            <a:endParaRPr lang="en-US" sz="1300" dirty="0"/>
          </a:p>
        </p:txBody>
      </p:sp>
      <p:sp>
        <p:nvSpPr>
          <p:cNvPr id="6" name="Shape 4"/>
          <p:cNvSpPr/>
          <p:nvPr/>
        </p:nvSpPr>
        <p:spPr>
          <a:xfrm>
            <a:off x="502920" y="2697480"/>
            <a:ext cx="8138160" cy="658368"/>
          </a:xfrm>
          <a:prstGeom prst="roundRect">
            <a:avLst>
              <a:gd name="adj" fmla="val 8333"/>
            </a:avLst>
          </a:prstGeom>
          <a:solidFill>
            <a:srgbClr val="131C25"/>
          </a:solidFill>
          <a:ln w="12700">
            <a:solidFill>
              <a:srgbClr val="1C2832"/>
            </a:solidFill>
            <a:prstDash val="solid"/>
          </a:ln>
        </p:spPr>
        <p:txBody>
          <a:bodyPr/>
          <a:p/>
        </p:txBody>
      </p:sp>
      <p:sp>
        <p:nvSpPr>
          <p:cNvPr id="7" name="Text 5"/>
          <p:cNvSpPr/>
          <p:nvPr/>
        </p:nvSpPr>
        <p:spPr>
          <a:xfrm>
            <a:off x="777240" y="2734056"/>
            <a:ext cx="7589520" cy="585216"/>
          </a:xfrm>
          <a:prstGeom prst="rect">
            <a:avLst/>
          </a:prstGeom>
          <a:noFill/>
          <a:ln/>
        </p:spPr>
        <p:txBody>
          <a:bodyPr wrap="square" lIns="0" tIns="0" rIns="0" bIns="0" rtlCol="0" anchor="ctr"/>
          <a:lstStyle/>
          <a:p>
            <a:pPr indent="0" marL="0">
              <a:lnSpc>
                <a:spcPts val="1700"/>
              </a:lnSpc>
              <a:buNone/>
            </a:pPr>
            <a:r>
              <a:rPr lang="en-US" sz="1300" b="1" dirty="0">
                <a:solidFill>
                  <a:srgbClr val="DC5428"/>
                </a:solidFill>
                <a:latin typeface="Courier New" pitchFamily="34" charset="0"/>
                <a:ea typeface="Courier New" pitchFamily="34" charset="-122"/>
                <a:cs typeface="Courier New" pitchFamily="34" charset="-120"/>
              </a:rPr>
              <a:t>NO COMPARTIRLO  —  </a:t>
            </a:r>
            <a:pPr indent="0" marL="0">
              <a:lnSpc>
                <a:spcPts val="1700"/>
              </a:lnSpc>
              <a:buNone/>
            </a:pPr>
            <a:r>
              <a:rPr lang="en-US" sz="1350" dirty="0">
                <a:solidFill>
                  <a:srgbClr val="D7DEE5"/>
                </a:solidFill>
                <a:latin typeface="Arial" pitchFamily="34" charset="0"/>
                <a:ea typeface="Arial" pitchFamily="34" charset="-122"/>
                <a:cs typeface="Arial" pitchFamily="34" charset="-120"/>
              </a:rPr>
              <a:t>Reenviar la imagen de otra persona la daña — y puede ser un delito grave, aunque “solo” la reenvíes.</a:t>
            </a:r>
            <a:endParaRPr lang="en-US" sz="1300" dirty="0"/>
          </a:p>
        </p:txBody>
      </p:sp>
      <p:sp>
        <p:nvSpPr>
          <p:cNvPr id="8" name="Shape 6"/>
          <p:cNvSpPr/>
          <p:nvPr/>
        </p:nvSpPr>
        <p:spPr>
          <a:xfrm>
            <a:off x="502920" y="3474720"/>
            <a:ext cx="8138160" cy="658368"/>
          </a:xfrm>
          <a:prstGeom prst="roundRect">
            <a:avLst>
              <a:gd name="adj" fmla="val 8333"/>
            </a:avLst>
          </a:prstGeom>
          <a:solidFill>
            <a:srgbClr val="131C25"/>
          </a:solidFill>
          <a:ln w="12700">
            <a:solidFill>
              <a:srgbClr val="1C2832"/>
            </a:solidFill>
            <a:prstDash val="solid"/>
          </a:ln>
        </p:spPr>
        <p:txBody>
          <a:bodyPr/>
          <a:p/>
        </p:txBody>
      </p:sp>
      <p:sp>
        <p:nvSpPr>
          <p:cNvPr id="9" name="Text 7"/>
          <p:cNvSpPr/>
          <p:nvPr/>
        </p:nvSpPr>
        <p:spPr>
          <a:xfrm>
            <a:off x="777240" y="3511296"/>
            <a:ext cx="7589520" cy="585216"/>
          </a:xfrm>
          <a:prstGeom prst="rect">
            <a:avLst/>
          </a:prstGeom>
          <a:noFill/>
          <a:ln/>
        </p:spPr>
        <p:txBody>
          <a:bodyPr wrap="square" lIns="0" tIns="0" rIns="0" bIns="0" rtlCol="0" anchor="ctr"/>
          <a:lstStyle/>
          <a:p>
            <a:pPr indent="0" marL="0">
              <a:lnSpc>
                <a:spcPts val="1700"/>
              </a:lnSpc>
              <a:buNone/>
            </a:pPr>
            <a:r>
              <a:rPr lang="en-US" sz="1300" b="1" dirty="0">
                <a:solidFill>
                  <a:srgbClr val="DC5428"/>
                </a:solidFill>
                <a:latin typeface="Courier New" pitchFamily="34" charset="0"/>
                <a:ea typeface="Courier New" pitchFamily="34" charset="-122"/>
                <a:cs typeface="Courier New" pitchFamily="34" charset="-120"/>
              </a:rPr>
              <a:t>NO PEDIRLO  —  </a:t>
            </a:r>
            <a:pPr indent="0" marL="0">
              <a:lnSpc>
                <a:spcPts val="1700"/>
              </a:lnSpc>
              <a:buNone/>
            </a:pPr>
            <a:r>
              <a:rPr lang="en-US" sz="1350" dirty="0">
                <a:solidFill>
                  <a:srgbClr val="D7DEE5"/>
                </a:solidFill>
                <a:latin typeface="Arial" pitchFamily="34" charset="0"/>
                <a:ea typeface="Arial" pitchFamily="34" charset="-122"/>
                <a:cs typeface="Arial" pitchFamily="34" charset="-120"/>
              </a:rPr>
              <a:t>Pedirla también es ponerla en riesgo. No se pide.</a:t>
            </a:r>
            <a:endParaRPr lang="en-US" sz="1300" dirty="0"/>
          </a:p>
        </p:txBody>
      </p:sp>
      <p:sp>
        <p:nvSpPr>
          <p:cNvPr id="10" name="Shape 8"/>
          <p:cNvSpPr/>
          <p:nvPr/>
        </p:nvSpPr>
        <p:spPr>
          <a:xfrm>
            <a:off x="502920" y="4343400"/>
            <a:ext cx="8138160" cy="0"/>
          </a:xfrm>
          <a:prstGeom prst="roundRect">
            <a:avLst>
              <a:gd name="adj" fmla="val Infinity"/>
            </a:avLst>
          </a:prstGeom>
          <a:solidFill>
            <a:srgbClr val="131C25"/>
          </a:solidFill>
          <a:ln w="12700">
            <a:solidFill>
              <a:srgbClr val="1C2832"/>
            </a:solidFill>
            <a:prstDash val="solid"/>
          </a:ln>
        </p:spPr>
        <p:txBody>
          <a:bodyPr/>
          <a:p/>
        </p:txBody>
      </p:sp>
      <p:sp>
        <p:nvSpPr>
          <p:cNvPr id="11" name="Text 9"/>
          <p:cNvSpPr/>
          <p:nvPr/>
        </p:nvSpPr>
        <p:spPr>
          <a:xfrm>
            <a:off x="502920" y="4434840"/>
            <a:ext cx="8138160" cy="320040"/>
          </a:xfrm>
          <a:prstGeom prst="rect">
            <a:avLst/>
          </a:prstGeom>
          <a:noFill/>
          <a:ln/>
        </p:spPr>
        <p:txBody>
          <a:bodyPr wrap="square" lIns="0" tIns="0" rIns="0" bIns="0" rtlCol="0" anchor="ctr"/>
          <a:lstStyle/>
          <a:p>
            <a:pPr indent="0" marL="0">
              <a:buNone/>
            </a:pPr>
            <a:r>
              <a:rPr lang="en-US" sz="1250" b="1" dirty="0">
                <a:solidFill>
                  <a:srgbClr val="0CA6CF"/>
                </a:solidFill>
                <a:latin typeface="Arial" pitchFamily="34" charset="0"/>
                <a:ea typeface="Arial" pitchFamily="34" charset="-122"/>
                <a:cs typeface="Arial" pitchFamily="34" charset="-120"/>
              </a:rPr>
              <a:t>Si una imagen tuya ya circula: NO es tu culpa, y hay adultos que saben frenarlo. Pedí ayuda hoy.</a:t>
            </a:r>
            <a:endParaRPr lang="en-US" sz="1250" dirty="0"/>
          </a:p>
        </p:txBody>
      </p:sp>
      <p:sp>
        <p:nvSpPr>
          <p:cNvPr id="13" name="Text 10"/>
          <p:cNvSpPr/>
          <p:nvPr/>
        </p:nvSpPr>
        <p:spPr>
          <a:xfrm>
            <a:off x="502920" y="4773168"/>
            <a:ext cx="5669280" cy="274320"/>
          </a:xfrm>
          <a:prstGeom prst="rect">
            <a:avLst/>
          </a:prstGeom>
          <a:noFill/>
          <a:ln/>
        </p:spPr>
        <p:txBody>
          <a:bodyPr wrap="square" lIns="0" tIns="0" rIns="0" bIns="0" rtlCol="0" anchor="ctr"/>
          <a:lstStyle/>
          <a:p>
            <a:pPr indent="0" marL="0">
              <a:buNone/>
            </a:pPr>
            <a:r>
              <a:rPr lang="en-US" sz="850" spc="200" kern="0" dirty="0">
                <a:solidFill>
                  <a:srgbClr val="8294A3"/>
                </a:solidFill>
                <a:latin typeface="Courier New" pitchFamily="34" charset="0"/>
                <a:ea typeface="Courier New" pitchFamily="34" charset="-122"/>
                <a:cs typeface="Courier New" pitchFamily="34" charset="-120"/>
              </a:rPr>
              <a:t>MODO DEFENSA — CÉSAR CERRUDO</a:t>
            </a:r>
            <a:endParaRPr lang="en-US" sz="850" dirty="0"/>
          </a:p>
        </p:txBody>
      </p:sp>
      <p:sp>
        <p:nvSpPr>
          <p:cNvPr id="14" name="Text 11"/>
          <p:cNvSpPr/>
          <p:nvPr/>
        </p:nvSpPr>
        <p:spPr>
          <a:xfrm>
            <a:off x="6400800" y="4773168"/>
            <a:ext cx="2240280" cy="274320"/>
          </a:xfrm>
          <a:prstGeom prst="rect">
            <a:avLst/>
          </a:prstGeom>
          <a:noFill/>
          <a:ln/>
        </p:spPr>
        <p:txBody>
          <a:bodyPr wrap="square" lIns="0" tIns="0" rIns="0" bIns="0" rtlCol="0" anchor="ctr"/>
          <a:lstStyle/>
          <a:p>
            <a:pPr algn="r" indent="0" marL="0">
              <a:buNone/>
            </a:pPr>
            <a:r>
              <a:rPr lang="en-US" sz="850" spc="200" kern="0" dirty="0">
                <a:solidFill>
                  <a:srgbClr val="0CA6CF"/>
                </a:solidFill>
                <a:latin typeface="Courier New" pitchFamily="34" charset="0"/>
                <a:ea typeface="Courier New" pitchFamily="34" charset="-122"/>
                <a:cs typeface="Courier New" pitchFamily="34" charset="-120"/>
              </a:rPr>
              <a:t>guiadeunhacker.com</a:t>
            </a:r>
            <a:endParaRPr lang="en-US" sz="850" dirty="0"/>
          </a:p>
        </p:txBody>
      </p:sp>
      <p:sp>
        <p:nvSpPr>
          <p:cNvPr id="15" name="Text 12"/>
          <p:cNvSpPr/>
          <p:nvPr/>
        </p:nvSpPr>
        <p:spPr>
          <a:xfrm>
            <a:off x="8549640" y="384048"/>
            <a:ext cx="640080" cy="292608"/>
          </a:xfrm>
          <a:prstGeom prst="rect">
            <a:avLst/>
          </a:prstGeom>
          <a:noFill/>
          <a:ln/>
        </p:spPr>
        <p:txBody>
          <a:bodyPr wrap="square" lIns="0" tIns="0" rIns="0" bIns="0" rtlCol="0" anchor="ctr"/>
          <a:lstStyle/>
          <a:p>
            <a:pPr algn="r" indent="0" marL="0">
              <a:buNone/>
            </a:pPr>
            <a:r>
              <a:rPr lang="en-US" sz="1100" dirty="0">
                <a:solidFill>
                  <a:srgbClr val="8294A3"/>
                </a:solidFill>
                <a:latin typeface="Courier New" pitchFamily="34" charset="0"/>
                <a:ea typeface="Courier New" pitchFamily="34" charset="-122"/>
                <a:cs typeface="Courier New" pitchFamily="34" charset="-120"/>
              </a:rPr>
              <a:t>13/24</a:t>
            </a:r>
            <a:endParaRPr lang="en-US" sz="11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384048"/>
            <a:ext cx="7955280" cy="310896"/>
          </a:xfrm>
          <a:prstGeom prst="rect">
            <a:avLst/>
          </a:prstGeom>
          <a:noFill/>
          <a:ln/>
        </p:spPr>
        <p:txBody>
          <a:bodyPr wrap="square" lIns="0" tIns="0" rIns="0" bIns="0" rtlCol="0" anchor="ctr"/>
          <a:lstStyle/>
          <a:p>
            <a:pPr indent="0" marL="0">
              <a:buNone/>
            </a:pPr>
            <a:r>
              <a:rPr lang="en-US" sz="1200" b="1" spc="400" kern="0" dirty="0">
                <a:solidFill>
                  <a:srgbClr val="DC5428"/>
                </a:solidFill>
                <a:latin typeface="Courier New" pitchFamily="34" charset="0"/>
                <a:ea typeface="Courier New" pitchFamily="34" charset="-122"/>
                <a:cs typeface="Courier New" pitchFamily="34" charset="-120"/>
              </a:rPr>
              <a:t>&gt;&gt; </a:t>
            </a:r>
            <a:pPr indent="0" marL="0">
              <a:buNone/>
            </a:pPr>
            <a:r>
              <a:rPr lang="en-US" sz="1200" b="1" spc="400" kern="0" dirty="0">
                <a:solidFill>
                  <a:srgbClr val="0CA6CF"/>
                </a:solidFill>
                <a:latin typeface="Courier New" pitchFamily="34" charset="0"/>
                <a:ea typeface="Courier New" pitchFamily="34" charset="-122"/>
                <a:cs typeface="Courier New" pitchFamily="34" charset="-120"/>
              </a:rPr>
              <a:t>FRENTE 04 — GENTE FALSA</a:t>
            </a:r>
            <a:endParaRPr lang="en-US" sz="1200" dirty="0"/>
          </a:p>
        </p:txBody>
      </p:sp>
      <p:sp>
        <p:nvSpPr>
          <p:cNvPr id="3" name="Text 1"/>
          <p:cNvSpPr/>
          <p:nvPr/>
        </p:nvSpPr>
        <p:spPr>
          <a:xfrm>
            <a:off x="502920" y="1280160"/>
            <a:ext cx="8138160" cy="1463040"/>
          </a:xfrm>
          <a:prstGeom prst="rect">
            <a:avLst/>
          </a:prstGeom>
          <a:noFill/>
          <a:ln/>
        </p:spPr>
        <p:txBody>
          <a:bodyPr wrap="square" lIns="0" tIns="0" rIns="0" bIns="0" rtlCol="0" anchor="ctr"/>
          <a:lstStyle/>
          <a:p>
            <a:pPr indent="0" marL="0">
              <a:lnSpc>
                <a:spcPts val="4600"/>
              </a:lnSpc>
              <a:buNone/>
            </a:pPr>
            <a:r>
              <a:rPr lang="en-US" sz="3600" b="1" dirty="0">
                <a:solidFill>
                  <a:srgbClr val="FFFFFF"/>
                </a:solidFill>
                <a:latin typeface="Arial" pitchFamily="34" charset="0"/>
                <a:ea typeface="Arial" pitchFamily="34" charset="-122"/>
                <a:cs typeface="Arial" pitchFamily="34" charset="-120"/>
              </a:rPr>
              <a:t>El perfil puede mentir todo:
</a:t>
            </a:r>
            <a:pPr indent="0" marL="0">
              <a:lnSpc>
                <a:spcPts val="4600"/>
              </a:lnSpc>
              <a:buNone/>
            </a:pPr>
            <a:r>
              <a:rPr lang="en-US" sz="3600" b="1" dirty="0">
                <a:solidFill>
                  <a:srgbClr val="DC5428"/>
                </a:solidFill>
                <a:latin typeface="Arial" pitchFamily="34" charset="0"/>
                <a:ea typeface="Arial" pitchFamily="34" charset="-122"/>
                <a:cs typeface="Arial" pitchFamily="34" charset="-120"/>
              </a:rPr>
              <a:t>la edad también.</a:t>
            </a:r>
            <a:endParaRPr lang="en-US" sz="3600" dirty="0"/>
          </a:p>
        </p:txBody>
      </p:sp>
      <p:sp>
        <p:nvSpPr>
          <p:cNvPr id="4" name="Text 2"/>
          <p:cNvSpPr/>
          <p:nvPr/>
        </p:nvSpPr>
        <p:spPr>
          <a:xfrm>
            <a:off x="502920" y="3063240"/>
            <a:ext cx="7863840" cy="1005840"/>
          </a:xfrm>
          <a:prstGeom prst="rect">
            <a:avLst/>
          </a:prstGeom>
          <a:noFill/>
          <a:ln/>
        </p:spPr>
        <p:txBody>
          <a:bodyPr wrap="square" lIns="0" tIns="0" rIns="0" bIns="0" rtlCol="0" anchor="ctr"/>
          <a:lstStyle/>
          <a:p>
            <a:pPr indent="0" marL="0">
              <a:lnSpc>
                <a:spcPts val="2500"/>
              </a:lnSpc>
              <a:buNone/>
            </a:pPr>
            <a:r>
              <a:rPr lang="en-US" sz="1700" dirty="0">
                <a:solidFill>
                  <a:srgbClr val="D7DEE5"/>
                </a:solidFill>
                <a:latin typeface="Arial" pitchFamily="34" charset="0"/>
                <a:ea typeface="Arial" pitchFamily="34" charset="-122"/>
                <a:cs typeface="Arial" pitchFamily="34" charset="-120"/>
              </a:rPr>
              <a:t>Hay adultos que se hacen pasar por chicos de tu edad para ganarse tu confianza, de a poco, durante semanas. Parecen copados. Te entienden. Esa es exactamente la técnica.</a:t>
            </a:r>
            <a:endParaRPr lang="en-US" sz="1700" dirty="0"/>
          </a:p>
        </p:txBody>
      </p:sp>
      <p:sp>
        <p:nvSpPr>
          <p:cNvPr id="5" name="Text 3"/>
          <p:cNvSpPr/>
          <p:nvPr/>
        </p:nvSpPr>
        <p:spPr>
          <a:xfrm>
            <a:off x="502920" y="4773168"/>
            <a:ext cx="5669280" cy="274320"/>
          </a:xfrm>
          <a:prstGeom prst="rect">
            <a:avLst/>
          </a:prstGeom>
          <a:noFill/>
          <a:ln/>
        </p:spPr>
        <p:txBody>
          <a:bodyPr wrap="square" lIns="0" tIns="0" rIns="0" bIns="0" rtlCol="0" anchor="ctr"/>
          <a:lstStyle/>
          <a:p>
            <a:pPr indent="0" marL="0">
              <a:buNone/>
            </a:pPr>
            <a:r>
              <a:rPr lang="en-US" sz="850" spc="200" kern="0" dirty="0">
                <a:solidFill>
                  <a:srgbClr val="8294A3"/>
                </a:solidFill>
                <a:latin typeface="Courier New" pitchFamily="34" charset="0"/>
                <a:ea typeface="Courier New" pitchFamily="34" charset="-122"/>
                <a:cs typeface="Courier New" pitchFamily="34" charset="-120"/>
              </a:rPr>
              <a:t>MODO DEFENSA — CÉSAR CERRUDO</a:t>
            </a:r>
            <a:endParaRPr lang="en-US" sz="850" dirty="0"/>
          </a:p>
        </p:txBody>
      </p:sp>
      <p:sp>
        <p:nvSpPr>
          <p:cNvPr id="6" name="Text 4"/>
          <p:cNvSpPr/>
          <p:nvPr/>
        </p:nvSpPr>
        <p:spPr>
          <a:xfrm>
            <a:off x="6400800" y="4773168"/>
            <a:ext cx="2240280" cy="274320"/>
          </a:xfrm>
          <a:prstGeom prst="rect">
            <a:avLst/>
          </a:prstGeom>
          <a:noFill/>
          <a:ln/>
        </p:spPr>
        <p:txBody>
          <a:bodyPr wrap="square" lIns="0" tIns="0" rIns="0" bIns="0" rtlCol="0" anchor="ctr"/>
          <a:lstStyle/>
          <a:p>
            <a:pPr algn="r" indent="0" marL="0">
              <a:buNone/>
            </a:pPr>
            <a:r>
              <a:rPr lang="en-US" sz="850" spc="200" kern="0" dirty="0">
                <a:solidFill>
                  <a:srgbClr val="0CA6CF"/>
                </a:solidFill>
                <a:latin typeface="Courier New" pitchFamily="34" charset="0"/>
                <a:ea typeface="Courier New" pitchFamily="34" charset="-122"/>
                <a:cs typeface="Courier New" pitchFamily="34" charset="-120"/>
              </a:rPr>
              <a:t>guiadeunhacker.com</a:t>
            </a:r>
            <a:endParaRPr lang="en-US" sz="850" dirty="0"/>
          </a:p>
        </p:txBody>
      </p:sp>
      <p:sp>
        <p:nvSpPr>
          <p:cNvPr id="7" name="Text 5"/>
          <p:cNvSpPr/>
          <p:nvPr/>
        </p:nvSpPr>
        <p:spPr>
          <a:xfrm>
            <a:off x="8549640" y="384048"/>
            <a:ext cx="640080" cy="292608"/>
          </a:xfrm>
          <a:prstGeom prst="rect">
            <a:avLst/>
          </a:prstGeom>
          <a:noFill/>
          <a:ln/>
        </p:spPr>
        <p:txBody>
          <a:bodyPr wrap="square" lIns="0" tIns="0" rIns="0" bIns="0" rtlCol="0" anchor="ctr"/>
          <a:lstStyle/>
          <a:p>
            <a:pPr algn="r" indent="0" marL="0">
              <a:buNone/>
            </a:pPr>
            <a:r>
              <a:rPr lang="en-US" sz="1100" dirty="0">
                <a:solidFill>
                  <a:srgbClr val="8294A3"/>
                </a:solidFill>
                <a:latin typeface="Courier New" pitchFamily="34" charset="0"/>
                <a:ea typeface="Courier New" pitchFamily="34" charset="-122"/>
                <a:cs typeface="Courier New" pitchFamily="34" charset="-120"/>
              </a:rPr>
              <a:t>14/24</a:t>
            </a:r>
            <a:endParaRPr lang="en-US" sz="11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384048"/>
            <a:ext cx="7955280" cy="310896"/>
          </a:xfrm>
          <a:prstGeom prst="rect">
            <a:avLst/>
          </a:prstGeom>
          <a:noFill/>
          <a:ln/>
        </p:spPr>
        <p:txBody>
          <a:bodyPr wrap="square" lIns="0" tIns="0" rIns="0" bIns="0" rtlCol="0" anchor="ctr"/>
          <a:lstStyle/>
          <a:p>
            <a:pPr indent="0" marL="0">
              <a:buNone/>
            </a:pPr>
            <a:r>
              <a:rPr lang="en-US" sz="1200" b="1" spc="400" kern="0" dirty="0">
                <a:solidFill>
                  <a:srgbClr val="DC5428"/>
                </a:solidFill>
                <a:latin typeface="Courier New" pitchFamily="34" charset="0"/>
                <a:ea typeface="Courier New" pitchFamily="34" charset="-122"/>
                <a:cs typeface="Courier New" pitchFamily="34" charset="-120"/>
              </a:rPr>
              <a:t>&gt;&gt; </a:t>
            </a:r>
            <a:pPr indent="0" marL="0">
              <a:buNone/>
            </a:pPr>
            <a:r>
              <a:rPr lang="en-US" sz="1200" b="1" spc="400" kern="0" dirty="0">
                <a:solidFill>
                  <a:srgbClr val="0CA6CF"/>
                </a:solidFill>
                <a:latin typeface="Courier New" pitchFamily="34" charset="0"/>
                <a:ea typeface="Courier New" pitchFamily="34" charset="-122"/>
                <a:cs typeface="Courier New" pitchFamily="34" charset="-120"/>
              </a:rPr>
              <a:t>FRENTE 04 — LAS 4 SEÑALES ROJAS</a:t>
            </a:r>
            <a:endParaRPr lang="en-US" sz="1200" dirty="0"/>
          </a:p>
        </p:txBody>
      </p:sp>
      <p:sp>
        <p:nvSpPr>
          <p:cNvPr id="3" name="Text 1"/>
          <p:cNvSpPr/>
          <p:nvPr/>
        </p:nvSpPr>
        <p:spPr>
          <a:xfrm>
            <a:off x="502920" y="1097280"/>
            <a:ext cx="8138160" cy="594360"/>
          </a:xfrm>
          <a:prstGeom prst="rect">
            <a:avLst/>
          </a:prstGeom>
          <a:noFill/>
          <a:ln/>
        </p:spPr>
        <p:txBody>
          <a:bodyPr wrap="square" lIns="0" tIns="0" rIns="0" bIns="0" rtlCol="0" anchor="ctr"/>
          <a:lstStyle/>
          <a:p>
            <a:pPr indent="0" marL="0">
              <a:buNone/>
            </a:pPr>
            <a:r>
              <a:rPr lang="en-US" sz="2700" b="1" dirty="0">
                <a:solidFill>
                  <a:srgbClr val="FFFFFF"/>
                </a:solidFill>
                <a:latin typeface="Arial" pitchFamily="34" charset="0"/>
                <a:ea typeface="Arial" pitchFamily="34" charset="-122"/>
                <a:cs typeface="Arial" pitchFamily="34" charset="-120"/>
              </a:rPr>
              <a:t>Cualquiera de estas = cortar y contar. Sin excepción.</a:t>
            </a:r>
            <a:endParaRPr lang="en-US" sz="2700" dirty="0"/>
          </a:p>
        </p:txBody>
      </p:sp>
      <p:sp>
        <p:nvSpPr>
          <p:cNvPr id="4" name="Shape 2"/>
          <p:cNvSpPr/>
          <p:nvPr/>
        </p:nvSpPr>
        <p:spPr>
          <a:xfrm>
            <a:off x="502920" y="1920240"/>
            <a:ext cx="3931920" cy="1051560"/>
          </a:xfrm>
          <a:prstGeom prst="roundRect">
            <a:avLst>
              <a:gd name="adj" fmla="val 5217"/>
            </a:avLst>
          </a:prstGeom>
          <a:solidFill>
            <a:srgbClr val="131C25"/>
          </a:solidFill>
          <a:ln w="12700">
            <a:solidFill>
              <a:srgbClr val="1C2832"/>
            </a:solidFill>
            <a:prstDash val="solid"/>
          </a:ln>
        </p:spPr>
        <p:txBody>
          <a:bodyPr/>
          <a:p/>
        </p:txBody>
      </p:sp>
      <p:sp>
        <p:nvSpPr>
          <p:cNvPr id="5" name="Shape 3"/>
          <p:cNvSpPr/>
          <p:nvPr/>
        </p:nvSpPr>
        <p:spPr>
          <a:xfrm>
            <a:off x="667512" y="2139696"/>
            <a:ext cx="566928" cy="566928"/>
          </a:xfrm>
          <a:prstGeom prst="ellipse">
            <a:avLst/>
          </a:prstGeom>
          <a:solidFill>
            <a:srgbClr val="0E141A"/>
          </a:solidFill>
          <a:ln w="19050">
            <a:solidFill>
              <a:srgbClr val="DC5428"/>
            </a:solidFill>
            <a:prstDash val="solid"/>
          </a:ln>
        </p:spPr>
        <p:txBody>
          <a:bodyPr/>
          <a:p/>
        </p:txBody>
      </p:sp>
      <p:pic>
        <p:nvPicPr>
          <p:cNvPr id="6" name="Image 0" descr="preencoded.png">    </p:cNvPr>
          <p:cNvPicPr>
            <a:picLocks noChangeAspect="1"/>
          </p:cNvPicPr>
          <p:nvPr/>
        </p:nvPicPr>
        <p:blipFill>
          <a:blip r:embed="rId2"/>
          <a:stretch>
            <a:fillRect/>
          </a:stretch>
        </p:blipFill>
        <p:spPr>
          <a:xfrm>
            <a:off x="792236" y="2264420"/>
            <a:ext cx="317480" cy="317480"/>
          </a:xfrm>
          <a:prstGeom prst="rect">
            <a:avLst/>
          </a:prstGeom>
        </p:spPr>
      </p:pic>
      <p:sp>
        <p:nvSpPr>
          <p:cNvPr id="7" name="Text 4"/>
          <p:cNvSpPr/>
          <p:nvPr/>
        </p:nvSpPr>
        <p:spPr>
          <a:xfrm>
            <a:off x="1399032" y="1984248"/>
            <a:ext cx="2926080" cy="914400"/>
          </a:xfrm>
          <a:prstGeom prst="rect">
            <a:avLst/>
          </a:prstGeom>
          <a:noFill/>
          <a:ln/>
        </p:spPr>
        <p:txBody>
          <a:bodyPr wrap="square" lIns="0" tIns="0" rIns="0" bIns="0" rtlCol="0" anchor="ctr"/>
          <a:lstStyle/>
          <a:p>
            <a:pPr indent="0" marL="0">
              <a:lnSpc>
                <a:spcPts val="1500"/>
              </a:lnSpc>
              <a:buNone/>
            </a:pPr>
            <a:r>
              <a:rPr lang="en-US" sz="1300" b="1" dirty="0">
                <a:solidFill>
                  <a:srgbClr val="FFFFFF"/>
                </a:solidFill>
                <a:latin typeface="Arial" pitchFamily="34" charset="0"/>
                <a:ea typeface="Arial" pitchFamily="34" charset="-122"/>
                <a:cs typeface="Arial" pitchFamily="34" charset="-120"/>
              </a:rPr>
              <a:t>Te pide SECRETOS
</a:t>
            </a:r>
            <a:pPr indent="0" marL="0">
              <a:lnSpc>
                <a:spcPts val="1500"/>
              </a:lnSpc>
              <a:buNone/>
            </a:pPr>
            <a:r>
              <a:rPr lang="en-US" sz="1150" dirty="0">
                <a:solidFill>
                  <a:srgbClr val="8294A3"/>
                </a:solidFill>
                <a:latin typeface="Arial" pitchFamily="34" charset="0"/>
                <a:ea typeface="Arial" pitchFamily="34" charset="-122"/>
                <a:cs typeface="Arial" pitchFamily="34" charset="-120"/>
              </a:rPr>
              <a:t>“Que esto quede entre nosotros”. Quien te aísla de tu gente no te cuida: te prepara.</a:t>
            </a:r>
            <a:endParaRPr lang="en-US" sz="1300" dirty="0"/>
          </a:p>
        </p:txBody>
      </p:sp>
      <p:sp>
        <p:nvSpPr>
          <p:cNvPr id="8" name="Shape 5"/>
          <p:cNvSpPr/>
          <p:nvPr/>
        </p:nvSpPr>
        <p:spPr>
          <a:xfrm>
            <a:off x="4709160" y="1920240"/>
            <a:ext cx="3931920" cy="1051560"/>
          </a:xfrm>
          <a:prstGeom prst="roundRect">
            <a:avLst>
              <a:gd name="adj" fmla="val 5217"/>
            </a:avLst>
          </a:prstGeom>
          <a:solidFill>
            <a:srgbClr val="131C25"/>
          </a:solidFill>
          <a:ln w="12700">
            <a:solidFill>
              <a:srgbClr val="1C2832"/>
            </a:solidFill>
            <a:prstDash val="solid"/>
          </a:ln>
        </p:spPr>
        <p:txBody>
          <a:bodyPr/>
          <a:p/>
        </p:txBody>
      </p:sp>
      <p:sp>
        <p:nvSpPr>
          <p:cNvPr id="9" name="Shape 6"/>
          <p:cNvSpPr/>
          <p:nvPr/>
        </p:nvSpPr>
        <p:spPr>
          <a:xfrm>
            <a:off x="4873752" y="2139696"/>
            <a:ext cx="566928" cy="566928"/>
          </a:xfrm>
          <a:prstGeom prst="ellipse">
            <a:avLst/>
          </a:prstGeom>
          <a:solidFill>
            <a:srgbClr val="0E141A"/>
          </a:solidFill>
          <a:ln w="19050">
            <a:solidFill>
              <a:srgbClr val="DC5428"/>
            </a:solidFill>
            <a:prstDash val="solid"/>
          </a:ln>
        </p:spPr>
        <p:txBody>
          <a:bodyPr/>
          <a:p/>
        </p:txBody>
      </p:sp>
      <p:pic>
        <p:nvPicPr>
          <p:cNvPr id="10" name="Image 1" descr="preencoded.png">    </p:cNvPr>
          <p:cNvPicPr>
            <a:picLocks noChangeAspect="1"/>
          </p:cNvPicPr>
          <p:nvPr/>
        </p:nvPicPr>
        <p:blipFill>
          <a:blip r:embed="rId3"/>
          <a:stretch>
            <a:fillRect/>
          </a:stretch>
        </p:blipFill>
        <p:spPr>
          <a:xfrm>
            <a:off x="4998476" y="2264420"/>
            <a:ext cx="317480" cy="317480"/>
          </a:xfrm>
          <a:prstGeom prst="rect">
            <a:avLst/>
          </a:prstGeom>
        </p:spPr>
      </p:pic>
      <p:sp>
        <p:nvSpPr>
          <p:cNvPr id="11" name="Text 7"/>
          <p:cNvSpPr/>
          <p:nvPr/>
        </p:nvSpPr>
        <p:spPr>
          <a:xfrm>
            <a:off x="5605272" y="1984248"/>
            <a:ext cx="2926080" cy="914400"/>
          </a:xfrm>
          <a:prstGeom prst="rect">
            <a:avLst/>
          </a:prstGeom>
          <a:noFill/>
          <a:ln/>
        </p:spPr>
        <p:txBody>
          <a:bodyPr wrap="square" lIns="0" tIns="0" rIns="0" bIns="0" rtlCol="0" anchor="ctr"/>
          <a:lstStyle/>
          <a:p>
            <a:pPr indent="0" marL="0">
              <a:lnSpc>
                <a:spcPts val="1500"/>
              </a:lnSpc>
              <a:buNone/>
            </a:pPr>
            <a:r>
              <a:rPr lang="en-US" sz="1300" b="1" dirty="0">
                <a:solidFill>
                  <a:srgbClr val="FFFFFF"/>
                </a:solidFill>
                <a:latin typeface="Arial" pitchFamily="34" charset="0"/>
                <a:ea typeface="Arial" pitchFamily="34" charset="-122"/>
                <a:cs typeface="Arial" pitchFamily="34" charset="-120"/>
              </a:rPr>
              <a:t>Te pide FOTOS o datos
</a:t>
            </a:r>
            <a:pPr indent="0" marL="0">
              <a:lnSpc>
                <a:spcPts val="1500"/>
              </a:lnSpc>
              <a:buNone/>
            </a:pPr>
            <a:r>
              <a:rPr lang="en-US" sz="1150" dirty="0">
                <a:solidFill>
                  <a:srgbClr val="8294A3"/>
                </a:solidFill>
                <a:latin typeface="Arial" pitchFamily="34" charset="0"/>
                <a:ea typeface="Arial" pitchFamily="34" charset="-122"/>
                <a:cs typeface="Arial" pitchFamily="34" charset="-120"/>
              </a:rPr>
              <a:t>Imágenes, dirección, colegio, cuándo estás solo. No importa cuánta confianza haya.</a:t>
            </a:r>
            <a:endParaRPr lang="en-US" sz="1300" dirty="0"/>
          </a:p>
        </p:txBody>
      </p:sp>
      <p:sp>
        <p:nvSpPr>
          <p:cNvPr id="12" name="Shape 8"/>
          <p:cNvSpPr/>
          <p:nvPr/>
        </p:nvSpPr>
        <p:spPr>
          <a:xfrm>
            <a:off x="502920" y="3154680"/>
            <a:ext cx="3931920" cy="1051560"/>
          </a:xfrm>
          <a:prstGeom prst="roundRect">
            <a:avLst>
              <a:gd name="adj" fmla="val 5217"/>
            </a:avLst>
          </a:prstGeom>
          <a:solidFill>
            <a:srgbClr val="131C25"/>
          </a:solidFill>
          <a:ln w="12700">
            <a:solidFill>
              <a:srgbClr val="1C2832"/>
            </a:solidFill>
            <a:prstDash val="solid"/>
          </a:ln>
        </p:spPr>
        <p:txBody>
          <a:bodyPr/>
          <a:p/>
        </p:txBody>
      </p:sp>
      <p:sp>
        <p:nvSpPr>
          <p:cNvPr id="13" name="Shape 9"/>
          <p:cNvSpPr/>
          <p:nvPr/>
        </p:nvSpPr>
        <p:spPr>
          <a:xfrm>
            <a:off x="667512" y="3374136"/>
            <a:ext cx="566928" cy="566928"/>
          </a:xfrm>
          <a:prstGeom prst="ellipse">
            <a:avLst/>
          </a:prstGeom>
          <a:solidFill>
            <a:srgbClr val="0E141A"/>
          </a:solidFill>
          <a:ln w="19050">
            <a:solidFill>
              <a:srgbClr val="DC5428"/>
            </a:solidFill>
            <a:prstDash val="solid"/>
          </a:ln>
        </p:spPr>
        <p:txBody>
          <a:bodyPr/>
          <a:p/>
        </p:txBody>
      </p:sp>
      <p:pic>
        <p:nvPicPr>
          <p:cNvPr id="14" name="Image 2" descr="preencoded.png">    </p:cNvPr>
          <p:cNvPicPr>
            <a:picLocks noChangeAspect="1"/>
          </p:cNvPicPr>
          <p:nvPr/>
        </p:nvPicPr>
        <p:blipFill>
          <a:blip r:embed="rId4"/>
          <a:stretch>
            <a:fillRect/>
          </a:stretch>
        </p:blipFill>
        <p:spPr>
          <a:xfrm>
            <a:off x="792236" y="3498860"/>
            <a:ext cx="317480" cy="317480"/>
          </a:xfrm>
          <a:prstGeom prst="rect">
            <a:avLst/>
          </a:prstGeom>
        </p:spPr>
      </p:pic>
      <p:sp>
        <p:nvSpPr>
          <p:cNvPr id="15" name="Text 10"/>
          <p:cNvSpPr/>
          <p:nvPr/>
        </p:nvSpPr>
        <p:spPr>
          <a:xfrm>
            <a:off x="1399032" y="3218688"/>
            <a:ext cx="2926080" cy="914400"/>
          </a:xfrm>
          <a:prstGeom prst="rect">
            <a:avLst/>
          </a:prstGeom>
          <a:noFill/>
          <a:ln/>
        </p:spPr>
        <p:txBody>
          <a:bodyPr wrap="square" lIns="0" tIns="0" rIns="0" bIns="0" rtlCol="0" anchor="ctr"/>
          <a:lstStyle/>
          <a:p>
            <a:pPr indent="0" marL="0">
              <a:lnSpc>
                <a:spcPts val="1500"/>
              </a:lnSpc>
              <a:buNone/>
            </a:pPr>
            <a:r>
              <a:rPr lang="en-US" sz="1300" b="1" dirty="0">
                <a:solidFill>
                  <a:srgbClr val="FFFFFF"/>
                </a:solidFill>
                <a:latin typeface="Arial" pitchFamily="34" charset="0"/>
                <a:ea typeface="Arial" pitchFamily="34" charset="-122"/>
                <a:cs typeface="Arial" pitchFamily="34" charset="-120"/>
              </a:rPr>
              <a:t>Te APURA o te presiona
</a:t>
            </a:r>
            <a:pPr indent="0" marL="0">
              <a:lnSpc>
                <a:spcPts val="1500"/>
              </a:lnSpc>
              <a:buNone/>
            </a:pPr>
            <a:r>
              <a:rPr lang="en-US" sz="1150" dirty="0">
                <a:solidFill>
                  <a:srgbClr val="8294A3"/>
                </a:solidFill>
                <a:latin typeface="Arial" pitchFamily="34" charset="0"/>
                <a:ea typeface="Arial" pitchFamily="34" charset="-122"/>
                <a:cs typeface="Arial" pitchFamily="34" charset="-120"/>
              </a:rPr>
              <a:t>Insistencia, culpa (“pensé que éramos amigos”), amenazas si no hacés algo.</a:t>
            </a:r>
            <a:endParaRPr lang="en-US" sz="1300" dirty="0"/>
          </a:p>
        </p:txBody>
      </p:sp>
      <p:sp>
        <p:nvSpPr>
          <p:cNvPr id="16" name="Shape 11"/>
          <p:cNvSpPr/>
          <p:nvPr/>
        </p:nvSpPr>
        <p:spPr>
          <a:xfrm>
            <a:off x="4709160" y="3154680"/>
            <a:ext cx="3931920" cy="1051560"/>
          </a:xfrm>
          <a:prstGeom prst="roundRect">
            <a:avLst>
              <a:gd name="adj" fmla="val 5217"/>
            </a:avLst>
          </a:prstGeom>
          <a:solidFill>
            <a:srgbClr val="131C25"/>
          </a:solidFill>
          <a:ln w="12700">
            <a:solidFill>
              <a:srgbClr val="1C2832"/>
            </a:solidFill>
            <a:prstDash val="solid"/>
          </a:ln>
        </p:spPr>
        <p:txBody>
          <a:bodyPr/>
          <a:p/>
        </p:txBody>
      </p:sp>
      <p:sp>
        <p:nvSpPr>
          <p:cNvPr id="17" name="Shape 12"/>
          <p:cNvSpPr/>
          <p:nvPr/>
        </p:nvSpPr>
        <p:spPr>
          <a:xfrm>
            <a:off x="4873752" y="3374136"/>
            <a:ext cx="566928" cy="566928"/>
          </a:xfrm>
          <a:prstGeom prst="ellipse">
            <a:avLst/>
          </a:prstGeom>
          <a:solidFill>
            <a:srgbClr val="0E141A"/>
          </a:solidFill>
          <a:ln w="19050">
            <a:solidFill>
              <a:srgbClr val="DC5428"/>
            </a:solidFill>
            <a:prstDash val="solid"/>
          </a:ln>
        </p:spPr>
        <p:txBody>
          <a:bodyPr/>
          <a:p/>
        </p:txBody>
      </p:sp>
      <p:pic>
        <p:nvPicPr>
          <p:cNvPr id="18" name="Image 3" descr="preencoded.png">    </p:cNvPr>
          <p:cNvPicPr>
            <a:picLocks noChangeAspect="1"/>
          </p:cNvPicPr>
          <p:nvPr/>
        </p:nvPicPr>
        <p:blipFill>
          <a:blip r:embed="rId5"/>
          <a:stretch>
            <a:fillRect/>
          </a:stretch>
        </p:blipFill>
        <p:spPr>
          <a:xfrm>
            <a:off x="4998476" y="3498860"/>
            <a:ext cx="317480" cy="317480"/>
          </a:xfrm>
          <a:prstGeom prst="rect">
            <a:avLst/>
          </a:prstGeom>
        </p:spPr>
      </p:pic>
      <p:sp>
        <p:nvSpPr>
          <p:cNvPr id="19" name="Text 13"/>
          <p:cNvSpPr/>
          <p:nvPr/>
        </p:nvSpPr>
        <p:spPr>
          <a:xfrm>
            <a:off x="5605272" y="3218688"/>
            <a:ext cx="2926080" cy="914400"/>
          </a:xfrm>
          <a:prstGeom prst="rect">
            <a:avLst/>
          </a:prstGeom>
          <a:noFill/>
          <a:ln/>
        </p:spPr>
        <p:txBody>
          <a:bodyPr wrap="square" lIns="0" tIns="0" rIns="0" bIns="0" rtlCol="0" anchor="ctr"/>
          <a:lstStyle/>
          <a:p>
            <a:pPr indent="0" marL="0">
              <a:lnSpc>
                <a:spcPts val="1500"/>
              </a:lnSpc>
              <a:buNone/>
            </a:pPr>
            <a:r>
              <a:rPr lang="en-US" sz="1300" b="1" dirty="0">
                <a:solidFill>
                  <a:srgbClr val="FFFFFF"/>
                </a:solidFill>
                <a:latin typeface="Arial" pitchFamily="34" charset="0"/>
                <a:ea typeface="Arial" pitchFamily="34" charset="-122"/>
                <a:cs typeface="Arial" pitchFamily="34" charset="-120"/>
              </a:rPr>
              <a:t>Quiere VERTE a solas
</a:t>
            </a:r>
            <a:pPr indent="0" marL="0">
              <a:lnSpc>
                <a:spcPts val="1500"/>
              </a:lnSpc>
              <a:buNone/>
            </a:pPr>
            <a:r>
              <a:rPr lang="en-US" sz="1150" dirty="0">
                <a:solidFill>
                  <a:srgbClr val="8294A3"/>
                </a:solidFill>
                <a:latin typeface="Arial" pitchFamily="34" charset="0"/>
                <a:ea typeface="Arial" pitchFamily="34" charset="-122"/>
                <a:cs typeface="Arial" pitchFamily="34" charset="-120"/>
              </a:rPr>
              <a:t>Un encuentro con alguien que conociste online, sin adultos, jamás.</a:t>
            </a:r>
            <a:endParaRPr lang="en-US" sz="1300" dirty="0"/>
          </a:p>
        </p:txBody>
      </p:sp>
      <p:sp>
        <p:nvSpPr>
          <p:cNvPr id="20" name="Text 14"/>
          <p:cNvSpPr/>
          <p:nvPr/>
        </p:nvSpPr>
        <p:spPr>
          <a:xfrm>
            <a:off x="502920" y="4526280"/>
            <a:ext cx="8138160" cy="365760"/>
          </a:xfrm>
          <a:prstGeom prst="rect">
            <a:avLst/>
          </a:prstGeom>
          <a:noFill/>
          <a:ln/>
        </p:spPr>
        <p:txBody>
          <a:bodyPr wrap="square" lIns="0" tIns="0" rIns="0" bIns="0" rtlCol="0" anchor="ctr"/>
          <a:lstStyle/>
          <a:p>
            <a:pPr indent="0" marL="0">
              <a:buNone/>
            </a:pPr>
            <a:r>
              <a:rPr lang="en-US" sz="1350" b="1" dirty="0">
                <a:solidFill>
                  <a:srgbClr val="0CA6CF"/>
                </a:solidFill>
                <a:latin typeface="Arial" pitchFamily="34" charset="0"/>
                <a:ea typeface="Arial" pitchFamily="34" charset="-122"/>
                <a:cs typeface="Arial" pitchFamily="34" charset="-120"/>
              </a:rPr>
              <a:t>Si ya pasó algo de esto: no es tu culpa, no borres los chats, contalo hoy.</a:t>
            </a:r>
            <a:endParaRPr lang="en-US" sz="1350" dirty="0"/>
          </a:p>
        </p:txBody>
      </p:sp>
      <p:sp>
        <p:nvSpPr>
          <p:cNvPr id="21" name="Text 15"/>
          <p:cNvSpPr/>
          <p:nvPr/>
        </p:nvSpPr>
        <p:spPr>
          <a:xfrm>
            <a:off x="502920" y="4773168"/>
            <a:ext cx="5669280" cy="274320"/>
          </a:xfrm>
          <a:prstGeom prst="rect">
            <a:avLst/>
          </a:prstGeom>
          <a:noFill/>
          <a:ln/>
        </p:spPr>
        <p:txBody>
          <a:bodyPr wrap="square" lIns="0" tIns="0" rIns="0" bIns="0" rtlCol="0" anchor="ctr"/>
          <a:lstStyle/>
          <a:p>
            <a:pPr indent="0" marL="0">
              <a:buNone/>
            </a:pPr>
            <a:r>
              <a:rPr lang="en-US" sz="850" spc="200" kern="0" dirty="0">
                <a:solidFill>
                  <a:srgbClr val="8294A3"/>
                </a:solidFill>
                <a:latin typeface="Courier New" pitchFamily="34" charset="0"/>
                <a:ea typeface="Courier New" pitchFamily="34" charset="-122"/>
                <a:cs typeface="Courier New" pitchFamily="34" charset="-120"/>
              </a:rPr>
              <a:t>MODO DEFENSA — CÉSAR CERRUDO</a:t>
            </a:r>
            <a:endParaRPr lang="en-US" sz="850" dirty="0"/>
          </a:p>
        </p:txBody>
      </p:sp>
      <p:sp>
        <p:nvSpPr>
          <p:cNvPr id="22" name="Text 16"/>
          <p:cNvSpPr/>
          <p:nvPr/>
        </p:nvSpPr>
        <p:spPr>
          <a:xfrm>
            <a:off x="6400800" y="4773168"/>
            <a:ext cx="2240280" cy="274320"/>
          </a:xfrm>
          <a:prstGeom prst="rect">
            <a:avLst/>
          </a:prstGeom>
          <a:noFill/>
          <a:ln/>
        </p:spPr>
        <p:txBody>
          <a:bodyPr wrap="square" lIns="0" tIns="0" rIns="0" bIns="0" rtlCol="0" anchor="ctr"/>
          <a:lstStyle/>
          <a:p>
            <a:pPr algn="r" indent="0" marL="0">
              <a:buNone/>
            </a:pPr>
            <a:r>
              <a:rPr lang="en-US" sz="850" spc="200" kern="0" dirty="0">
                <a:solidFill>
                  <a:srgbClr val="0CA6CF"/>
                </a:solidFill>
                <a:latin typeface="Courier New" pitchFamily="34" charset="0"/>
                <a:ea typeface="Courier New" pitchFamily="34" charset="-122"/>
                <a:cs typeface="Courier New" pitchFamily="34" charset="-120"/>
              </a:rPr>
              <a:t>guiadeunhacker.com</a:t>
            </a:r>
            <a:endParaRPr lang="en-US" sz="850" dirty="0"/>
          </a:p>
        </p:txBody>
      </p:sp>
      <p:sp>
        <p:nvSpPr>
          <p:cNvPr id="23" name="Text 17"/>
          <p:cNvSpPr/>
          <p:nvPr/>
        </p:nvSpPr>
        <p:spPr>
          <a:xfrm>
            <a:off x="8549640" y="384048"/>
            <a:ext cx="640080" cy="292608"/>
          </a:xfrm>
          <a:prstGeom prst="rect">
            <a:avLst/>
          </a:prstGeom>
          <a:noFill/>
          <a:ln/>
        </p:spPr>
        <p:txBody>
          <a:bodyPr wrap="square" lIns="0" tIns="0" rIns="0" bIns="0" rtlCol="0" anchor="ctr"/>
          <a:lstStyle/>
          <a:p>
            <a:pPr algn="r" indent="0" marL="0">
              <a:buNone/>
            </a:pPr>
            <a:r>
              <a:rPr lang="en-US" sz="1100" dirty="0">
                <a:solidFill>
                  <a:srgbClr val="8294A3"/>
                </a:solidFill>
                <a:latin typeface="Courier New" pitchFamily="34" charset="0"/>
                <a:ea typeface="Courier New" pitchFamily="34" charset="-122"/>
                <a:cs typeface="Courier New" pitchFamily="34" charset="-120"/>
              </a:rPr>
              <a:t>15/24</a:t>
            </a:r>
            <a:endParaRPr lang="en-US" sz="11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384048"/>
            <a:ext cx="7955280" cy="310896"/>
          </a:xfrm>
          <a:prstGeom prst="rect">
            <a:avLst/>
          </a:prstGeom>
          <a:noFill/>
          <a:ln/>
        </p:spPr>
        <p:txBody>
          <a:bodyPr wrap="square" lIns="0" tIns="0" rIns="0" bIns="0" rtlCol="0" anchor="ctr"/>
          <a:lstStyle/>
          <a:p>
            <a:pPr indent="0" marL="0">
              <a:buNone/>
            </a:pPr>
            <a:r>
              <a:rPr lang="en-US" sz="1200" b="1" spc="400" kern="0" dirty="0">
                <a:solidFill>
                  <a:srgbClr val="DC5428"/>
                </a:solidFill>
                <a:latin typeface="Courier New" pitchFamily="34" charset="0"/>
                <a:ea typeface="Courier New" pitchFamily="34" charset="-122"/>
                <a:cs typeface="Courier New" pitchFamily="34" charset="-120"/>
              </a:rPr>
              <a:t>&gt;&gt; </a:t>
            </a:r>
            <a:pPr indent="0" marL="0">
              <a:buNone/>
            </a:pPr>
            <a:r>
              <a:rPr lang="en-US" sz="1200" b="1" spc="400" kern="0" dirty="0">
                <a:solidFill>
                  <a:srgbClr val="0CA6CF"/>
                </a:solidFill>
                <a:latin typeface="Courier New" pitchFamily="34" charset="0"/>
                <a:ea typeface="Courier New" pitchFamily="34" charset="-122"/>
                <a:cs typeface="Courier New" pitchFamily="34" charset="-120"/>
              </a:rPr>
              <a:t>FRENTE 05 — TU GRUPO</a:t>
            </a:r>
            <a:endParaRPr lang="en-US" sz="1200" dirty="0"/>
          </a:p>
        </p:txBody>
      </p:sp>
      <p:sp>
        <p:nvSpPr>
          <p:cNvPr id="3" name="Text 1"/>
          <p:cNvSpPr/>
          <p:nvPr/>
        </p:nvSpPr>
        <p:spPr>
          <a:xfrm>
            <a:off x="502920" y="1234440"/>
            <a:ext cx="8138160" cy="1463040"/>
          </a:xfrm>
          <a:prstGeom prst="rect">
            <a:avLst/>
          </a:prstGeom>
          <a:noFill/>
          <a:ln/>
        </p:spPr>
        <p:txBody>
          <a:bodyPr wrap="square" lIns="0" tIns="0" rIns="0" bIns="0" rtlCol="0" anchor="ctr"/>
          <a:lstStyle/>
          <a:p>
            <a:pPr indent="0" marL="0">
              <a:lnSpc>
                <a:spcPts val="4400"/>
              </a:lnSpc>
              <a:buNone/>
            </a:pPr>
            <a:r>
              <a:rPr lang="en-US" sz="3400" b="1" dirty="0">
                <a:solidFill>
                  <a:srgbClr val="FFFFFF"/>
                </a:solidFill>
                <a:latin typeface="Arial" pitchFamily="34" charset="0"/>
                <a:ea typeface="Arial" pitchFamily="34" charset="-122"/>
                <a:cs typeface="Arial" pitchFamily="34" charset="-120"/>
              </a:rPr>
              <a:t>La captura cruel que reenviás
</a:t>
            </a:r>
            <a:pPr indent="0" marL="0">
              <a:lnSpc>
                <a:spcPts val="4400"/>
              </a:lnSpc>
              <a:buNone/>
            </a:pPr>
            <a:r>
              <a:rPr lang="en-US" sz="3400" b="1" dirty="0">
                <a:solidFill>
                  <a:srgbClr val="DC5428"/>
                </a:solidFill>
                <a:latin typeface="Arial" pitchFamily="34" charset="0"/>
                <a:ea typeface="Arial" pitchFamily="34" charset="-122"/>
                <a:cs typeface="Arial" pitchFamily="34" charset="-120"/>
              </a:rPr>
              <a:t>te hace parte del ataque.</a:t>
            </a:r>
            <a:endParaRPr lang="en-US" sz="3400" dirty="0"/>
          </a:p>
        </p:txBody>
      </p:sp>
      <p:sp>
        <p:nvSpPr>
          <p:cNvPr id="4" name="Text 2"/>
          <p:cNvSpPr/>
          <p:nvPr/>
        </p:nvSpPr>
        <p:spPr>
          <a:xfrm>
            <a:off x="502920" y="3017520"/>
            <a:ext cx="7863840" cy="868680"/>
          </a:xfrm>
          <a:prstGeom prst="rect">
            <a:avLst/>
          </a:prstGeom>
          <a:noFill/>
          <a:ln/>
        </p:spPr>
        <p:txBody>
          <a:bodyPr wrap="square" lIns="0" tIns="0" rIns="0" bIns="0" rtlCol="0" anchor="ctr"/>
          <a:lstStyle/>
          <a:p>
            <a:pPr indent="0" marL="0">
              <a:lnSpc>
                <a:spcPts val="2500"/>
              </a:lnSpc>
              <a:buNone/>
            </a:pPr>
            <a:r>
              <a:rPr lang="en-US" sz="1700" dirty="0">
                <a:solidFill>
                  <a:srgbClr val="D7DEE5"/>
                </a:solidFill>
                <a:latin typeface="Arial" pitchFamily="34" charset="0"/>
                <a:ea typeface="Arial" pitchFamily="34" charset="-122"/>
                <a:cs typeface="Arial" pitchFamily="34" charset="-120"/>
              </a:rPr>
              <a:t>El ciberbullying casi nunca es uno solo atacando: es uno que empieza y cincuenta que reenvían, comentan o se ríen. Sin los cincuenta, no hay incendio.</a:t>
            </a:r>
            <a:endParaRPr lang="en-US" sz="1700" dirty="0"/>
          </a:p>
        </p:txBody>
      </p:sp>
      <p:sp>
        <p:nvSpPr>
          <p:cNvPr id="5" name="Text 3"/>
          <p:cNvSpPr/>
          <p:nvPr/>
        </p:nvSpPr>
        <p:spPr>
          <a:xfrm>
            <a:off x="502920" y="4023360"/>
            <a:ext cx="8138160" cy="457200"/>
          </a:xfrm>
          <a:prstGeom prst="rect">
            <a:avLst/>
          </a:prstGeom>
          <a:noFill/>
          <a:ln/>
        </p:spPr>
        <p:txBody>
          <a:bodyPr wrap="square" lIns="0" tIns="0" rIns="0" bIns="0" rtlCol="0" anchor="ctr"/>
          <a:lstStyle/>
          <a:p>
            <a:pPr indent="0" marL="0">
              <a:buNone/>
            </a:pPr>
            <a:r>
              <a:rPr lang="en-US" sz="1900" b="1" dirty="0">
                <a:solidFill>
                  <a:srgbClr val="0CA6CF"/>
                </a:solidFill>
                <a:latin typeface="Arial" pitchFamily="34" charset="0"/>
                <a:ea typeface="Arial" pitchFamily="34" charset="-122"/>
                <a:cs typeface="Arial" pitchFamily="34" charset="-120"/>
              </a:rPr>
              <a:t>Vos elegís: ¿nafta o matafuego?</a:t>
            </a:r>
            <a:endParaRPr lang="en-US" sz="1900" dirty="0"/>
          </a:p>
        </p:txBody>
      </p:sp>
      <p:sp>
        <p:nvSpPr>
          <p:cNvPr id="6" name="Text 4"/>
          <p:cNvSpPr/>
          <p:nvPr/>
        </p:nvSpPr>
        <p:spPr>
          <a:xfrm>
            <a:off x="502920" y="4773168"/>
            <a:ext cx="5669280" cy="274320"/>
          </a:xfrm>
          <a:prstGeom prst="rect">
            <a:avLst/>
          </a:prstGeom>
          <a:noFill/>
          <a:ln/>
        </p:spPr>
        <p:txBody>
          <a:bodyPr wrap="square" lIns="0" tIns="0" rIns="0" bIns="0" rtlCol="0" anchor="ctr"/>
          <a:lstStyle/>
          <a:p>
            <a:pPr indent="0" marL="0">
              <a:buNone/>
            </a:pPr>
            <a:r>
              <a:rPr lang="en-US" sz="850" spc="200" kern="0" dirty="0">
                <a:solidFill>
                  <a:srgbClr val="8294A3"/>
                </a:solidFill>
                <a:latin typeface="Courier New" pitchFamily="34" charset="0"/>
                <a:ea typeface="Courier New" pitchFamily="34" charset="-122"/>
                <a:cs typeface="Courier New" pitchFamily="34" charset="-120"/>
              </a:rPr>
              <a:t>MODO DEFENSA — CÉSAR CERRUDO</a:t>
            </a:r>
            <a:endParaRPr lang="en-US" sz="850" dirty="0"/>
          </a:p>
        </p:txBody>
      </p:sp>
      <p:sp>
        <p:nvSpPr>
          <p:cNvPr id="7" name="Text 5"/>
          <p:cNvSpPr/>
          <p:nvPr/>
        </p:nvSpPr>
        <p:spPr>
          <a:xfrm>
            <a:off x="6400800" y="4773168"/>
            <a:ext cx="2240280" cy="274320"/>
          </a:xfrm>
          <a:prstGeom prst="rect">
            <a:avLst/>
          </a:prstGeom>
          <a:noFill/>
          <a:ln/>
        </p:spPr>
        <p:txBody>
          <a:bodyPr wrap="square" lIns="0" tIns="0" rIns="0" bIns="0" rtlCol="0" anchor="ctr"/>
          <a:lstStyle/>
          <a:p>
            <a:pPr algn="r" indent="0" marL="0">
              <a:buNone/>
            </a:pPr>
            <a:r>
              <a:rPr lang="en-US" sz="850" spc="200" kern="0" dirty="0">
                <a:solidFill>
                  <a:srgbClr val="0CA6CF"/>
                </a:solidFill>
                <a:latin typeface="Courier New" pitchFamily="34" charset="0"/>
                <a:ea typeface="Courier New" pitchFamily="34" charset="-122"/>
                <a:cs typeface="Courier New" pitchFamily="34" charset="-120"/>
              </a:rPr>
              <a:t>guiadeunhacker.com</a:t>
            </a:r>
            <a:endParaRPr lang="en-US" sz="850" dirty="0"/>
          </a:p>
        </p:txBody>
      </p:sp>
      <p:sp>
        <p:nvSpPr>
          <p:cNvPr id="8" name="Text 6"/>
          <p:cNvSpPr/>
          <p:nvPr/>
        </p:nvSpPr>
        <p:spPr>
          <a:xfrm>
            <a:off x="8549640" y="384048"/>
            <a:ext cx="640080" cy="292608"/>
          </a:xfrm>
          <a:prstGeom prst="rect">
            <a:avLst/>
          </a:prstGeom>
          <a:noFill/>
          <a:ln/>
        </p:spPr>
        <p:txBody>
          <a:bodyPr wrap="square" lIns="0" tIns="0" rIns="0" bIns="0" rtlCol="0" anchor="ctr"/>
          <a:lstStyle/>
          <a:p>
            <a:pPr algn="r" indent="0" marL="0">
              <a:buNone/>
            </a:pPr>
            <a:r>
              <a:rPr lang="en-US" sz="1100" dirty="0">
                <a:solidFill>
                  <a:srgbClr val="8294A3"/>
                </a:solidFill>
                <a:latin typeface="Courier New" pitchFamily="34" charset="0"/>
                <a:ea typeface="Courier New" pitchFamily="34" charset="-122"/>
                <a:cs typeface="Courier New" pitchFamily="34" charset="-120"/>
              </a:rPr>
              <a:t>16/24</a:t>
            </a:r>
            <a:endParaRPr lang="en-US" sz="11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384048"/>
            <a:ext cx="7955280" cy="310896"/>
          </a:xfrm>
          <a:prstGeom prst="rect">
            <a:avLst/>
          </a:prstGeom>
          <a:noFill/>
          <a:ln/>
        </p:spPr>
        <p:txBody>
          <a:bodyPr wrap="square" lIns="0" tIns="0" rIns="0" bIns="0" rtlCol="0" anchor="ctr"/>
          <a:lstStyle/>
          <a:p>
            <a:pPr indent="0" marL="0">
              <a:buNone/>
            </a:pPr>
            <a:r>
              <a:rPr lang="en-US" sz="1200" b="1" spc="400" kern="0" dirty="0">
                <a:solidFill>
                  <a:srgbClr val="DC5428"/>
                </a:solidFill>
                <a:latin typeface="Courier New" pitchFamily="34" charset="0"/>
                <a:ea typeface="Courier New" pitchFamily="34" charset="-122"/>
                <a:cs typeface="Courier New" pitchFamily="34" charset="-120"/>
              </a:rPr>
              <a:t>&gt;&gt; </a:t>
            </a:r>
            <a:pPr indent="0" marL="0">
              <a:buNone/>
            </a:pPr>
            <a:r>
              <a:rPr lang="en-US" sz="1200" b="1" spc="400" kern="0" dirty="0">
                <a:solidFill>
                  <a:srgbClr val="0CA6CF"/>
                </a:solidFill>
                <a:latin typeface="Courier New" pitchFamily="34" charset="0"/>
                <a:ea typeface="Courier New" pitchFamily="34" charset="-122"/>
                <a:cs typeface="Courier New" pitchFamily="34" charset="-120"/>
              </a:rPr>
              <a:t>FRENTE 05 — EL QUE FRENA</a:t>
            </a:r>
            <a:endParaRPr lang="en-US" sz="1200" dirty="0"/>
          </a:p>
        </p:txBody>
      </p:sp>
      <p:sp>
        <p:nvSpPr>
          <p:cNvPr id="3" name="Text 1"/>
          <p:cNvSpPr/>
          <p:nvPr/>
        </p:nvSpPr>
        <p:spPr>
          <a:xfrm>
            <a:off x="502920" y="1097280"/>
            <a:ext cx="8138160" cy="594360"/>
          </a:xfrm>
          <a:prstGeom prst="rect">
            <a:avLst/>
          </a:prstGeom>
          <a:noFill/>
          <a:ln/>
        </p:spPr>
        <p:txBody>
          <a:bodyPr wrap="square" lIns="0" tIns="0" rIns="0" bIns="0" rtlCol="0" anchor="ctr"/>
          <a:lstStyle/>
          <a:p>
            <a:pPr indent="0" marL="0">
              <a:buNone/>
            </a:pPr>
            <a:r>
              <a:rPr lang="en-US" sz="2800" b="1" dirty="0">
                <a:solidFill>
                  <a:srgbClr val="FFFFFF"/>
                </a:solidFill>
                <a:latin typeface="Arial" pitchFamily="34" charset="0"/>
                <a:ea typeface="Arial" pitchFamily="34" charset="-122"/>
                <a:cs typeface="Arial" pitchFamily="34" charset="-120"/>
              </a:rPr>
              <a:t>Tres jugadas del que corta la cadena:</a:t>
            </a:r>
            <a:endParaRPr lang="en-US" sz="2800" dirty="0"/>
          </a:p>
        </p:txBody>
      </p:sp>
      <p:sp>
        <p:nvSpPr>
          <p:cNvPr id="4" name="Shape 2"/>
          <p:cNvSpPr/>
          <p:nvPr/>
        </p:nvSpPr>
        <p:spPr>
          <a:xfrm>
            <a:off x="502920" y="1965960"/>
            <a:ext cx="8138160" cy="731520"/>
          </a:xfrm>
          <a:prstGeom prst="roundRect">
            <a:avLst>
              <a:gd name="adj" fmla="val 7500"/>
            </a:avLst>
          </a:prstGeom>
          <a:solidFill>
            <a:srgbClr val="131C25"/>
          </a:solidFill>
          <a:ln w="12700">
            <a:solidFill>
              <a:srgbClr val="1C2832"/>
            </a:solidFill>
            <a:prstDash val="solid"/>
          </a:ln>
        </p:spPr>
        <p:txBody>
          <a:bodyPr/>
          <a:p/>
        </p:txBody>
      </p:sp>
      <p:sp>
        <p:nvSpPr>
          <p:cNvPr id="5" name="Shape 3"/>
          <p:cNvSpPr/>
          <p:nvPr/>
        </p:nvSpPr>
        <p:spPr>
          <a:xfrm>
            <a:off x="731520" y="2039112"/>
            <a:ext cx="585216" cy="585216"/>
          </a:xfrm>
          <a:prstGeom prst="ellipse">
            <a:avLst/>
          </a:prstGeom>
          <a:solidFill>
            <a:srgbClr val="0E141A"/>
          </a:solidFill>
          <a:ln w="19050">
            <a:solidFill>
              <a:srgbClr val="DC5428"/>
            </a:solidFill>
            <a:prstDash val="solid"/>
          </a:ln>
        </p:spPr>
        <p:txBody>
          <a:bodyPr/>
          <a:p/>
        </p:txBody>
      </p:sp>
      <p:pic>
        <p:nvPicPr>
          <p:cNvPr id="6" name="Image 0" descr="preencoded.png">    </p:cNvPr>
          <p:cNvPicPr>
            <a:picLocks noChangeAspect="1"/>
          </p:cNvPicPr>
          <p:nvPr/>
        </p:nvPicPr>
        <p:blipFill>
          <a:blip r:embed="rId2"/>
          <a:stretch>
            <a:fillRect/>
          </a:stretch>
        </p:blipFill>
        <p:spPr>
          <a:xfrm>
            <a:off x="860268" y="2167860"/>
            <a:ext cx="327721" cy="327721"/>
          </a:xfrm>
          <a:prstGeom prst="rect">
            <a:avLst/>
          </a:prstGeom>
        </p:spPr>
      </p:pic>
      <p:sp>
        <p:nvSpPr>
          <p:cNvPr id="7" name="Text 4"/>
          <p:cNvSpPr/>
          <p:nvPr/>
        </p:nvSpPr>
        <p:spPr>
          <a:xfrm>
            <a:off x="1508760" y="2011680"/>
            <a:ext cx="6949440" cy="640080"/>
          </a:xfrm>
          <a:prstGeom prst="rect">
            <a:avLst/>
          </a:prstGeom>
          <a:noFill/>
          <a:ln/>
        </p:spPr>
        <p:txBody>
          <a:bodyPr wrap="square" lIns="0" tIns="0" rIns="0" bIns="0" rtlCol="0" anchor="ctr"/>
          <a:lstStyle/>
          <a:p>
            <a:pPr indent="0" marL="0">
              <a:lnSpc>
                <a:spcPts val="1700"/>
              </a:lnSpc>
              <a:buNone/>
            </a:pPr>
            <a:r>
              <a:rPr lang="en-US" sz="1400" b="1" dirty="0">
                <a:solidFill>
                  <a:srgbClr val="FFFFFF"/>
                </a:solidFill>
                <a:latin typeface="Arial" pitchFamily="34" charset="0"/>
                <a:ea typeface="Arial" pitchFamily="34" charset="-122"/>
                <a:cs typeface="Arial" pitchFamily="34" charset="-120"/>
              </a:rPr>
              <a:t>No reenviás, no comentás, no likeás — </a:t>
            </a:r>
            <a:pPr indent="0" marL="0">
              <a:lnSpc>
                <a:spcPts val="1700"/>
              </a:lnSpc>
              <a:buNone/>
            </a:pPr>
            <a:r>
              <a:rPr lang="en-US" sz="1250" dirty="0">
                <a:solidFill>
                  <a:srgbClr val="8294A3"/>
                </a:solidFill>
                <a:latin typeface="Arial" pitchFamily="34" charset="0"/>
                <a:ea typeface="Arial" pitchFamily="34" charset="-122"/>
                <a:cs typeface="Arial" pitchFamily="34" charset="-120"/>
              </a:rPr>
              <a:t>La burla sin público se muere sola. Tu dedo decide.</a:t>
            </a:r>
            <a:endParaRPr lang="en-US" sz="1400" dirty="0"/>
          </a:p>
        </p:txBody>
      </p:sp>
      <p:sp>
        <p:nvSpPr>
          <p:cNvPr id="8" name="Shape 5"/>
          <p:cNvSpPr/>
          <p:nvPr/>
        </p:nvSpPr>
        <p:spPr>
          <a:xfrm>
            <a:off x="502920" y="2834640"/>
            <a:ext cx="8138160" cy="731520"/>
          </a:xfrm>
          <a:prstGeom prst="roundRect">
            <a:avLst>
              <a:gd name="adj" fmla="val 7500"/>
            </a:avLst>
          </a:prstGeom>
          <a:solidFill>
            <a:srgbClr val="131C25"/>
          </a:solidFill>
          <a:ln w="12700">
            <a:solidFill>
              <a:srgbClr val="1C2832"/>
            </a:solidFill>
            <a:prstDash val="solid"/>
          </a:ln>
        </p:spPr>
        <p:txBody>
          <a:bodyPr/>
          <a:p/>
        </p:txBody>
      </p:sp>
      <p:sp>
        <p:nvSpPr>
          <p:cNvPr id="9" name="Shape 6"/>
          <p:cNvSpPr/>
          <p:nvPr/>
        </p:nvSpPr>
        <p:spPr>
          <a:xfrm>
            <a:off x="731520" y="2907792"/>
            <a:ext cx="585216" cy="585216"/>
          </a:xfrm>
          <a:prstGeom prst="ellipse">
            <a:avLst/>
          </a:prstGeom>
          <a:solidFill>
            <a:srgbClr val="0E141A"/>
          </a:solidFill>
          <a:ln w="19050">
            <a:solidFill>
              <a:srgbClr val="0CA6CF"/>
            </a:solidFill>
            <a:prstDash val="solid"/>
          </a:ln>
        </p:spPr>
        <p:txBody>
          <a:bodyPr/>
          <a:p/>
        </p:txBody>
      </p:sp>
      <p:pic>
        <p:nvPicPr>
          <p:cNvPr id="10" name="Image 1" descr="preencoded.png">    </p:cNvPr>
          <p:cNvPicPr>
            <a:picLocks noChangeAspect="1"/>
          </p:cNvPicPr>
          <p:nvPr/>
        </p:nvPicPr>
        <p:blipFill>
          <a:blip r:embed="rId3"/>
          <a:stretch>
            <a:fillRect/>
          </a:stretch>
        </p:blipFill>
        <p:spPr>
          <a:xfrm>
            <a:off x="860268" y="3036540"/>
            <a:ext cx="327721" cy="327721"/>
          </a:xfrm>
          <a:prstGeom prst="rect">
            <a:avLst/>
          </a:prstGeom>
        </p:spPr>
      </p:pic>
      <p:sp>
        <p:nvSpPr>
          <p:cNvPr id="11" name="Text 7"/>
          <p:cNvSpPr/>
          <p:nvPr/>
        </p:nvSpPr>
        <p:spPr>
          <a:xfrm>
            <a:off x="1508760" y="2880360"/>
            <a:ext cx="6949440" cy="640080"/>
          </a:xfrm>
          <a:prstGeom prst="rect">
            <a:avLst/>
          </a:prstGeom>
          <a:noFill/>
          <a:ln/>
        </p:spPr>
        <p:txBody>
          <a:bodyPr wrap="square" lIns="0" tIns="0" rIns="0" bIns="0" rtlCol="0" anchor="ctr"/>
          <a:lstStyle/>
          <a:p>
            <a:pPr indent="0" marL="0">
              <a:lnSpc>
                <a:spcPts val="1700"/>
              </a:lnSpc>
              <a:buNone/>
            </a:pPr>
            <a:r>
              <a:rPr lang="en-US" sz="1400" b="1" dirty="0">
                <a:solidFill>
                  <a:srgbClr val="FFFFFF"/>
                </a:solidFill>
                <a:latin typeface="Arial" pitchFamily="34" charset="0"/>
                <a:ea typeface="Arial" pitchFamily="34" charset="-122"/>
                <a:cs typeface="Arial" pitchFamily="34" charset="-120"/>
              </a:rPr>
              <a:t>Bancás al que la pasa mal — </a:t>
            </a:r>
            <a:pPr indent="0" marL="0">
              <a:lnSpc>
                <a:spcPts val="1700"/>
              </a:lnSpc>
              <a:buNone/>
            </a:pPr>
            <a:r>
              <a:rPr lang="en-US" sz="1250" dirty="0">
                <a:solidFill>
                  <a:srgbClr val="8294A3"/>
                </a:solidFill>
                <a:latin typeface="Arial" pitchFamily="34" charset="0"/>
                <a:ea typeface="Arial" pitchFamily="34" charset="-122"/>
                <a:cs typeface="Arial" pitchFamily="34" charset="-120"/>
              </a:rPr>
              <a:t>Un mensaje privado alcanza: “vi lo que pasó, estoy con vos”. Cambia todo recibirlo.</a:t>
            </a:r>
            <a:endParaRPr lang="en-US" sz="1400" dirty="0"/>
          </a:p>
        </p:txBody>
      </p:sp>
      <p:sp>
        <p:nvSpPr>
          <p:cNvPr id="12" name="Shape 8"/>
          <p:cNvSpPr/>
          <p:nvPr/>
        </p:nvSpPr>
        <p:spPr>
          <a:xfrm>
            <a:off x="502920" y="3703320"/>
            <a:ext cx="8138160" cy="731520"/>
          </a:xfrm>
          <a:prstGeom prst="roundRect">
            <a:avLst>
              <a:gd name="adj" fmla="val 7500"/>
            </a:avLst>
          </a:prstGeom>
          <a:solidFill>
            <a:srgbClr val="131C25"/>
          </a:solidFill>
          <a:ln w="12700">
            <a:solidFill>
              <a:srgbClr val="1C2832"/>
            </a:solidFill>
            <a:prstDash val="solid"/>
          </a:ln>
        </p:spPr>
        <p:txBody>
          <a:bodyPr/>
          <a:p/>
        </p:txBody>
      </p:sp>
      <p:sp>
        <p:nvSpPr>
          <p:cNvPr id="13" name="Shape 9"/>
          <p:cNvSpPr/>
          <p:nvPr/>
        </p:nvSpPr>
        <p:spPr>
          <a:xfrm>
            <a:off x="731520" y="3776472"/>
            <a:ext cx="585216" cy="585216"/>
          </a:xfrm>
          <a:prstGeom prst="ellipse">
            <a:avLst/>
          </a:prstGeom>
          <a:solidFill>
            <a:srgbClr val="0E141A"/>
          </a:solidFill>
          <a:ln w="19050">
            <a:solidFill>
              <a:srgbClr val="0CA6CF"/>
            </a:solidFill>
            <a:prstDash val="solid"/>
          </a:ln>
        </p:spPr>
        <p:txBody>
          <a:bodyPr/>
          <a:p/>
        </p:txBody>
      </p:sp>
      <p:pic>
        <p:nvPicPr>
          <p:cNvPr id="14" name="Image 2" descr="preencoded.png">    </p:cNvPr>
          <p:cNvPicPr>
            <a:picLocks noChangeAspect="1"/>
          </p:cNvPicPr>
          <p:nvPr/>
        </p:nvPicPr>
        <p:blipFill>
          <a:blip r:embed="rId4"/>
          <a:stretch>
            <a:fillRect/>
          </a:stretch>
        </p:blipFill>
        <p:spPr>
          <a:xfrm>
            <a:off x="860268" y="3905220"/>
            <a:ext cx="327721" cy="327721"/>
          </a:xfrm>
          <a:prstGeom prst="rect">
            <a:avLst/>
          </a:prstGeom>
        </p:spPr>
      </p:pic>
      <p:sp>
        <p:nvSpPr>
          <p:cNvPr id="15" name="Text 10"/>
          <p:cNvSpPr/>
          <p:nvPr/>
        </p:nvSpPr>
        <p:spPr>
          <a:xfrm>
            <a:off x="1508760" y="3749040"/>
            <a:ext cx="6949440" cy="640080"/>
          </a:xfrm>
          <a:prstGeom prst="rect">
            <a:avLst/>
          </a:prstGeom>
          <a:noFill/>
          <a:ln/>
        </p:spPr>
        <p:txBody>
          <a:bodyPr wrap="square" lIns="0" tIns="0" rIns="0" bIns="0" rtlCol="0" anchor="ctr"/>
          <a:lstStyle/>
          <a:p>
            <a:pPr indent="0" marL="0">
              <a:lnSpc>
                <a:spcPts val="1700"/>
              </a:lnSpc>
              <a:buNone/>
            </a:pPr>
            <a:r>
              <a:rPr lang="en-US" sz="1400" b="1" dirty="0">
                <a:solidFill>
                  <a:srgbClr val="FFFFFF"/>
                </a:solidFill>
                <a:latin typeface="Arial" pitchFamily="34" charset="0"/>
                <a:ea typeface="Arial" pitchFamily="34" charset="-122"/>
                <a:cs typeface="Arial" pitchFamily="34" charset="-120"/>
              </a:rPr>
              <a:t>Reportás y contás a un adulto — </a:t>
            </a:r>
            <a:pPr indent="0" marL="0">
              <a:lnSpc>
                <a:spcPts val="1700"/>
              </a:lnSpc>
              <a:buNone/>
            </a:pPr>
            <a:r>
              <a:rPr lang="en-US" sz="1250" dirty="0">
                <a:solidFill>
                  <a:srgbClr val="8294A3"/>
                </a:solidFill>
                <a:latin typeface="Arial" pitchFamily="34" charset="0"/>
                <a:ea typeface="Arial" pitchFamily="34" charset="-122"/>
                <a:cs typeface="Arial" pitchFamily="34" charset="-120"/>
              </a:rPr>
              <a:t>Reportar es anónimo. Contar no es buchonear: es frenar algo que daña de verdad.</a:t>
            </a:r>
            <a:endParaRPr lang="en-US" sz="1400" dirty="0"/>
          </a:p>
        </p:txBody>
      </p:sp>
      <p:sp>
        <p:nvSpPr>
          <p:cNvPr id="16" name="Text 11"/>
          <p:cNvSpPr/>
          <p:nvPr/>
        </p:nvSpPr>
        <p:spPr>
          <a:xfrm>
            <a:off x="6035040" y="4617720"/>
            <a:ext cx="2606040" cy="274320"/>
          </a:xfrm>
          <a:prstGeom prst="rect">
            <a:avLst/>
          </a:prstGeom>
          <a:noFill/>
          <a:ln/>
        </p:spPr>
        <p:txBody>
          <a:bodyPr wrap="square" lIns="0" tIns="0" rIns="0" bIns="0" rtlCol="0" anchor="ctr"/>
          <a:lstStyle/>
          <a:p>
            <a:pPr algn="r" indent="0" marL="0">
              <a:buNone/>
            </a:pPr>
            <a:r>
              <a:rPr lang="en-US" sz="1100" b="1" spc="200" kern="0" dirty="0">
                <a:solidFill>
                  <a:srgbClr val="0CA6CF"/>
                </a:solidFill>
                <a:latin typeface="Courier New" pitchFamily="34" charset="0"/>
                <a:ea typeface="Courier New" pitchFamily="34" charset="-122"/>
                <a:cs typeface="Courier New" pitchFamily="34" charset="-120"/>
              </a:rPr>
              <a:t>FRENTE 05 CERRADO ✓</a:t>
            </a:r>
            <a:endParaRPr lang="en-US" sz="1100" dirty="0"/>
          </a:p>
        </p:txBody>
      </p:sp>
      <p:sp>
        <p:nvSpPr>
          <p:cNvPr id="17" name="Text 12"/>
          <p:cNvSpPr/>
          <p:nvPr/>
        </p:nvSpPr>
        <p:spPr>
          <a:xfrm>
            <a:off x="502920" y="4773168"/>
            <a:ext cx="5669280" cy="274320"/>
          </a:xfrm>
          <a:prstGeom prst="rect">
            <a:avLst/>
          </a:prstGeom>
          <a:noFill/>
          <a:ln/>
        </p:spPr>
        <p:txBody>
          <a:bodyPr wrap="square" lIns="0" tIns="0" rIns="0" bIns="0" rtlCol="0" anchor="ctr"/>
          <a:lstStyle/>
          <a:p>
            <a:pPr indent="0" marL="0">
              <a:buNone/>
            </a:pPr>
            <a:r>
              <a:rPr lang="en-US" sz="850" spc="200" kern="0" dirty="0">
                <a:solidFill>
                  <a:srgbClr val="8294A3"/>
                </a:solidFill>
                <a:latin typeface="Courier New" pitchFamily="34" charset="0"/>
                <a:ea typeface="Courier New" pitchFamily="34" charset="-122"/>
                <a:cs typeface="Courier New" pitchFamily="34" charset="-120"/>
              </a:rPr>
              <a:t>MODO DEFENSA — CÉSAR CERRUDO</a:t>
            </a:r>
            <a:endParaRPr lang="en-US" sz="850" dirty="0"/>
          </a:p>
        </p:txBody>
      </p:sp>
      <p:sp>
        <p:nvSpPr>
          <p:cNvPr id="18" name="Text 13"/>
          <p:cNvSpPr/>
          <p:nvPr/>
        </p:nvSpPr>
        <p:spPr>
          <a:xfrm>
            <a:off x="6400800" y="4773168"/>
            <a:ext cx="2240280" cy="274320"/>
          </a:xfrm>
          <a:prstGeom prst="rect">
            <a:avLst/>
          </a:prstGeom>
          <a:noFill/>
          <a:ln/>
        </p:spPr>
        <p:txBody>
          <a:bodyPr wrap="square" lIns="0" tIns="0" rIns="0" bIns="0" rtlCol="0" anchor="ctr"/>
          <a:lstStyle/>
          <a:p>
            <a:pPr algn="r" indent="0" marL="0">
              <a:buNone/>
            </a:pPr>
            <a:r>
              <a:rPr lang="en-US" sz="850" spc="200" kern="0" dirty="0">
                <a:solidFill>
                  <a:srgbClr val="0CA6CF"/>
                </a:solidFill>
                <a:latin typeface="Courier New" pitchFamily="34" charset="0"/>
                <a:ea typeface="Courier New" pitchFamily="34" charset="-122"/>
                <a:cs typeface="Courier New" pitchFamily="34" charset="-120"/>
              </a:rPr>
              <a:t>guiadeunhacker.com</a:t>
            </a:r>
            <a:endParaRPr lang="en-US" sz="850" dirty="0"/>
          </a:p>
        </p:txBody>
      </p:sp>
      <p:sp>
        <p:nvSpPr>
          <p:cNvPr id="19" name="Text 14"/>
          <p:cNvSpPr/>
          <p:nvPr/>
        </p:nvSpPr>
        <p:spPr>
          <a:xfrm>
            <a:off x="8549640" y="384048"/>
            <a:ext cx="640080" cy="292608"/>
          </a:xfrm>
          <a:prstGeom prst="rect">
            <a:avLst/>
          </a:prstGeom>
          <a:noFill/>
          <a:ln/>
        </p:spPr>
        <p:txBody>
          <a:bodyPr wrap="square" lIns="0" tIns="0" rIns="0" bIns="0" rtlCol="0" anchor="ctr"/>
          <a:lstStyle/>
          <a:p>
            <a:pPr algn="r" indent="0" marL="0">
              <a:buNone/>
            </a:pPr>
            <a:r>
              <a:rPr lang="en-US" sz="1100" dirty="0">
                <a:solidFill>
                  <a:srgbClr val="8294A3"/>
                </a:solidFill>
                <a:latin typeface="Courier New" pitchFamily="34" charset="0"/>
                <a:ea typeface="Courier New" pitchFamily="34" charset="-122"/>
                <a:cs typeface="Courier New" pitchFamily="34" charset="-120"/>
              </a:rPr>
              <a:t>17/24</a:t>
            </a:r>
            <a:endParaRPr lang="en-US" sz="11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384048"/>
            <a:ext cx="7955280" cy="310896"/>
          </a:xfrm>
          <a:prstGeom prst="rect">
            <a:avLst/>
          </a:prstGeom>
          <a:noFill/>
          <a:ln/>
        </p:spPr>
        <p:txBody>
          <a:bodyPr wrap="square" lIns="0" tIns="0" rIns="0" bIns="0" rtlCol="0" anchor="ctr"/>
          <a:lstStyle/>
          <a:p>
            <a:pPr indent="0" marL="0">
              <a:buNone/>
            </a:pPr>
            <a:r>
              <a:rPr lang="en-US" sz="1200" b="1" spc="400" kern="0" dirty="0">
                <a:solidFill>
                  <a:srgbClr val="DC5428"/>
                </a:solidFill>
                <a:latin typeface="Courier New" pitchFamily="34" charset="0"/>
                <a:ea typeface="Courier New" pitchFamily="34" charset="-122"/>
                <a:cs typeface="Courier New" pitchFamily="34" charset="-120"/>
              </a:rPr>
              <a:t>&gt;&gt; </a:t>
            </a:r>
            <a:pPr indent="0" marL="0">
              <a:buNone/>
            </a:pPr>
            <a:r>
              <a:rPr lang="en-US" sz="1200" b="1" spc="400" kern="0" dirty="0">
                <a:solidFill>
                  <a:srgbClr val="0CA6CF"/>
                </a:solidFill>
                <a:latin typeface="Courier New" pitchFamily="34" charset="0"/>
                <a:ea typeface="Courier New" pitchFamily="34" charset="-122"/>
                <a:cs typeface="Courier New" pitchFamily="34" charset="-120"/>
              </a:rPr>
              <a:t>NIVEL EXTRA — LA IA JUEGA EN CONTRA</a:t>
            </a:r>
            <a:endParaRPr lang="en-US" sz="1200" dirty="0"/>
          </a:p>
        </p:txBody>
      </p:sp>
      <p:sp>
        <p:nvSpPr>
          <p:cNvPr id="3" name="Text 1"/>
          <p:cNvSpPr/>
          <p:nvPr/>
        </p:nvSpPr>
        <p:spPr>
          <a:xfrm>
            <a:off x="502920" y="1188720"/>
            <a:ext cx="8138160" cy="1417320"/>
          </a:xfrm>
          <a:prstGeom prst="rect">
            <a:avLst/>
          </a:prstGeom>
          <a:noFill/>
          <a:ln/>
        </p:spPr>
        <p:txBody>
          <a:bodyPr wrap="square" lIns="0" tIns="0" rIns="0" bIns="0" rtlCol="0" anchor="ctr"/>
          <a:lstStyle/>
          <a:p>
            <a:pPr indent="0" marL="0">
              <a:lnSpc>
                <a:spcPts val="4100"/>
              </a:lnSpc>
              <a:buNone/>
            </a:pPr>
            <a:r>
              <a:rPr lang="en-US" sz="3100" b="1" dirty="0">
                <a:solidFill>
                  <a:srgbClr val="FFFFFF"/>
                </a:solidFill>
                <a:latin typeface="Arial" pitchFamily="34" charset="0"/>
                <a:ea typeface="Arial" pitchFamily="34" charset="-122"/>
                <a:cs typeface="Arial" pitchFamily="34" charset="-120"/>
              </a:rPr>
              <a:t>La voz puede ser falsa. La cara también.
</a:t>
            </a:r>
            <a:pPr indent="0" marL="0">
              <a:lnSpc>
                <a:spcPts val="4100"/>
              </a:lnSpc>
              <a:buNone/>
            </a:pPr>
            <a:r>
              <a:rPr lang="en-US" sz="3100" b="1" dirty="0">
                <a:solidFill>
                  <a:srgbClr val="DC5428"/>
                </a:solidFill>
                <a:latin typeface="Arial" pitchFamily="34" charset="0"/>
                <a:ea typeface="Arial" pitchFamily="34" charset="-122"/>
                <a:cs typeface="Arial" pitchFamily="34" charset="-120"/>
              </a:rPr>
              <a:t>Hasta en una videollamada.</a:t>
            </a:r>
            <a:endParaRPr lang="en-US" sz="3100" dirty="0"/>
          </a:p>
        </p:txBody>
      </p:sp>
      <p:sp>
        <p:nvSpPr>
          <p:cNvPr id="4" name="Shape 2"/>
          <p:cNvSpPr/>
          <p:nvPr/>
        </p:nvSpPr>
        <p:spPr>
          <a:xfrm>
            <a:off x="502920" y="2788920"/>
            <a:ext cx="8138160" cy="1463040"/>
          </a:xfrm>
          <a:prstGeom prst="roundRect">
            <a:avLst>
              <a:gd name="adj" fmla="val 3750"/>
            </a:avLst>
          </a:prstGeom>
          <a:solidFill>
            <a:srgbClr val="131C25"/>
          </a:solidFill>
          <a:ln w="12700">
            <a:solidFill>
              <a:srgbClr val="1C2832"/>
            </a:solidFill>
            <a:prstDash val="solid"/>
          </a:ln>
        </p:spPr>
        <p:txBody>
          <a:bodyPr/>
          <a:p/>
        </p:txBody>
      </p:sp>
      <p:sp>
        <p:nvSpPr>
          <p:cNvPr id="5" name="Shape 3"/>
          <p:cNvSpPr/>
          <p:nvPr/>
        </p:nvSpPr>
        <p:spPr>
          <a:xfrm>
            <a:off x="777240" y="3154680"/>
            <a:ext cx="685800" cy="685800"/>
          </a:xfrm>
          <a:prstGeom prst="ellipse">
            <a:avLst/>
          </a:prstGeom>
          <a:solidFill>
            <a:srgbClr val="0E141A"/>
          </a:solidFill>
          <a:ln w="19050">
            <a:solidFill>
              <a:srgbClr val="DC5428"/>
            </a:solidFill>
            <a:prstDash val="solid"/>
          </a:ln>
        </p:spPr>
        <p:txBody>
          <a:bodyPr/>
          <a:p/>
        </p:txBody>
      </p:sp>
      <p:pic>
        <p:nvPicPr>
          <p:cNvPr id="6" name="Image 0" descr="preencoded.png">    </p:cNvPr>
          <p:cNvPicPr>
            <a:picLocks noChangeAspect="1"/>
          </p:cNvPicPr>
          <p:nvPr/>
        </p:nvPicPr>
        <p:blipFill>
          <a:blip r:embed="rId2"/>
          <a:stretch>
            <a:fillRect/>
          </a:stretch>
        </p:blipFill>
        <p:spPr>
          <a:xfrm>
            <a:off x="928116" y="3305556"/>
            <a:ext cx="384048" cy="384048"/>
          </a:xfrm>
          <a:prstGeom prst="rect">
            <a:avLst/>
          </a:prstGeom>
        </p:spPr>
      </p:pic>
      <p:sp>
        <p:nvSpPr>
          <p:cNvPr id="7" name="Text 4"/>
          <p:cNvSpPr/>
          <p:nvPr/>
        </p:nvSpPr>
        <p:spPr>
          <a:xfrm>
            <a:off x="1645920" y="2926080"/>
            <a:ext cx="6720840" cy="1188720"/>
          </a:xfrm>
          <a:prstGeom prst="rect">
            <a:avLst/>
          </a:prstGeom>
          <a:noFill/>
          <a:ln/>
        </p:spPr>
        <p:txBody>
          <a:bodyPr wrap="square" lIns="0" tIns="0" rIns="0" bIns="0" rtlCol="0" anchor="ctr"/>
          <a:lstStyle/>
          <a:p>
            <a:pPr indent="0" marL="0">
              <a:lnSpc>
                <a:spcPts val="2100"/>
              </a:lnSpc>
              <a:buNone/>
            </a:pPr>
            <a:r>
              <a:rPr lang="en-US" sz="1450" b="1" dirty="0">
                <a:solidFill>
                  <a:srgbClr val="DC5428"/>
                </a:solidFill>
                <a:latin typeface="Arial" pitchFamily="34" charset="0"/>
                <a:ea typeface="Arial" pitchFamily="34" charset="-122"/>
                <a:cs typeface="Arial" pitchFamily="34" charset="-120"/>
              </a:rPr>
              <a:t>Deepfakes: </a:t>
            </a:r>
            <a:pPr indent="0" marL="0">
              <a:lnSpc>
                <a:spcPts val="2100"/>
              </a:lnSpc>
              <a:buNone/>
            </a:pPr>
            <a:r>
              <a:rPr lang="en-US" sz="1450" dirty="0">
                <a:solidFill>
                  <a:srgbClr val="D7DEE5"/>
                </a:solidFill>
                <a:latin typeface="Arial" pitchFamily="34" charset="0"/>
                <a:ea typeface="Arial" pitchFamily="34" charset="-122"/>
                <a:cs typeface="Arial" pitchFamily="34" charset="-120"/>
              </a:rPr>
              <a:t>con IA se clona una voz con segundos de audio. “Tu mamá” pidiendo plata, “tu amigo” pidiendo un código. La defensa es vieja y simple: </a:t>
            </a:r>
            <a:pPr indent="0" marL="0">
              <a:lnSpc>
                <a:spcPts val="2100"/>
              </a:lnSpc>
              <a:buNone/>
            </a:pPr>
            <a:r>
              <a:rPr lang="en-US" sz="1450" b="1" dirty="0">
                <a:solidFill>
                  <a:srgbClr val="FFFFFF"/>
                </a:solidFill>
                <a:latin typeface="Arial" pitchFamily="34" charset="0"/>
                <a:ea typeface="Arial" pitchFamily="34" charset="-122"/>
                <a:cs typeface="Arial" pitchFamily="34" charset="-120"/>
              </a:rPr>
              <a:t>verificá por otro canal</a:t>
            </a:r>
            <a:pPr indent="0" marL="0">
              <a:lnSpc>
                <a:spcPts val="2100"/>
              </a:lnSpc>
              <a:buNone/>
            </a:pPr>
            <a:r>
              <a:rPr lang="en-US" sz="1450" dirty="0">
                <a:solidFill>
                  <a:srgbClr val="D7DEE5"/>
                </a:solidFill>
                <a:latin typeface="Arial" pitchFamily="34" charset="0"/>
                <a:ea typeface="Arial" pitchFamily="34" charset="-122"/>
                <a:cs typeface="Arial" pitchFamily="34" charset="-120"/>
              </a:rPr>
              <a:t> (llamá al número de siempre) y tengan una palabra clave familiar.</a:t>
            </a:r>
            <a:endParaRPr lang="en-US" sz="1450" dirty="0"/>
          </a:p>
        </p:txBody>
      </p:sp>
      <p:sp>
        <p:nvSpPr>
          <p:cNvPr id="8" name="Text 5"/>
          <p:cNvSpPr/>
          <p:nvPr/>
        </p:nvSpPr>
        <p:spPr>
          <a:xfrm>
            <a:off x="502920" y="4773168"/>
            <a:ext cx="5669280" cy="274320"/>
          </a:xfrm>
          <a:prstGeom prst="rect">
            <a:avLst/>
          </a:prstGeom>
          <a:noFill/>
          <a:ln/>
        </p:spPr>
        <p:txBody>
          <a:bodyPr wrap="square" lIns="0" tIns="0" rIns="0" bIns="0" rtlCol="0" anchor="ctr"/>
          <a:lstStyle/>
          <a:p>
            <a:pPr indent="0" marL="0">
              <a:buNone/>
            </a:pPr>
            <a:r>
              <a:rPr lang="en-US" sz="850" spc="200" kern="0" dirty="0">
                <a:solidFill>
                  <a:srgbClr val="8294A3"/>
                </a:solidFill>
                <a:latin typeface="Courier New" pitchFamily="34" charset="0"/>
                <a:ea typeface="Courier New" pitchFamily="34" charset="-122"/>
                <a:cs typeface="Courier New" pitchFamily="34" charset="-120"/>
              </a:rPr>
              <a:t>MODO DEFENSA — CÉSAR CERRUDO</a:t>
            </a:r>
            <a:endParaRPr lang="en-US" sz="850" dirty="0"/>
          </a:p>
        </p:txBody>
      </p:sp>
      <p:sp>
        <p:nvSpPr>
          <p:cNvPr id="9" name="Text 6"/>
          <p:cNvSpPr/>
          <p:nvPr/>
        </p:nvSpPr>
        <p:spPr>
          <a:xfrm>
            <a:off x="6400800" y="4773168"/>
            <a:ext cx="2240280" cy="274320"/>
          </a:xfrm>
          <a:prstGeom prst="rect">
            <a:avLst/>
          </a:prstGeom>
          <a:noFill/>
          <a:ln/>
        </p:spPr>
        <p:txBody>
          <a:bodyPr wrap="square" lIns="0" tIns="0" rIns="0" bIns="0" rtlCol="0" anchor="ctr"/>
          <a:lstStyle/>
          <a:p>
            <a:pPr algn="r" indent="0" marL="0">
              <a:buNone/>
            </a:pPr>
            <a:r>
              <a:rPr lang="en-US" sz="850" spc="200" kern="0" dirty="0">
                <a:solidFill>
                  <a:srgbClr val="0CA6CF"/>
                </a:solidFill>
                <a:latin typeface="Courier New" pitchFamily="34" charset="0"/>
                <a:ea typeface="Courier New" pitchFamily="34" charset="-122"/>
                <a:cs typeface="Courier New" pitchFamily="34" charset="-120"/>
              </a:rPr>
              <a:t>guiadeunhacker.com</a:t>
            </a:r>
            <a:endParaRPr lang="en-US" sz="850" dirty="0"/>
          </a:p>
        </p:txBody>
      </p:sp>
      <p:sp>
        <p:nvSpPr>
          <p:cNvPr id="10" name="Text 7"/>
          <p:cNvSpPr/>
          <p:nvPr/>
        </p:nvSpPr>
        <p:spPr>
          <a:xfrm>
            <a:off x="8549640" y="384048"/>
            <a:ext cx="640080" cy="292608"/>
          </a:xfrm>
          <a:prstGeom prst="rect">
            <a:avLst/>
          </a:prstGeom>
          <a:noFill/>
          <a:ln/>
        </p:spPr>
        <p:txBody>
          <a:bodyPr wrap="square" lIns="0" tIns="0" rIns="0" bIns="0" rtlCol="0" anchor="ctr"/>
          <a:lstStyle/>
          <a:p>
            <a:pPr algn="r" indent="0" marL="0">
              <a:buNone/>
            </a:pPr>
            <a:r>
              <a:rPr lang="en-US" sz="1100" dirty="0">
                <a:solidFill>
                  <a:srgbClr val="8294A3"/>
                </a:solidFill>
                <a:latin typeface="Courier New" pitchFamily="34" charset="0"/>
                <a:ea typeface="Courier New" pitchFamily="34" charset="-122"/>
                <a:cs typeface="Courier New" pitchFamily="34" charset="-120"/>
              </a:rPr>
              <a:t>18/24</a:t>
            </a:r>
            <a:endParaRPr lang="en-US" sz="11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384048"/>
            <a:ext cx="7955280" cy="310896"/>
          </a:xfrm>
          <a:prstGeom prst="rect">
            <a:avLst/>
          </a:prstGeom>
          <a:noFill/>
          <a:ln/>
        </p:spPr>
        <p:txBody>
          <a:bodyPr wrap="square" lIns="0" tIns="0" rIns="0" bIns="0" rtlCol="0" anchor="ctr"/>
          <a:lstStyle/>
          <a:p>
            <a:pPr indent="0" marL="0">
              <a:buNone/>
            </a:pPr>
            <a:r>
              <a:rPr lang="en-US" sz="1200" b="1" spc="400" kern="0" dirty="0">
                <a:solidFill>
                  <a:srgbClr val="DC5428"/>
                </a:solidFill>
                <a:latin typeface="Courier New" pitchFamily="34" charset="0"/>
                <a:ea typeface="Courier New" pitchFamily="34" charset="-122"/>
                <a:cs typeface="Courier New" pitchFamily="34" charset="-120"/>
              </a:rPr>
              <a:t>&gt;&gt; </a:t>
            </a:r>
            <a:pPr indent="0" marL="0">
              <a:buNone/>
            </a:pPr>
            <a:r>
              <a:rPr lang="en-US" sz="1200" b="1" spc="400" kern="0" dirty="0">
                <a:solidFill>
                  <a:srgbClr val="0CA6CF"/>
                </a:solidFill>
                <a:latin typeface="Courier New" pitchFamily="34" charset="0"/>
                <a:ea typeface="Courier New" pitchFamily="34" charset="-122"/>
                <a:cs typeface="Courier New" pitchFamily="34" charset="-120"/>
              </a:rPr>
              <a:t>SI YA PASÓ ALGO — EL PROTOCOLO</a:t>
            </a:r>
            <a:endParaRPr lang="en-US" sz="1200" dirty="0"/>
          </a:p>
        </p:txBody>
      </p:sp>
      <p:sp>
        <p:nvSpPr>
          <p:cNvPr id="3" name="Text 1"/>
          <p:cNvSpPr/>
          <p:nvPr/>
        </p:nvSpPr>
        <p:spPr>
          <a:xfrm>
            <a:off x="502920" y="1097280"/>
            <a:ext cx="8138160" cy="640080"/>
          </a:xfrm>
          <a:prstGeom prst="rect">
            <a:avLst/>
          </a:prstGeom>
          <a:noFill/>
          <a:ln/>
        </p:spPr>
        <p:txBody>
          <a:bodyPr wrap="square" lIns="0" tIns="0" rIns="0" bIns="0" rtlCol="0" anchor="ctr"/>
          <a:lstStyle/>
          <a:p>
            <a:pPr indent="0" marL="0">
              <a:buNone/>
            </a:pPr>
            <a:r>
              <a:rPr lang="en-US" sz="2700" b="1" dirty="0">
                <a:solidFill>
                  <a:srgbClr val="FFFFFF"/>
                </a:solidFill>
                <a:latin typeface="Arial" pitchFamily="34" charset="0"/>
                <a:ea typeface="Arial" pitchFamily="34" charset="-122"/>
                <a:cs typeface="Arial" pitchFamily="34" charset="-120"/>
              </a:rPr>
              <a:t>Pedir ayuda no es debilidad. Es el movimiento del que sabe.</a:t>
            </a:r>
            <a:endParaRPr lang="en-US" sz="2700" dirty="0"/>
          </a:p>
        </p:txBody>
      </p:sp>
      <p:sp>
        <p:nvSpPr>
          <p:cNvPr id="4" name="Shape 2"/>
          <p:cNvSpPr/>
          <p:nvPr/>
        </p:nvSpPr>
        <p:spPr>
          <a:xfrm>
            <a:off x="502920" y="1965960"/>
            <a:ext cx="8138160" cy="731520"/>
          </a:xfrm>
          <a:prstGeom prst="roundRect">
            <a:avLst>
              <a:gd name="adj" fmla="val 7500"/>
            </a:avLst>
          </a:prstGeom>
          <a:solidFill>
            <a:srgbClr val="131C25"/>
          </a:solidFill>
          <a:ln w="12700">
            <a:solidFill>
              <a:srgbClr val="1C2832"/>
            </a:solidFill>
            <a:prstDash val="solid"/>
          </a:ln>
        </p:spPr>
        <p:txBody>
          <a:bodyPr/>
          <a:p/>
        </p:txBody>
      </p:sp>
      <p:sp>
        <p:nvSpPr>
          <p:cNvPr id="5" name="Text 3"/>
          <p:cNvSpPr/>
          <p:nvPr/>
        </p:nvSpPr>
        <p:spPr>
          <a:xfrm>
            <a:off x="713232" y="2103120"/>
            <a:ext cx="457200" cy="457200"/>
          </a:xfrm>
          <a:prstGeom prst="rect">
            <a:avLst/>
          </a:prstGeom>
          <a:noFill/>
          <a:ln/>
        </p:spPr>
        <p:txBody>
          <a:bodyPr wrap="square" lIns="0" tIns="0" rIns="0" bIns="0" rtlCol="0" anchor="ctr"/>
          <a:lstStyle/>
          <a:p>
            <a:pPr indent="0" marL="0">
              <a:buNone/>
            </a:pPr>
            <a:r>
              <a:rPr lang="en-US" sz="2400" b="1" dirty="0">
                <a:solidFill>
                  <a:srgbClr val="0CA6CF"/>
                </a:solidFill>
                <a:latin typeface="Courier New" pitchFamily="34" charset="0"/>
                <a:ea typeface="Courier New" pitchFamily="34" charset="-122"/>
                <a:cs typeface="Courier New" pitchFamily="34" charset="-120"/>
              </a:rPr>
              <a:t>1</a:t>
            </a:r>
            <a:endParaRPr lang="en-US" sz="2400" dirty="0"/>
          </a:p>
        </p:txBody>
      </p:sp>
      <p:sp>
        <p:nvSpPr>
          <p:cNvPr id="6" name="Text 4"/>
          <p:cNvSpPr/>
          <p:nvPr/>
        </p:nvSpPr>
        <p:spPr>
          <a:xfrm>
            <a:off x="1325880" y="2011680"/>
            <a:ext cx="7178040" cy="640080"/>
          </a:xfrm>
          <a:prstGeom prst="rect">
            <a:avLst/>
          </a:prstGeom>
          <a:noFill/>
          <a:ln/>
        </p:spPr>
        <p:txBody>
          <a:bodyPr wrap="square" lIns="0" tIns="0" rIns="0" bIns="0" rtlCol="0" anchor="ctr"/>
          <a:lstStyle/>
          <a:p>
            <a:pPr indent="0" marL="0">
              <a:lnSpc>
                <a:spcPts val="1700"/>
              </a:lnSpc>
              <a:buNone/>
            </a:pPr>
            <a:r>
              <a:rPr lang="en-US" sz="1400" b="1" dirty="0">
                <a:solidFill>
                  <a:srgbClr val="FFFFFF"/>
                </a:solidFill>
                <a:latin typeface="Arial" pitchFamily="34" charset="0"/>
                <a:ea typeface="Arial" pitchFamily="34" charset="-122"/>
                <a:cs typeface="Arial" pitchFamily="34" charset="-120"/>
              </a:rPr>
              <a:t>NO borres nada — </a:t>
            </a:r>
            <a:pPr indent="0" marL="0">
              <a:lnSpc>
                <a:spcPts val="1700"/>
              </a:lnSpc>
              <a:buNone/>
            </a:pPr>
            <a:r>
              <a:rPr lang="en-US" sz="1250" dirty="0">
                <a:solidFill>
                  <a:srgbClr val="8294A3"/>
                </a:solidFill>
                <a:latin typeface="Arial" pitchFamily="34" charset="0"/>
                <a:ea typeface="Arial" pitchFamily="34" charset="-122"/>
                <a:cs typeface="Arial" pitchFamily="34" charset="-120"/>
              </a:rPr>
              <a:t>Chats, capturas, perfiles: es la evidencia que permite frenar al otro.</a:t>
            </a:r>
            <a:endParaRPr lang="en-US" sz="1400" dirty="0"/>
          </a:p>
        </p:txBody>
      </p:sp>
      <p:sp>
        <p:nvSpPr>
          <p:cNvPr id="7" name="Shape 5"/>
          <p:cNvSpPr/>
          <p:nvPr/>
        </p:nvSpPr>
        <p:spPr>
          <a:xfrm>
            <a:off x="502920" y="2834640"/>
            <a:ext cx="8138160" cy="731520"/>
          </a:xfrm>
          <a:prstGeom prst="roundRect">
            <a:avLst>
              <a:gd name="adj" fmla="val 7500"/>
            </a:avLst>
          </a:prstGeom>
          <a:solidFill>
            <a:srgbClr val="131C25"/>
          </a:solidFill>
          <a:ln w="12700">
            <a:solidFill>
              <a:srgbClr val="1C2832"/>
            </a:solidFill>
            <a:prstDash val="solid"/>
          </a:ln>
        </p:spPr>
        <p:txBody>
          <a:bodyPr/>
          <a:p/>
        </p:txBody>
      </p:sp>
      <p:sp>
        <p:nvSpPr>
          <p:cNvPr id="8" name="Text 6"/>
          <p:cNvSpPr/>
          <p:nvPr/>
        </p:nvSpPr>
        <p:spPr>
          <a:xfrm>
            <a:off x="713232" y="2971800"/>
            <a:ext cx="457200" cy="457200"/>
          </a:xfrm>
          <a:prstGeom prst="rect">
            <a:avLst/>
          </a:prstGeom>
          <a:noFill/>
          <a:ln/>
        </p:spPr>
        <p:txBody>
          <a:bodyPr wrap="square" lIns="0" tIns="0" rIns="0" bIns="0" rtlCol="0" anchor="ctr"/>
          <a:lstStyle/>
          <a:p>
            <a:pPr indent="0" marL="0">
              <a:buNone/>
            </a:pPr>
            <a:r>
              <a:rPr lang="en-US" sz="2400" b="1" dirty="0">
                <a:solidFill>
                  <a:srgbClr val="0CA6CF"/>
                </a:solidFill>
                <a:latin typeface="Courier New" pitchFamily="34" charset="0"/>
                <a:ea typeface="Courier New" pitchFamily="34" charset="-122"/>
                <a:cs typeface="Courier New" pitchFamily="34" charset="-120"/>
              </a:rPr>
              <a:t>2</a:t>
            </a:r>
            <a:endParaRPr lang="en-US" sz="2400" dirty="0"/>
          </a:p>
        </p:txBody>
      </p:sp>
      <p:sp>
        <p:nvSpPr>
          <p:cNvPr id="9" name="Text 7"/>
          <p:cNvSpPr/>
          <p:nvPr/>
        </p:nvSpPr>
        <p:spPr>
          <a:xfrm>
            <a:off x="1325880" y="2880360"/>
            <a:ext cx="7178040" cy="640080"/>
          </a:xfrm>
          <a:prstGeom prst="rect">
            <a:avLst/>
          </a:prstGeom>
          <a:noFill/>
          <a:ln/>
        </p:spPr>
        <p:txBody>
          <a:bodyPr wrap="square" lIns="0" tIns="0" rIns="0" bIns="0" rtlCol="0" anchor="ctr"/>
          <a:lstStyle/>
          <a:p>
            <a:pPr indent="0" marL="0">
              <a:lnSpc>
                <a:spcPts val="1700"/>
              </a:lnSpc>
              <a:buNone/>
            </a:pPr>
            <a:r>
              <a:rPr lang="en-US" sz="1400" b="1" dirty="0">
                <a:solidFill>
                  <a:srgbClr val="FFFFFF"/>
                </a:solidFill>
                <a:latin typeface="Arial" pitchFamily="34" charset="0"/>
                <a:ea typeface="Arial" pitchFamily="34" charset="-122"/>
                <a:cs typeface="Arial" pitchFamily="34" charset="-120"/>
              </a:rPr>
              <a:t>Contale a un adulto de confianza — </a:t>
            </a:r>
            <a:pPr indent="0" marL="0">
              <a:lnSpc>
                <a:spcPts val="1700"/>
              </a:lnSpc>
              <a:buNone/>
            </a:pPr>
            <a:r>
              <a:rPr lang="en-US" sz="1250" dirty="0">
                <a:solidFill>
                  <a:srgbClr val="8294A3"/>
                </a:solidFill>
                <a:latin typeface="Arial" pitchFamily="34" charset="0"/>
                <a:ea typeface="Arial" pitchFamily="34" charset="-122"/>
                <a:cs typeface="Arial" pitchFamily="34" charset="-120"/>
              </a:rPr>
              <a:t>Padres, un profe, el adulto que elijas. Hoy, no “cuando se complique más”.</a:t>
            </a:r>
            <a:endParaRPr lang="en-US" sz="1400" dirty="0"/>
          </a:p>
        </p:txBody>
      </p:sp>
      <p:sp>
        <p:nvSpPr>
          <p:cNvPr id="10" name="Shape 8"/>
          <p:cNvSpPr/>
          <p:nvPr/>
        </p:nvSpPr>
        <p:spPr>
          <a:xfrm>
            <a:off x="502920" y="3703320"/>
            <a:ext cx="8138160" cy="731520"/>
          </a:xfrm>
          <a:prstGeom prst="roundRect">
            <a:avLst>
              <a:gd name="adj" fmla="val 7500"/>
            </a:avLst>
          </a:prstGeom>
          <a:solidFill>
            <a:srgbClr val="131C25"/>
          </a:solidFill>
          <a:ln w="12700">
            <a:solidFill>
              <a:srgbClr val="1C2832"/>
            </a:solidFill>
            <a:prstDash val="solid"/>
          </a:ln>
        </p:spPr>
        <p:txBody>
          <a:bodyPr/>
          <a:p/>
        </p:txBody>
      </p:sp>
      <p:sp>
        <p:nvSpPr>
          <p:cNvPr id="11" name="Text 9"/>
          <p:cNvSpPr/>
          <p:nvPr/>
        </p:nvSpPr>
        <p:spPr>
          <a:xfrm>
            <a:off x="713232" y="3840480"/>
            <a:ext cx="457200" cy="457200"/>
          </a:xfrm>
          <a:prstGeom prst="rect">
            <a:avLst/>
          </a:prstGeom>
          <a:noFill/>
          <a:ln/>
        </p:spPr>
        <p:txBody>
          <a:bodyPr wrap="square" lIns="0" tIns="0" rIns="0" bIns="0" rtlCol="0" anchor="ctr"/>
          <a:lstStyle/>
          <a:p>
            <a:pPr indent="0" marL="0">
              <a:buNone/>
            </a:pPr>
            <a:r>
              <a:rPr lang="en-US" sz="2400" b="1" dirty="0">
                <a:solidFill>
                  <a:srgbClr val="0CA6CF"/>
                </a:solidFill>
                <a:latin typeface="Courier New" pitchFamily="34" charset="0"/>
                <a:ea typeface="Courier New" pitchFamily="34" charset="-122"/>
                <a:cs typeface="Courier New" pitchFamily="34" charset="-120"/>
              </a:rPr>
              <a:t>3</a:t>
            </a:r>
            <a:endParaRPr lang="en-US" sz="2400" dirty="0"/>
          </a:p>
        </p:txBody>
      </p:sp>
      <p:sp>
        <p:nvSpPr>
          <p:cNvPr id="12" name="Text 10"/>
          <p:cNvSpPr/>
          <p:nvPr/>
        </p:nvSpPr>
        <p:spPr>
          <a:xfrm>
            <a:off x="1325880" y="3749040"/>
            <a:ext cx="7178040" cy="640080"/>
          </a:xfrm>
          <a:prstGeom prst="rect">
            <a:avLst/>
          </a:prstGeom>
          <a:noFill/>
          <a:ln/>
        </p:spPr>
        <p:txBody>
          <a:bodyPr wrap="square" lIns="0" tIns="0" rIns="0" bIns="0" rtlCol="0" anchor="ctr"/>
          <a:lstStyle/>
          <a:p>
            <a:pPr indent="0" marL="0">
              <a:lnSpc>
                <a:spcPts val="1700"/>
              </a:lnSpc>
              <a:buNone/>
            </a:pPr>
            <a:r>
              <a:rPr lang="en-US" sz="1400" b="1" dirty="0">
                <a:solidFill>
                  <a:srgbClr val="FFFFFF"/>
                </a:solidFill>
                <a:latin typeface="Arial" pitchFamily="34" charset="0"/>
                <a:ea typeface="Arial" pitchFamily="34" charset="-122"/>
                <a:cs typeface="Arial" pitchFamily="34" charset="-120"/>
              </a:rPr>
              <a:t>Denuncien y reporten juntos — </a:t>
            </a:r>
            <a:pPr indent="0" marL="0">
              <a:lnSpc>
                <a:spcPts val="1700"/>
              </a:lnSpc>
              <a:buNone/>
            </a:pPr>
            <a:r>
              <a:rPr lang="en-US" sz="1250" dirty="0">
                <a:solidFill>
                  <a:srgbClr val="8294A3"/>
                </a:solidFill>
                <a:latin typeface="Arial" pitchFamily="34" charset="0"/>
                <a:ea typeface="Arial" pitchFamily="34" charset="-122"/>
                <a:cs typeface="Arial" pitchFamily="34" charset="-120"/>
              </a:rPr>
              <a:t>En la plataforma y, si hace falta, en la policía. De eso se encargan los adultos: no estás solo en esto.</a:t>
            </a:r>
            <a:endParaRPr lang="en-US" sz="1400" dirty="0"/>
          </a:p>
        </p:txBody>
      </p:sp>
      <p:sp>
        <p:nvSpPr>
          <p:cNvPr id="13" name="Text 11"/>
          <p:cNvSpPr/>
          <p:nvPr/>
        </p:nvSpPr>
        <p:spPr>
          <a:xfrm>
            <a:off x="502920" y="4462272"/>
            <a:ext cx="8138160" cy="292608"/>
          </a:xfrm>
          <a:prstGeom prst="rect">
            <a:avLst/>
          </a:prstGeom>
          <a:noFill/>
          <a:ln/>
        </p:spPr>
        <p:txBody>
          <a:bodyPr wrap="square" lIns="0" tIns="0" rIns="0" bIns="0" rtlCol="0" anchor="ctr"/>
          <a:lstStyle/>
          <a:p>
            <a:pPr indent="0" marL="0">
              <a:buNone/>
            </a:pPr>
            <a:r>
              <a:rPr lang="en-US" sz="1250" b="1" dirty="0">
                <a:solidFill>
                  <a:srgbClr val="DC5428"/>
                </a:solidFill>
                <a:latin typeface="Arial" pitchFamily="34" charset="0"/>
                <a:ea typeface="Arial" pitchFamily="34" charset="-122"/>
                <a:cs typeface="Arial" pitchFamily="34" charset="-120"/>
              </a:rPr>
              <a:t>Y NUNCA pagues a quien promete “recuperar tu cuenta”: es otra estafa, y además es ilegal.</a:t>
            </a:r>
            <a:endParaRPr lang="en-US" sz="1250" dirty="0"/>
          </a:p>
        </p:txBody>
      </p:sp>
      <p:sp>
        <p:nvSpPr>
          <p:cNvPr id="14" name="Text 12"/>
          <p:cNvSpPr/>
          <p:nvPr/>
        </p:nvSpPr>
        <p:spPr>
          <a:xfrm>
            <a:off x="502920" y="4773168"/>
            <a:ext cx="5669280" cy="274320"/>
          </a:xfrm>
          <a:prstGeom prst="rect">
            <a:avLst/>
          </a:prstGeom>
          <a:noFill/>
          <a:ln/>
        </p:spPr>
        <p:txBody>
          <a:bodyPr wrap="square" lIns="0" tIns="0" rIns="0" bIns="0" rtlCol="0" anchor="ctr"/>
          <a:lstStyle/>
          <a:p>
            <a:pPr indent="0" marL="0">
              <a:buNone/>
            </a:pPr>
            <a:r>
              <a:rPr lang="en-US" sz="850" spc="200" kern="0" dirty="0">
                <a:solidFill>
                  <a:srgbClr val="8294A3"/>
                </a:solidFill>
                <a:latin typeface="Courier New" pitchFamily="34" charset="0"/>
                <a:ea typeface="Courier New" pitchFamily="34" charset="-122"/>
                <a:cs typeface="Courier New" pitchFamily="34" charset="-120"/>
              </a:rPr>
              <a:t>MODO DEFENSA — CÉSAR CERRUDO</a:t>
            </a:r>
            <a:endParaRPr lang="en-US" sz="850" dirty="0"/>
          </a:p>
        </p:txBody>
      </p:sp>
      <p:sp>
        <p:nvSpPr>
          <p:cNvPr id="15" name="Text 13"/>
          <p:cNvSpPr/>
          <p:nvPr/>
        </p:nvSpPr>
        <p:spPr>
          <a:xfrm>
            <a:off x="6400800" y="4773168"/>
            <a:ext cx="2240280" cy="274320"/>
          </a:xfrm>
          <a:prstGeom prst="rect">
            <a:avLst/>
          </a:prstGeom>
          <a:noFill/>
          <a:ln/>
        </p:spPr>
        <p:txBody>
          <a:bodyPr wrap="square" lIns="0" tIns="0" rIns="0" bIns="0" rtlCol="0" anchor="ctr"/>
          <a:lstStyle/>
          <a:p>
            <a:pPr algn="r" indent="0" marL="0">
              <a:buNone/>
            </a:pPr>
            <a:r>
              <a:rPr lang="en-US" sz="850" spc="200" kern="0" dirty="0">
                <a:solidFill>
                  <a:srgbClr val="0CA6CF"/>
                </a:solidFill>
                <a:latin typeface="Courier New" pitchFamily="34" charset="0"/>
                <a:ea typeface="Courier New" pitchFamily="34" charset="-122"/>
                <a:cs typeface="Courier New" pitchFamily="34" charset="-120"/>
              </a:rPr>
              <a:t>guiadeunhacker.com</a:t>
            </a:r>
            <a:endParaRPr lang="en-US" sz="850" dirty="0"/>
          </a:p>
        </p:txBody>
      </p:sp>
      <p:sp>
        <p:nvSpPr>
          <p:cNvPr id="16" name="Text 14"/>
          <p:cNvSpPr/>
          <p:nvPr/>
        </p:nvSpPr>
        <p:spPr>
          <a:xfrm>
            <a:off x="8549640" y="384048"/>
            <a:ext cx="640080" cy="292608"/>
          </a:xfrm>
          <a:prstGeom prst="rect">
            <a:avLst/>
          </a:prstGeom>
          <a:noFill/>
          <a:ln/>
        </p:spPr>
        <p:txBody>
          <a:bodyPr wrap="square" lIns="0" tIns="0" rIns="0" bIns="0" rtlCol="0" anchor="ctr"/>
          <a:lstStyle/>
          <a:p>
            <a:pPr algn="r" indent="0" marL="0">
              <a:buNone/>
            </a:pPr>
            <a:r>
              <a:rPr lang="en-US" sz="1100" dirty="0">
                <a:solidFill>
                  <a:srgbClr val="8294A3"/>
                </a:solidFill>
                <a:latin typeface="Courier New" pitchFamily="34" charset="0"/>
                <a:ea typeface="Courier New" pitchFamily="34" charset="-122"/>
                <a:cs typeface="Courier New" pitchFamily="34" charset="-120"/>
              </a:rPr>
              <a:t>19/24</a:t>
            </a:r>
            <a:endParaRPr lang="en-US" sz="11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384048"/>
            <a:ext cx="7955280" cy="310896"/>
          </a:xfrm>
          <a:prstGeom prst="rect">
            <a:avLst/>
          </a:prstGeom>
          <a:noFill/>
          <a:ln/>
        </p:spPr>
        <p:txBody>
          <a:bodyPr wrap="square" lIns="0" tIns="0" rIns="0" bIns="0" rtlCol="0" anchor="ctr"/>
          <a:lstStyle/>
          <a:p>
            <a:pPr indent="0" marL="0">
              <a:buNone/>
            </a:pPr>
            <a:r>
              <a:rPr lang="en-US" sz="1200" b="1" spc="400" kern="0" dirty="0">
                <a:solidFill>
                  <a:srgbClr val="DC5428"/>
                </a:solidFill>
                <a:latin typeface="Courier New" pitchFamily="34" charset="0"/>
                <a:ea typeface="Courier New" pitchFamily="34" charset="-122"/>
                <a:cs typeface="Courier New" pitchFamily="34" charset="-120"/>
              </a:rPr>
              <a:t>&gt;&gt; </a:t>
            </a:r>
            <a:pPr indent="0" marL="0">
              <a:buNone/>
            </a:pPr>
            <a:r>
              <a:rPr lang="en-US" sz="1200" b="1" spc="400" kern="0" dirty="0">
                <a:solidFill>
                  <a:srgbClr val="0CA6CF"/>
                </a:solidFill>
                <a:latin typeface="Courier New" pitchFamily="34" charset="0"/>
                <a:ea typeface="Courier New" pitchFamily="34" charset="-122"/>
                <a:cs typeface="Courier New" pitchFamily="34" charset="-120"/>
              </a:rPr>
              <a:t>PRIMERA VERDAD INCÓMODA</a:t>
            </a:r>
            <a:endParaRPr lang="en-US" sz="1200" dirty="0"/>
          </a:p>
        </p:txBody>
      </p:sp>
      <p:sp>
        <p:nvSpPr>
          <p:cNvPr id="3" name="Text 1"/>
          <p:cNvSpPr/>
          <p:nvPr/>
        </p:nvSpPr>
        <p:spPr>
          <a:xfrm>
            <a:off x="502920" y="1280160"/>
            <a:ext cx="8138160" cy="1554480"/>
          </a:xfrm>
          <a:prstGeom prst="rect">
            <a:avLst/>
          </a:prstGeom>
          <a:noFill/>
          <a:ln/>
        </p:spPr>
        <p:txBody>
          <a:bodyPr wrap="square" lIns="0" tIns="0" rIns="0" bIns="0" rtlCol="0" anchor="ctr"/>
          <a:lstStyle/>
          <a:p>
            <a:pPr indent="0" marL="0">
              <a:lnSpc>
                <a:spcPts val="4200"/>
              </a:lnSpc>
              <a:buNone/>
            </a:pPr>
            <a:r>
              <a:rPr lang="en-US" sz="3200" b="1" i="1" dirty="0">
                <a:solidFill>
                  <a:srgbClr val="8294A3"/>
                </a:solidFill>
                <a:latin typeface="Arial" pitchFamily="34" charset="0"/>
                <a:ea typeface="Arial" pitchFamily="34" charset="-122"/>
                <a:cs typeface="Arial" pitchFamily="34" charset="-120"/>
              </a:rPr>
              <a:t>“A mí no me van a atacar, no tengo nada.”
</a:t>
            </a:r>
            <a:pPr indent="0" marL="0">
              <a:lnSpc>
                <a:spcPts val="4200"/>
              </a:lnSpc>
              <a:buNone/>
            </a:pPr>
            <a:r>
              <a:rPr lang="en-US" sz="3200" b="1" dirty="0">
                <a:solidFill>
                  <a:srgbClr val="FFFFFF"/>
                </a:solidFill>
                <a:latin typeface="Arial" pitchFamily="34" charset="0"/>
                <a:ea typeface="Arial" pitchFamily="34" charset="-122"/>
                <a:cs typeface="Arial" pitchFamily="34" charset="-120"/>
              </a:rPr>
              <a:t>Falso: los ataques no eligen. Barren.</a:t>
            </a:r>
            <a:endParaRPr lang="en-US" sz="3200" dirty="0"/>
          </a:p>
        </p:txBody>
      </p:sp>
      <p:sp>
        <p:nvSpPr>
          <p:cNvPr id="4" name="Shape 2"/>
          <p:cNvSpPr/>
          <p:nvPr/>
        </p:nvSpPr>
        <p:spPr>
          <a:xfrm>
            <a:off x="502920" y="3017520"/>
            <a:ext cx="2606040" cy="1371600"/>
          </a:xfrm>
          <a:prstGeom prst="roundRect">
            <a:avLst>
              <a:gd name="adj" fmla="val 4000"/>
            </a:avLst>
          </a:prstGeom>
          <a:solidFill>
            <a:srgbClr val="131C25"/>
          </a:solidFill>
          <a:ln w="12700">
            <a:solidFill>
              <a:srgbClr val="1C2832"/>
            </a:solidFill>
            <a:prstDash val="solid"/>
          </a:ln>
        </p:spPr>
        <p:txBody>
          <a:bodyPr/>
          <a:p/>
        </p:txBody>
      </p:sp>
      <p:sp>
        <p:nvSpPr>
          <p:cNvPr id="5" name="Text 3"/>
          <p:cNvSpPr/>
          <p:nvPr/>
        </p:nvSpPr>
        <p:spPr>
          <a:xfrm>
            <a:off x="667512" y="3127248"/>
            <a:ext cx="2286000" cy="1143000"/>
          </a:xfrm>
          <a:prstGeom prst="rect">
            <a:avLst/>
          </a:prstGeom>
          <a:noFill/>
          <a:ln/>
        </p:spPr>
        <p:txBody>
          <a:bodyPr wrap="square" lIns="0" tIns="0" rIns="0" bIns="0" rtlCol="0" anchor="ctr"/>
          <a:lstStyle/>
          <a:p>
            <a:pPr indent="0" marL="0">
              <a:lnSpc>
                <a:spcPts val="1600"/>
              </a:lnSpc>
              <a:buNone/>
            </a:pPr>
            <a:r>
              <a:rPr lang="en-US" sz="1350" b="1" dirty="0">
                <a:solidFill>
                  <a:srgbClr val="FFFFFF"/>
                </a:solidFill>
                <a:latin typeface="Arial" pitchFamily="34" charset="0"/>
                <a:ea typeface="Arial" pitchFamily="34" charset="-122"/>
                <a:cs typeface="Arial" pitchFamily="34" charset="-120"/>
              </a:rPr>
              <a:t>Tu cuenta de Instagram
</a:t>
            </a:r>
            <a:pPr indent="0" marL="0">
              <a:lnSpc>
                <a:spcPts val="1600"/>
              </a:lnSpc>
              <a:buNone/>
            </a:pPr>
            <a:r>
              <a:rPr lang="en-US" sz="1150" dirty="0">
                <a:solidFill>
                  <a:srgbClr val="8294A3"/>
                </a:solidFill>
                <a:latin typeface="Arial" pitchFamily="34" charset="0"/>
                <a:ea typeface="Arial" pitchFamily="34" charset="-122"/>
                <a:cs typeface="Arial" pitchFamily="34" charset="-120"/>
              </a:rPr>
              <a:t>se vende o se usa para estafar a tus contactos</a:t>
            </a:r>
            <a:endParaRPr lang="en-US" sz="1350" dirty="0"/>
          </a:p>
        </p:txBody>
      </p:sp>
      <p:sp>
        <p:nvSpPr>
          <p:cNvPr id="6" name="Shape 4"/>
          <p:cNvSpPr/>
          <p:nvPr/>
        </p:nvSpPr>
        <p:spPr>
          <a:xfrm>
            <a:off x="3291840" y="3017520"/>
            <a:ext cx="2606040" cy="1371600"/>
          </a:xfrm>
          <a:prstGeom prst="roundRect">
            <a:avLst>
              <a:gd name="adj" fmla="val 4000"/>
            </a:avLst>
          </a:prstGeom>
          <a:solidFill>
            <a:srgbClr val="131C25"/>
          </a:solidFill>
          <a:ln w="12700">
            <a:solidFill>
              <a:srgbClr val="1C2832"/>
            </a:solidFill>
            <a:prstDash val="solid"/>
          </a:ln>
        </p:spPr>
        <p:txBody>
          <a:bodyPr/>
          <a:p/>
        </p:txBody>
      </p:sp>
      <p:sp>
        <p:nvSpPr>
          <p:cNvPr id="7" name="Text 5"/>
          <p:cNvSpPr/>
          <p:nvPr/>
        </p:nvSpPr>
        <p:spPr>
          <a:xfrm>
            <a:off x="3456432" y="3127248"/>
            <a:ext cx="2286000" cy="1143000"/>
          </a:xfrm>
          <a:prstGeom prst="rect">
            <a:avLst/>
          </a:prstGeom>
          <a:noFill/>
          <a:ln/>
        </p:spPr>
        <p:txBody>
          <a:bodyPr wrap="square" lIns="0" tIns="0" rIns="0" bIns="0" rtlCol="0" anchor="ctr"/>
          <a:lstStyle/>
          <a:p>
            <a:pPr indent="0" marL="0">
              <a:lnSpc>
                <a:spcPts val="1600"/>
              </a:lnSpc>
              <a:buNone/>
            </a:pPr>
            <a:r>
              <a:rPr lang="en-US" sz="1350" b="1" dirty="0">
                <a:solidFill>
                  <a:srgbClr val="FFFFFF"/>
                </a:solidFill>
                <a:latin typeface="Arial" pitchFamily="34" charset="0"/>
                <a:ea typeface="Arial" pitchFamily="34" charset="-122"/>
                <a:cs typeface="Arial" pitchFamily="34" charset="-120"/>
              </a:rPr>
              <a:t>Tus fotos y chats
</a:t>
            </a:r>
            <a:pPr indent="0" marL="0">
              <a:lnSpc>
                <a:spcPts val="1600"/>
              </a:lnSpc>
              <a:buNone/>
            </a:pPr>
            <a:r>
              <a:rPr lang="en-US" sz="1150" dirty="0">
                <a:solidFill>
                  <a:srgbClr val="8294A3"/>
                </a:solidFill>
                <a:latin typeface="Arial" pitchFamily="34" charset="0"/>
                <a:ea typeface="Arial" pitchFamily="34" charset="-122"/>
                <a:cs typeface="Arial" pitchFamily="34" charset="-120"/>
              </a:rPr>
              <a:t>se usan para presionarte o exponerte</a:t>
            </a:r>
            <a:endParaRPr lang="en-US" sz="1350" dirty="0"/>
          </a:p>
        </p:txBody>
      </p:sp>
      <p:sp>
        <p:nvSpPr>
          <p:cNvPr id="8" name="Shape 6"/>
          <p:cNvSpPr/>
          <p:nvPr/>
        </p:nvSpPr>
        <p:spPr>
          <a:xfrm>
            <a:off x="6080760" y="3017520"/>
            <a:ext cx="2606040" cy="1371600"/>
          </a:xfrm>
          <a:prstGeom prst="roundRect">
            <a:avLst>
              <a:gd name="adj" fmla="val 4000"/>
            </a:avLst>
          </a:prstGeom>
          <a:solidFill>
            <a:srgbClr val="131C25"/>
          </a:solidFill>
          <a:ln w="12700">
            <a:solidFill>
              <a:srgbClr val="1C2832"/>
            </a:solidFill>
            <a:prstDash val="solid"/>
          </a:ln>
        </p:spPr>
        <p:txBody>
          <a:bodyPr/>
          <a:p/>
        </p:txBody>
      </p:sp>
      <p:sp>
        <p:nvSpPr>
          <p:cNvPr id="9" name="Text 7"/>
          <p:cNvSpPr/>
          <p:nvPr/>
        </p:nvSpPr>
        <p:spPr>
          <a:xfrm>
            <a:off x="6245352" y="3127248"/>
            <a:ext cx="2286000" cy="1143000"/>
          </a:xfrm>
          <a:prstGeom prst="rect">
            <a:avLst/>
          </a:prstGeom>
          <a:noFill/>
          <a:ln/>
        </p:spPr>
        <p:txBody>
          <a:bodyPr wrap="square" lIns="0" tIns="0" rIns="0" bIns="0" rtlCol="0" anchor="ctr"/>
          <a:lstStyle/>
          <a:p>
            <a:pPr indent="0" marL="0">
              <a:lnSpc>
                <a:spcPts val="1600"/>
              </a:lnSpc>
              <a:buNone/>
            </a:pPr>
            <a:r>
              <a:rPr lang="en-US" sz="1350" b="1" dirty="0">
                <a:solidFill>
                  <a:srgbClr val="FFFFFF"/>
                </a:solidFill>
                <a:latin typeface="Arial" pitchFamily="34" charset="0"/>
                <a:ea typeface="Arial" pitchFamily="34" charset="-122"/>
                <a:cs typeface="Arial" pitchFamily="34" charset="-120"/>
              </a:rPr>
              <a:t>Tu cuenta del juego
</a:t>
            </a:r>
            <a:pPr indent="0" marL="0">
              <a:lnSpc>
                <a:spcPts val="1600"/>
              </a:lnSpc>
              <a:buNone/>
            </a:pPr>
            <a:r>
              <a:rPr lang="en-US" sz="1150" dirty="0">
                <a:solidFill>
                  <a:srgbClr val="8294A3"/>
                </a:solidFill>
                <a:latin typeface="Arial" pitchFamily="34" charset="0"/>
                <a:ea typeface="Arial" pitchFamily="34" charset="-122"/>
                <a:cs typeface="Arial" pitchFamily="34" charset="-120"/>
              </a:rPr>
              <a:t>años de progreso y skins: plata real para otros</a:t>
            </a:r>
            <a:endParaRPr lang="en-US" sz="1350" dirty="0"/>
          </a:p>
        </p:txBody>
      </p:sp>
      <p:sp>
        <p:nvSpPr>
          <p:cNvPr id="10" name="Text 8"/>
          <p:cNvSpPr/>
          <p:nvPr/>
        </p:nvSpPr>
        <p:spPr>
          <a:xfrm>
            <a:off x="502920" y="4773168"/>
            <a:ext cx="5669280" cy="274320"/>
          </a:xfrm>
          <a:prstGeom prst="rect">
            <a:avLst/>
          </a:prstGeom>
          <a:noFill/>
          <a:ln/>
        </p:spPr>
        <p:txBody>
          <a:bodyPr wrap="square" lIns="0" tIns="0" rIns="0" bIns="0" rtlCol="0" anchor="ctr"/>
          <a:lstStyle/>
          <a:p>
            <a:pPr indent="0" marL="0">
              <a:buNone/>
            </a:pPr>
            <a:r>
              <a:rPr lang="en-US" sz="850" spc="200" kern="0" dirty="0">
                <a:solidFill>
                  <a:srgbClr val="8294A3"/>
                </a:solidFill>
                <a:latin typeface="Courier New" pitchFamily="34" charset="0"/>
                <a:ea typeface="Courier New" pitchFamily="34" charset="-122"/>
                <a:cs typeface="Courier New" pitchFamily="34" charset="-120"/>
              </a:rPr>
              <a:t>MODO DEFENSA — CÉSAR CERRUDO</a:t>
            </a:r>
            <a:endParaRPr lang="en-US" sz="850" dirty="0"/>
          </a:p>
        </p:txBody>
      </p:sp>
      <p:sp>
        <p:nvSpPr>
          <p:cNvPr id="11" name="Text 9"/>
          <p:cNvSpPr/>
          <p:nvPr/>
        </p:nvSpPr>
        <p:spPr>
          <a:xfrm>
            <a:off x="6400800" y="4773168"/>
            <a:ext cx="2240280" cy="274320"/>
          </a:xfrm>
          <a:prstGeom prst="rect">
            <a:avLst/>
          </a:prstGeom>
          <a:noFill/>
          <a:ln/>
        </p:spPr>
        <p:txBody>
          <a:bodyPr wrap="square" lIns="0" tIns="0" rIns="0" bIns="0" rtlCol="0" anchor="ctr"/>
          <a:lstStyle/>
          <a:p>
            <a:pPr algn="r" indent="0" marL="0">
              <a:buNone/>
            </a:pPr>
            <a:r>
              <a:rPr lang="en-US" sz="850" spc="200" kern="0" dirty="0">
                <a:solidFill>
                  <a:srgbClr val="0CA6CF"/>
                </a:solidFill>
                <a:latin typeface="Courier New" pitchFamily="34" charset="0"/>
                <a:ea typeface="Courier New" pitchFamily="34" charset="-122"/>
                <a:cs typeface="Courier New" pitchFamily="34" charset="-120"/>
              </a:rPr>
              <a:t>guiadeunhacker.com</a:t>
            </a:r>
            <a:endParaRPr lang="en-US" sz="850" dirty="0"/>
          </a:p>
        </p:txBody>
      </p:sp>
      <p:sp>
        <p:nvSpPr>
          <p:cNvPr id="12" name="Text 10"/>
          <p:cNvSpPr/>
          <p:nvPr/>
        </p:nvSpPr>
        <p:spPr>
          <a:xfrm>
            <a:off x="8549640" y="384048"/>
            <a:ext cx="640080" cy="292608"/>
          </a:xfrm>
          <a:prstGeom prst="rect">
            <a:avLst/>
          </a:prstGeom>
          <a:noFill/>
          <a:ln/>
        </p:spPr>
        <p:txBody>
          <a:bodyPr wrap="square" lIns="0" tIns="0" rIns="0" bIns="0" rtlCol="0" anchor="ctr"/>
          <a:lstStyle/>
          <a:p>
            <a:pPr algn="r" indent="0" marL="0">
              <a:buNone/>
            </a:pPr>
            <a:r>
              <a:rPr lang="en-US" sz="1100" dirty="0">
                <a:solidFill>
                  <a:srgbClr val="8294A3"/>
                </a:solidFill>
                <a:latin typeface="Courier New" pitchFamily="34" charset="0"/>
                <a:ea typeface="Courier New" pitchFamily="34" charset="-122"/>
                <a:cs typeface="Courier New" pitchFamily="34" charset="-120"/>
              </a:rPr>
              <a:t>02/24</a:t>
            </a:r>
            <a:endParaRPr lang="en-US" sz="11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384048"/>
            <a:ext cx="7955280" cy="310896"/>
          </a:xfrm>
          <a:prstGeom prst="rect">
            <a:avLst/>
          </a:prstGeom>
          <a:noFill/>
          <a:ln/>
        </p:spPr>
        <p:txBody>
          <a:bodyPr wrap="square" lIns="0" tIns="0" rIns="0" bIns="0" rtlCol="0" anchor="ctr"/>
          <a:lstStyle/>
          <a:p>
            <a:pPr indent="0" marL="0">
              <a:buNone/>
            </a:pPr>
            <a:r>
              <a:rPr lang="en-US" sz="1200" b="1" spc="400" kern="0" dirty="0">
                <a:solidFill>
                  <a:srgbClr val="DC5428"/>
                </a:solidFill>
                <a:latin typeface="Courier New" pitchFamily="34" charset="0"/>
                <a:ea typeface="Courier New" pitchFamily="34" charset="-122"/>
                <a:cs typeface="Courier New" pitchFamily="34" charset="-120"/>
              </a:rPr>
              <a:t>&gt;&gt; </a:t>
            </a:r>
            <a:pPr indent="0" marL="0">
              <a:buNone/>
            </a:pPr>
            <a:r>
              <a:rPr lang="en-US" sz="1200" b="1" spc="400" kern="0" dirty="0">
                <a:solidFill>
                  <a:srgbClr val="0CA6CF"/>
                </a:solidFill>
                <a:latin typeface="Courier New" pitchFamily="34" charset="0"/>
                <a:ea typeface="Courier New" pitchFamily="34" charset="-122"/>
                <a:cs typeface="Courier New" pitchFamily="34" charset="-120"/>
              </a:rPr>
              <a:t>EL RETO DE LOS 7 DÍAS</a:t>
            </a:r>
            <a:endParaRPr lang="en-US" sz="1200" dirty="0"/>
          </a:p>
        </p:txBody>
      </p:sp>
      <p:sp>
        <p:nvSpPr>
          <p:cNvPr id="3" name="Text 1"/>
          <p:cNvSpPr/>
          <p:nvPr/>
        </p:nvSpPr>
        <p:spPr>
          <a:xfrm>
            <a:off x="502920" y="1051560"/>
            <a:ext cx="8138160" cy="594360"/>
          </a:xfrm>
          <a:prstGeom prst="rect">
            <a:avLst/>
          </a:prstGeom>
          <a:noFill/>
          <a:ln/>
        </p:spPr>
        <p:txBody>
          <a:bodyPr wrap="square" lIns="0" tIns="0" rIns="0" bIns="0" rtlCol="0" anchor="ctr"/>
          <a:lstStyle/>
          <a:p>
            <a:pPr indent="0" marL="0">
              <a:buNone/>
            </a:pPr>
            <a:r>
              <a:rPr lang="en-US" sz="2900" b="1" dirty="0">
                <a:solidFill>
                  <a:srgbClr val="FFFFFF"/>
                </a:solidFill>
                <a:latin typeface="Arial" pitchFamily="34" charset="0"/>
                <a:ea typeface="Arial" pitchFamily="34" charset="-122"/>
                <a:cs typeface="Arial" pitchFamily="34" charset="-120"/>
              </a:rPr>
              <a:t>Una jugada por día. En una semana, otro nivel.</a:t>
            </a:r>
            <a:endParaRPr lang="en-US" sz="2900" dirty="0"/>
          </a:p>
        </p:txBody>
      </p:sp>
      <p:sp>
        <p:nvSpPr>
          <p:cNvPr id="4" name="Shape 2"/>
          <p:cNvSpPr/>
          <p:nvPr/>
        </p:nvSpPr>
        <p:spPr>
          <a:xfrm>
            <a:off x="502920" y="1920240"/>
            <a:ext cx="1920240" cy="960120"/>
          </a:xfrm>
          <a:prstGeom prst="roundRect">
            <a:avLst>
              <a:gd name="adj" fmla="val 5714"/>
            </a:avLst>
          </a:prstGeom>
          <a:solidFill>
            <a:srgbClr val="131C25"/>
          </a:solidFill>
          <a:ln w="12700">
            <a:solidFill>
              <a:srgbClr val="1C2832"/>
            </a:solidFill>
            <a:prstDash val="solid"/>
          </a:ln>
        </p:spPr>
        <p:txBody>
          <a:bodyPr/>
          <a:p/>
        </p:txBody>
      </p:sp>
      <p:sp>
        <p:nvSpPr>
          <p:cNvPr id="5" name="Text 3"/>
          <p:cNvSpPr/>
          <p:nvPr/>
        </p:nvSpPr>
        <p:spPr>
          <a:xfrm>
            <a:off x="630936" y="2011680"/>
            <a:ext cx="1645920" cy="320040"/>
          </a:xfrm>
          <a:prstGeom prst="rect">
            <a:avLst/>
          </a:prstGeom>
          <a:noFill/>
          <a:ln/>
        </p:spPr>
        <p:txBody>
          <a:bodyPr wrap="square" lIns="0" tIns="0" rIns="0" bIns="0" rtlCol="0" anchor="ctr"/>
          <a:lstStyle/>
          <a:p>
            <a:pPr indent="0" marL="0">
              <a:buNone/>
            </a:pPr>
            <a:r>
              <a:rPr lang="en-US" sz="1400" b="1" dirty="0">
                <a:solidFill>
                  <a:srgbClr val="DC5428"/>
                </a:solidFill>
                <a:latin typeface="Courier New" pitchFamily="34" charset="0"/>
                <a:ea typeface="Courier New" pitchFamily="34" charset="-122"/>
                <a:cs typeface="Courier New" pitchFamily="34" charset="-120"/>
              </a:rPr>
              <a:t>D1</a:t>
            </a:r>
            <a:endParaRPr lang="en-US" sz="1400" dirty="0"/>
          </a:p>
        </p:txBody>
      </p:sp>
      <p:sp>
        <p:nvSpPr>
          <p:cNvPr id="6" name="Text 4"/>
          <p:cNvSpPr/>
          <p:nvPr/>
        </p:nvSpPr>
        <p:spPr>
          <a:xfrm>
            <a:off x="630936" y="2331720"/>
            <a:ext cx="1682496" cy="502920"/>
          </a:xfrm>
          <a:prstGeom prst="rect">
            <a:avLst/>
          </a:prstGeom>
          <a:noFill/>
          <a:ln/>
        </p:spPr>
        <p:txBody>
          <a:bodyPr wrap="square" lIns="0" tIns="0" rIns="0" bIns="0" rtlCol="0" anchor="ctr"/>
          <a:lstStyle/>
          <a:p>
            <a:pPr indent="0" marL="0">
              <a:lnSpc>
                <a:spcPts val="1300"/>
              </a:lnSpc>
              <a:buNone/>
            </a:pPr>
            <a:r>
              <a:rPr lang="en-US" sz="1050" dirty="0">
                <a:solidFill>
                  <a:srgbClr val="D7DEE5"/>
                </a:solidFill>
                <a:latin typeface="Arial" pitchFamily="34" charset="0"/>
                <a:ea typeface="Arial" pitchFamily="34" charset="-122"/>
                <a:cs typeface="Arial" pitchFamily="34" charset="-120"/>
              </a:rPr>
              <a:t>MFA en tu mail e Instagram</a:t>
            </a:r>
            <a:endParaRPr lang="en-US" sz="1050" dirty="0"/>
          </a:p>
        </p:txBody>
      </p:sp>
      <p:sp>
        <p:nvSpPr>
          <p:cNvPr id="7" name="Shape 5"/>
          <p:cNvSpPr/>
          <p:nvPr/>
        </p:nvSpPr>
        <p:spPr>
          <a:xfrm>
            <a:off x="2587752" y="1920240"/>
            <a:ext cx="1920240" cy="960120"/>
          </a:xfrm>
          <a:prstGeom prst="roundRect">
            <a:avLst>
              <a:gd name="adj" fmla="val 5714"/>
            </a:avLst>
          </a:prstGeom>
          <a:solidFill>
            <a:srgbClr val="131C25"/>
          </a:solidFill>
          <a:ln w="12700">
            <a:solidFill>
              <a:srgbClr val="1C2832"/>
            </a:solidFill>
            <a:prstDash val="solid"/>
          </a:ln>
        </p:spPr>
        <p:txBody>
          <a:bodyPr/>
          <a:p/>
        </p:txBody>
      </p:sp>
      <p:sp>
        <p:nvSpPr>
          <p:cNvPr id="8" name="Text 6"/>
          <p:cNvSpPr/>
          <p:nvPr/>
        </p:nvSpPr>
        <p:spPr>
          <a:xfrm>
            <a:off x="2715768" y="2011680"/>
            <a:ext cx="1645920" cy="320040"/>
          </a:xfrm>
          <a:prstGeom prst="rect">
            <a:avLst/>
          </a:prstGeom>
          <a:noFill/>
          <a:ln/>
        </p:spPr>
        <p:txBody>
          <a:bodyPr wrap="square" lIns="0" tIns="0" rIns="0" bIns="0" rtlCol="0" anchor="ctr"/>
          <a:lstStyle/>
          <a:p>
            <a:pPr indent="0" marL="0">
              <a:buNone/>
            </a:pPr>
            <a:r>
              <a:rPr lang="en-US" sz="1400" b="1" dirty="0">
                <a:solidFill>
                  <a:srgbClr val="DC5428"/>
                </a:solidFill>
                <a:latin typeface="Courier New" pitchFamily="34" charset="0"/>
                <a:ea typeface="Courier New" pitchFamily="34" charset="-122"/>
                <a:cs typeface="Courier New" pitchFamily="34" charset="-120"/>
              </a:rPr>
              <a:t>D2</a:t>
            </a:r>
            <a:endParaRPr lang="en-US" sz="1400" dirty="0"/>
          </a:p>
        </p:txBody>
      </p:sp>
      <p:sp>
        <p:nvSpPr>
          <p:cNvPr id="9" name="Text 7"/>
          <p:cNvSpPr/>
          <p:nvPr/>
        </p:nvSpPr>
        <p:spPr>
          <a:xfrm>
            <a:off x="2715768" y="2331720"/>
            <a:ext cx="1682496" cy="502920"/>
          </a:xfrm>
          <a:prstGeom prst="rect">
            <a:avLst/>
          </a:prstGeom>
          <a:noFill/>
          <a:ln/>
        </p:spPr>
        <p:txBody>
          <a:bodyPr wrap="square" lIns="0" tIns="0" rIns="0" bIns="0" rtlCol="0" anchor="ctr"/>
          <a:lstStyle/>
          <a:p>
            <a:pPr indent="0" marL="0">
              <a:lnSpc>
                <a:spcPts val="1300"/>
              </a:lnSpc>
              <a:buNone/>
            </a:pPr>
            <a:r>
              <a:rPr lang="en-US" sz="1050" dirty="0">
                <a:solidFill>
                  <a:srgbClr val="D7DEE5"/>
                </a:solidFill>
                <a:latin typeface="Arial" pitchFamily="34" charset="0"/>
                <a:ea typeface="Arial" pitchFamily="34" charset="-122"/>
                <a:cs typeface="Arial" pitchFamily="34" charset="-120"/>
              </a:rPr>
              <a:t>PIN a la tarjeta SIM</a:t>
            </a:r>
            <a:endParaRPr lang="en-US" sz="1050" dirty="0"/>
          </a:p>
        </p:txBody>
      </p:sp>
      <p:sp>
        <p:nvSpPr>
          <p:cNvPr id="10" name="Shape 8"/>
          <p:cNvSpPr/>
          <p:nvPr/>
        </p:nvSpPr>
        <p:spPr>
          <a:xfrm>
            <a:off x="4672584" y="1920240"/>
            <a:ext cx="1920240" cy="960120"/>
          </a:xfrm>
          <a:prstGeom prst="roundRect">
            <a:avLst>
              <a:gd name="adj" fmla="val 5714"/>
            </a:avLst>
          </a:prstGeom>
          <a:solidFill>
            <a:srgbClr val="131C25"/>
          </a:solidFill>
          <a:ln w="12700">
            <a:solidFill>
              <a:srgbClr val="1C2832"/>
            </a:solidFill>
            <a:prstDash val="solid"/>
          </a:ln>
        </p:spPr>
        <p:txBody>
          <a:bodyPr/>
          <a:p/>
        </p:txBody>
      </p:sp>
      <p:sp>
        <p:nvSpPr>
          <p:cNvPr id="11" name="Text 9"/>
          <p:cNvSpPr/>
          <p:nvPr/>
        </p:nvSpPr>
        <p:spPr>
          <a:xfrm>
            <a:off x="4800600" y="2011680"/>
            <a:ext cx="1645920" cy="320040"/>
          </a:xfrm>
          <a:prstGeom prst="rect">
            <a:avLst/>
          </a:prstGeom>
          <a:noFill/>
          <a:ln/>
        </p:spPr>
        <p:txBody>
          <a:bodyPr wrap="square" lIns="0" tIns="0" rIns="0" bIns="0" rtlCol="0" anchor="ctr"/>
          <a:lstStyle/>
          <a:p>
            <a:pPr indent="0" marL="0">
              <a:buNone/>
            </a:pPr>
            <a:r>
              <a:rPr lang="en-US" sz="1400" b="1" dirty="0">
                <a:solidFill>
                  <a:srgbClr val="DC5428"/>
                </a:solidFill>
                <a:latin typeface="Courier New" pitchFamily="34" charset="0"/>
                <a:ea typeface="Courier New" pitchFamily="34" charset="-122"/>
                <a:cs typeface="Courier New" pitchFamily="34" charset="-120"/>
              </a:rPr>
              <a:t>D3</a:t>
            </a:r>
            <a:endParaRPr lang="en-US" sz="1400" dirty="0"/>
          </a:p>
        </p:txBody>
      </p:sp>
      <p:sp>
        <p:nvSpPr>
          <p:cNvPr id="12" name="Text 10"/>
          <p:cNvSpPr/>
          <p:nvPr/>
        </p:nvSpPr>
        <p:spPr>
          <a:xfrm>
            <a:off x="4800600" y="2331720"/>
            <a:ext cx="1682496" cy="502920"/>
          </a:xfrm>
          <a:prstGeom prst="rect">
            <a:avLst/>
          </a:prstGeom>
          <a:noFill/>
          <a:ln/>
        </p:spPr>
        <p:txBody>
          <a:bodyPr wrap="square" lIns="0" tIns="0" rIns="0" bIns="0" rtlCol="0" anchor="ctr"/>
          <a:lstStyle/>
          <a:p>
            <a:pPr indent="0" marL="0">
              <a:lnSpc>
                <a:spcPts val="1300"/>
              </a:lnSpc>
              <a:buNone/>
            </a:pPr>
            <a:r>
              <a:rPr lang="en-US" sz="1050" dirty="0">
                <a:solidFill>
                  <a:srgbClr val="D7DEE5"/>
                </a:solidFill>
                <a:latin typeface="Arial" pitchFamily="34" charset="0"/>
                <a:ea typeface="Arial" pitchFamily="34" charset="-122"/>
                <a:cs typeface="Arial" pitchFamily="34" charset="-120"/>
              </a:rPr>
              <a:t>Contraseña nueva en tu cuenta más vieja</a:t>
            </a:r>
            <a:endParaRPr lang="en-US" sz="1050" dirty="0"/>
          </a:p>
        </p:txBody>
      </p:sp>
      <p:sp>
        <p:nvSpPr>
          <p:cNvPr id="13" name="Shape 11"/>
          <p:cNvSpPr/>
          <p:nvPr/>
        </p:nvSpPr>
        <p:spPr>
          <a:xfrm>
            <a:off x="6757416" y="1920240"/>
            <a:ext cx="1920240" cy="960120"/>
          </a:xfrm>
          <a:prstGeom prst="roundRect">
            <a:avLst>
              <a:gd name="adj" fmla="val 5714"/>
            </a:avLst>
          </a:prstGeom>
          <a:solidFill>
            <a:srgbClr val="131C25"/>
          </a:solidFill>
          <a:ln w="12700">
            <a:solidFill>
              <a:srgbClr val="1C2832"/>
            </a:solidFill>
            <a:prstDash val="solid"/>
          </a:ln>
        </p:spPr>
        <p:txBody>
          <a:bodyPr/>
          <a:p/>
        </p:txBody>
      </p:sp>
      <p:sp>
        <p:nvSpPr>
          <p:cNvPr id="14" name="Text 12"/>
          <p:cNvSpPr/>
          <p:nvPr/>
        </p:nvSpPr>
        <p:spPr>
          <a:xfrm>
            <a:off x="6885432" y="2011680"/>
            <a:ext cx="1645920" cy="320040"/>
          </a:xfrm>
          <a:prstGeom prst="rect">
            <a:avLst/>
          </a:prstGeom>
          <a:noFill/>
          <a:ln/>
        </p:spPr>
        <p:txBody>
          <a:bodyPr wrap="square" lIns="0" tIns="0" rIns="0" bIns="0" rtlCol="0" anchor="ctr"/>
          <a:lstStyle/>
          <a:p>
            <a:pPr indent="0" marL="0">
              <a:buNone/>
            </a:pPr>
            <a:r>
              <a:rPr lang="en-US" sz="1400" b="1" dirty="0">
                <a:solidFill>
                  <a:srgbClr val="DC5428"/>
                </a:solidFill>
                <a:latin typeface="Courier New" pitchFamily="34" charset="0"/>
                <a:ea typeface="Courier New" pitchFamily="34" charset="-122"/>
                <a:cs typeface="Courier New" pitchFamily="34" charset="-120"/>
              </a:rPr>
              <a:t>D4</a:t>
            </a:r>
            <a:endParaRPr lang="en-US" sz="1400" dirty="0"/>
          </a:p>
        </p:txBody>
      </p:sp>
      <p:sp>
        <p:nvSpPr>
          <p:cNvPr id="15" name="Text 13"/>
          <p:cNvSpPr/>
          <p:nvPr/>
        </p:nvSpPr>
        <p:spPr>
          <a:xfrm>
            <a:off x="6885432" y="2331720"/>
            <a:ext cx="1682496" cy="502920"/>
          </a:xfrm>
          <a:prstGeom prst="rect">
            <a:avLst/>
          </a:prstGeom>
          <a:noFill/>
          <a:ln/>
        </p:spPr>
        <p:txBody>
          <a:bodyPr wrap="square" lIns="0" tIns="0" rIns="0" bIns="0" rtlCol="0" anchor="ctr"/>
          <a:lstStyle/>
          <a:p>
            <a:pPr indent="0" marL="0">
              <a:lnSpc>
                <a:spcPts val="1300"/>
              </a:lnSpc>
              <a:buNone/>
            </a:pPr>
            <a:r>
              <a:rPr lang="en-US" sz="1050" dirty="0">
                <a:solidFill>
                  <a:srgbClr val="D7DEE5"/>
                </a:solidFill>
                <a:latin typeface="Arial" pitchFamily="34" charset="0"/>
                <a:ea typeface="Arial" pitchFamily="34" charset="-122"/>
                <a:cs typeface="Arial" pitchFamily="34" charset="-120"/>
              </a:rPr>
              <a:t>Revisar quién puede ver tus perfiles</a:t>
            </a:r>
            <a:endParaRPr lang="en-US" sz="1050" dirty="0"/>
          </a:p>
        </p:txBody>
      </p:sp>
      <p:sp>
        <p:nvSpPr>
          <p:cNvPr id="16" name="Shape 14"/>
          <p:cNvSpPr/>
          <p:nvPr/>
        </p:nvSpPr>
        <p:spPr>
          <a:xfrm>
            <a:off x="502920" y="3063240"/>
            <a:ext cx="1920240" cy="960120"/>
          </a:xfrm>
          <a:prstGeom prst="roundRect">
            <a:avLst>
              <a:gd name="adj" fmla="val 5714"/>
            </a:avLst>
          </a:prstGeom>
          <a:solidFill>
            <a:srgbClr val="131C25"/>
          </a:solidFill>
          <a:ln w="12700">
            <a:solidFill>
              <a:srgbClr val="1C2832"/>
            </a:solidFill>
            <a:prstDash val="solid"/>
          </a:ln>
        </p:spPr>
        <p:txBody>
          <a:bodyPr/>
          <a:p/>
        </p:txBody>
      </p:sp>
      <p:sp>
        <p:nvSpPr>
          <p:cNvPr id="17" name="Text 15"/>
          <p:cNvSpPr/>
          <p:nvPr/>
        </p:nvSpPr>
        <p:spPr>
          <a:xfrm>
            <a:off x="630936" y="3154680"/>
            <a:ext cx="1645920" cy="320040"/>
          </a:xfrm>
          <a:prstGeom prst="rect">
            <a:avLst/>
          </a:prstGeom>
          <a:noFill/>
          <a:ln/>
        </p:spPr>
        <p:txBody>
          <a:bodyPr wrap="square" lIns="0" tIns="0" rIns="0" bIns="0" rtlCol="0" anchor="ctr"/>
          <a:lstStyle/>
          <a:p>
            <a:pPr indent="0" marL="0">
              <a:buNone/>
            </a:pPr>
            <a:r>
              <a:rPr lang="en-US" sz="1400" b="1" dirty="0">
                <a:solidFill>
                  <a:srgbClr val="DC5428"/>
                </a:solidFill>
                <a:latin typeface="Courier New" pitchFamily="34" charset="0"/>
                <a:ea typeface="Courier New" pitchFamily="34" charset="-122"/>
                <a:cs typeface="Courier New" pitchFamily="34" charset="-120"/>
              </a:rPr>
              <a:t>D5</a:t>
            </a:r>
            <a:endParaRPr lang="en-US" sz="1400" dirty="0"/>
          </a:p>
        </p:txBody>
      </p:sp>
      <p:sp>
        <p:nvSpPr>
          <p:cNvPr id="18" name="Text 16"/>
          <p:cNvSpPr/>
          <p:nvPr/>
        </p:nvSpPr>
        <p:spPr>
          <a:xfrm>
            <a:off x="630936" y="3474720"/>
            <a:ext cx="1682496" cy="502920"/>
          </a:xfrm>
          <a:prstGeom prst="rect">
            <a:avLst/>
          </a:prstGeom>
          <a:noFill/>
          <a:ln/>
        </p:spPr>
        <p:txBody>
          <a:bodyPr wrap="square" lIns="0" tIns="0" rIns="0" bIns="0" rtlCol="0" anchor="ctr"/>
          <a:lstStyle/>
          <a:p>
            <a:pPr indent="0" marL="0">
              <a:lnSpc>
                <a:spcPts val="1300"/>
              </a:lnSpc>
              <a:buNone/>
            </a:pPr>
            <a:r>
              <a:rPr lang="en-US" sz="1050" dirty="0">
                <a:solidFill>
                  <a:srgbClr val="D7DEE5"/>
                </a:solidFill>
                <a:latin typeface="Arial" pitchFamily="34" charset="0"/>
                <a:ea typeface="Arial" pitchFamily="34" charset="-122"/>
                <a:cs typeface="Arial" pitchFamily="34" charset="-120"/>
              </a:rPr>
              <a:t>Palabra clave anti-deepfake con tu familia</a:t>
            </a:r>
            <a:endParaRPr lang="en-US" sz="1050" dirty="0"/>
          </a:p>
        </p:txBody>
      </p:sp>
      <p:sp>
        <p:nvSpPr>
          <p:cNvPr id="19" name="Shape 17"/>
          <p:cNvSpPr/>
          <p:nvPr/>
        </p:nvSpPr>
        <p:spPr>
          <a:xfrm>
            <a:off x="2587752" y="3063240"/>
            <a:ext cx="1920240" cy="960120"/>
          </a:xfrm>
          <a:prstGeom prst="roundRect">
            <a:avLst>
              <a:gd name="adj" fmla="val 5714"/>
            </a:avLst>
          </a:prstGeom>
          <a:solidFill>
            <a:srgbClr val="131C25"/>
          </a:solidFill>
          <a:ln w="12700">
            <a:solidFill>
              <a:srgbClr val="1C2832"/>
            </a:solidFill>
            <a:prstDash val="solid"/>
          </a:ln>
        </p:spPr>
        <p:txBody>
          <a:bodyPr/>
          <a:p/>
        </p:txBody>
      </p:sp>
      <p:sp>
        <p:nvSpPr>
          <p:cNvPr id="20" name="Text 18"/>
          <p:cNvSpPr/>
          <p:nvPr/>
        </p:nvSpPr>
        <p:spPr>
          <a:xfrm>
            <a:off x="2715768" y="3154680"/>
            <a:ext cx="1645920" cy="320040"/>
          </a:xfrm>
          <a:prstGeom prst="rect">
            <a:avLst/>
          </a:prstGeom>
          <a:noFill/>
          <a:ln/>
        </p:spPr>
        <p:txBody>
          <a:bodyPr wrap="square" lIns="0" tIns="0" rIns="0" bIns="0" rtlCol="0" anchor="ctr"/>
          <a:lstStyle/>
          <a:p>
            <a:pPr indent="0" marL="0">
              <a:buNone/>
            </a:pPr>
            <a:r>
              <a:rPr lang="en-US" sz="1400" b="1" dirty="0">
                <a:solidFill>
                  <a:srgbClr val="DC5428"/>
                </a:solidFill>
                <a:latin typeface="Courier New" pitchFamily="34" charset="0"/>
                <a:ea typeface="Courier New" pitchFamily="34" charset="-122"/>
                <a:cs typeface="Courier New" pitchFamily="34" charset="-120"/>
              </a:rPr>
              <a:t>D6</a:t>
            </a:r>
            <a:endParaRPr lang="en-US" sz="1400" dirty="0"/>
          </a:p>
        </p:txBody>
      </p:sp>
      <p:sp>
        <p:nvSpPr>
          <p:cNvPr id="21" name="Text 19"/>
          <p:cNvSpPr/>
          <p:nvPr/>
        </p:nvSpPr>
        <p:spPr>
          <a:xfrm>
            <a:off x="2715768" y="3474720"/>
            <a:ext cx="1682496" cy="502920"/>
          </a:xfrm>
          <a:prstGeom prst="rect">
            <a:avLst/>
          </a:prstGeom>
          <a:noFill/>
          <a:ln/>
        </p:spPr>
        <p:txBody>
          <a:bodyPr wrap="square" lIns="0" tIns="0" rIns="0" bIns="0" rtlCol="0" anchor="ctr"/>
          <a:lstStyle/>
          <a:p>
            <a:pPr indent="0" marL="0">
              <a:lnSpc>
                <a:spcPts val="1300"/>
              </a:lnSpc>
              <a:buNone/>
            </a:pPr>
            <a:r>
              <a:rPr lang="en-US" sz="1050" dirty="0">
                <a:solidFill>
                  <a:srgbClr val="D7DEE5"/>
                </a:solidFill>
                <a:latin typeface="Arial" pitchFamily="34" charset="0"/>
                <a:ea typeface="Arial" pitchFamily="34" charset="-122"/>
                <a:cs typeface="Arial" pitchFamily="34" charset="-120"/>
              </a:rPr>
              <a:t>Borrar apps que no usás (y sus permisos)</a:t>
            </a:r>
            <a:endParaRPr lang="en-US" sz="1050" dirty="0"/>
          </a:p>
        </p:txBody>
      </p:sp>
      <p:sp>
        <p:nvSpPr>
          <p:cNvPr id="22" name="Shape 20"/>
          <p:cNvSpPr/>
          <p:nvPr/>
        </p:nvSpPr>
        <p:spPr>
          <a:xfrm>
            <a:off x="4672584" y="3063240"/>
            <a:ext cx="1920240" cy="960120"/>
          </a:xfrm>
          <a:prstGeom prst="roundRect">
            <a:avLst>
              <a:gd name="adj" fmla="val 5714"/>
            </a:avLst>
          </a:prstGeom>
          <a:solidFill>
            <a:srgbClr val="131C25"/>
          </a:solidFill>
          <a:ln w="12700">
            <a:solidFill>
              <a:srgbClr val="1C2832"/>
            </a:solidFill>
            <a:prstDash val="solid"/>
          </a:ln>
        </p:spPr>
        <p:txBody>
          <a:bodyPr/>
          <a:p/>
        </p:txBody>
      </p:sp>
      <p:sp>
        <p:nvSpPr>
          <p:cNvPr id="23" name="Text 21"/>
          <p:cNvSpPr/>
          <p:nvPr/>
        </p:nvSpPr>
        <p:spPr>
          <a:xfrm>
            <a:off x="4800600" y="3154680"/>
            <a:ext cx="1645920" cy="320040"/>
          </a:xfrm>
          <a:prstGeom prst="rect">
            <a:avLst/>
          </a:prstGeom>
          <a:noFill/>
          <a:ln/>
        </p:spPr>
        <p:txBody>
          <a:bodyPr wrap="square" lIns="0" tIns="0" rIns="0" bIns="0" rtlCol="0" anchor="ctr"/>
          <a:lstStyle/>
          <a:p>
            <a:pPr indent="0" marL="0">
              <a:buNone/>
            </a:pPr>
            <a:r>
              <a:rPr lang="en-US" sz="1400" b="1" dirty="0">
                <a:solidFill>
                  <a:srgbClr val="DC5428"/>
                </a:solidFill>
                <a:latin typeface="Courier New" pitchFamily="34" charset="0"/>
                <a:ea typeface="Courier New" pitchFamily="34" charset="-122"/>
                <a:cs typeface="Courier New" pitchFamily="34" charset="-120"/>
              </a:rPr>
              <a:t>D7</a:t>
            </a:r>
            <a:endParaRPr lang="en-US" sz="1400" dirty="0"/>
          </a:p>
        </p:txBody>
      </p:sp>
      <p:sp>
        <p:nvSpPr>
          <p:cNvPr id="24" name="Text 22"/>
          <p:cNvSpPr/>
          <p:nvPr/>
        </p:nvSpPr>
        <p:spPr>
          <a:xfrm>
            <a:off x="4800600" y="3474720"/>
            <a:ext cx="1682496" cy="502920"/>
          </a:xfrm>
          <a:prstGeom prst="rect">
            <a:avLst/>
          </a:prstGeom>
          <a:noFill/>
          <a:ln/>
        </p:spPr>
        <p:txBody>
          <a:bodyPr wrap="square" lIns="0" tIns="0" rIns="0" bIns="0" rtlCol="0" anchor="ctr"/>
          <a:lstStyle/>
          <a:p>
            <a:pPr indent="0" marL="0">
              <a:lnSpc>
                <a:spcPts val="1300"/>
              </a:lnSpc>
              <a:buNone/>
            </a:pPr>
            <a:r>
              <a:rPr lang="en-US" sz="1050" dirty="0">
                <a:solidFill>
                  <a:srgbClr val="D7DEE5"/>
                </a:solidFill>
                <a:latin typeface="Arial" pitchFamily="34" charset="0"/>
                <a:ea typeface="Arial" pitchFamily="34" charset="-122"/>
                <a:cs typeface="Arial" pitchFamily="34" charset="-120"/>
              </a:rPr>
              <a:t>Mostrarle el reto a alguien de tu casa</a:t>
            </a:r>
            <a:endParaRPr lang="en-US" sz="1050" dirty="0"/>
          </a:p>
        </p:txBody>
      </p:sp>
      <p:sp>
        <p:nvSpPr>
          <p:cNvPr id="25" name="Text 23"/>
          <p:cNvSpPr/>
          <p:nvPr/>
        </p:nvSpPr>
        <p:spPr>
          <a:xfrm>
            <a:off x="502920" y="4773168"/>
            <a:ext cx="5669280" cy="274320"/>
          </a:xfrm>
          <a:prstGeom prst="rect">
            <a:avLst/>
          </a:prstGeom>
          <a:noFill/>
          <a:ln/>
        </p:spPr>
        <p:txBody>
          <a:bodyPr wrap="square" lIns="0" tIns="0" rIns="0" bIns="0" rtlCol="0" anchor="ctr"/>
          <a:lstStyle/>
          <a:p>
            <a:pPr indent="0" marL="0">
              <a:buNone/>
            </a:pPr>
            <a:r>
              <a:rPr lang="en-US" sz="850" spc="200" kern="0" dirty="0">
                <a:solidFill>
                  <a:srgbClr val="8294A3"/>
                </a:solidFill>
                <a:latin typeface="Courier New" pitchFamily="34" charset="0"/>
                <a:ea typeface="Courier New" pitchFamily="34" charset="-122"/>
                <a:cs typeface="Courier New" pitchFamily="34" charset="-120"/>
              </a:rPr>
              <a:t>MODO DEFENSA — CÉSAR CERRUDO</a:t>
            </a:r>
            <a:endParaRPr lang="en-US" sz="850" dirty="0"/>
          </a:p>
        </p:txBody>
      </p:sp>
      <p:sp>
        <p:nvSpPr>
          <p:cNvPr id="26" name="Text 24"/>
          <p:cNvSpPr/>
          <p:nvPr/>
        </p:nvSpPr>
        <p:spPr>
          <a:xfrm>
            <a:off x="6400800" y="4773168"/>
            <a:ext cx="2240280" cy="274320"/>
          </a:xfrm>
          <a:prstGeom prst="rect">
            <a:avLst/>
          </a:prstGeom>
          <a:noFill/>
          <a:ln/>
        </p:spPr>
        <p:txBody>
          <a:bodyPr wrap="square" lIns="0" tIns="0" rIns="0" bIns="0" rtlCol="0" anchor="ctr"/>
          <a:lstStyle/>
          <a:p>
            <a:pPr algn="r" indent="0" marL="0">
              <a:buNone/>
            </a:pPr>
            <a:r>
              <a:rPr lang="en-US" sz="850" spc="200" kern="0" dirty="0">
                <a:solidFill>
                  <a:srgbClr val="0CA6CF"/>
                </a:solidFill>
                <a:latin typeface="Courier New" pitchFamily="34" charset="0"/>
                <a:ea typeface="Courier New" pitchFamily="34" charset="-122"/>
                <a:cs typeface="Courier New" pitchFamily="34" charset="-120"/>
              </a:rPr>
              <a:t>guiadeunhacker.com</a:t>
            </a:r>
            <a:endParaRPr lang="en-US" sz="850" dirty="0"/>
          </a:p>
        </p:txBody>
      </p:sp>
      <p:sp>
        <p:nvSpPr>
          <p:cNvPr id="27" name="Text 25"/>
          <p:cNvSpPr/>
          <p:nvPr/>
        </p:nvSpPr>
        <p:spPr>
          <a:xfrm>
            <a:off x="8549640" y="384048"/>
            <a:ext cx="640080" cy="292608"/>
          </a:xfrm>
          <a:prstGeom prst="rect">
            <a:avLst/>
          </a:prstGeom>
          <a:noFill/>
          <a:ln/>
        </p:spPr>
        <p:txBody>
          <a:bodyPr wrap="square" lIns="0" tIns="0" rIns="0" bIns="0" rtlCol="0" anchor="ctr"/>
          <a:lstStyle/>
          <a:p>
            <a:pPr algn="r" indent="0" marL="0">
              <a:buNone/>
            </a:pPr>
            <a:r>
              <a:rPr lang="en-US" sz="1100" dirty="0">
                <a:solidFill>
                  <a:srgbClr val="8294A3"/>
                </a:solidFill>
                <a:latin typeface="Courier New" pitchFamily="34" charset="0"/>
                <a:ea typeface="Courier New" pitchFamily="34" charset="-122"/>
                <a:cs typeface="Courier New" pitchFamily="34" charset="-120"/>
              </a:rPr>
              <a:t>20/24</a:t>
            </a:r>
            <a:endParaRPr lang="en-US" sz="11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name="Slide 21">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384048"/>
            <a:ext cx="7955280" cy="310896"/>
          </a:xfrm>
          <a:prstGeom prst="rect">
            <a:avLst/>
          </a:prstGeom>
          <a:noFill/>
          <a:ln/>
        </p:spPr>
        <p:txBody>
          <a:bodyPr wrap="square" lIns="0" tIns="0" rIns="0" bIns="0" rtlCol="0" anchor="ctr"/>
          <a:lstStyle/>
          <a:p>
            <a:pPr indent="0" marL="0">
              <a:buNone/>
            </a:pPr>
            <a:r>
              <a:rPr lang="en-US" sz="1200" b="1" spc="400" kern="0" dirty="0">
                <a:solidFill>
                  <a:srgbClr val="DC5428"/>
                </a:solidFill>
                <a:latin typeface="Courier New" pitchFamily="34" charset="0"/>
                <a:ea typeface="Courier New" pitchFamily="34" charset="-122"/>
                <a:cs typeface="Courier New" pitchFamily="34" charset="-120"/>
              </a:rPr>
              <a:t>&gt;&gt; </a:t>
            </a:r>
            <a:pPr indent="0" marL="0">
              <a:buNone/>
            </a:pPr>
            <a:r>
              <a:rPr lang="en-US" sz="1200" b="1" spc="400" kern="0" dirty="0">
                <a:solidFill>
                  <a:srgbClr val="0CA6CF"/>
                </a:solidFill>
                <a:latin typeface="Courier New" pitchFamily="34" charset="0"/>
                <a:ea typeface="Courier New" pitchFamily="34" charset="-122"/>
                <a:cs typeface="Courier New" pitchFamily="34" charset="-120"/>
              </a:rPr>
              <a:t>REPASO — TUS 5 FRENTES, CERRADOS</a:t>
            </a:r>
            <a:endParaRPr lang="en-US" sz="1200" dirty="0"/>
          </a:p>
        </p:txBody>
      </p:sp>
      <p:sp>
        <p:nvSpPr>
          <p:cNvPr id="3" name="Shape 1"/>
          <p:cNvSpPr/>
          <p:nvPr/>
        </p:nvSpPr>
        <p:spPr>
          <a:xfrm>
            <a:off x="502920" y="1325880"/>
            <a:ext cx="8138160" cy="603504"/>
          </a:xfrm>
          <a:prstGeom prst="roundRect">
            <a:avLst>
              <a:gd name="adj" fmla="val 9091"/>
            </a:avLst>
          </a:prstGeom>
          <a:solidFill>
            <a:srgbClr val="131C25"/>
          </a:solidFill>
          <a:ln w="12700">
            <a:solidFill>
              <a:srgbClr val="1C2832"/>
            </a:solidFill>
            <a:prstDash val="solid"/>
          </a:ln>
        </p:spPr>
        <p:txBody>
          <a:bodyPr/>
          <a:p/>
        </p:txBody>
      </p:sp>
      <p:sp>
        <p:nvSpPr>
          <p:cNvPr id="4" name="Shape 2"/>
          <p:cNvSpPr/>
          <p:nvPr/>
        </p:nvSpPr>
        <p:spPr>
          <a:xfrm>
            <a:off x="713232" y="1371600"/>
            <a:ext cx="512064" cy="512064"/>
          </a:xfrm>
          <a:prstGeom prst="ellipse">
            <a:avLst/>
          </a:prstGeom>
          <a:solidFill>
            <a:srgbClr val="0E141A"/>
          </a:solidFill>
          <a:ln w="19050">
            <a:solidFill>
              <a:srgbClr val="DC5428"/>
            </a:solidFill>
            <a:prstDash val="solid"/>
          </a:ln>
        </p:spPr>
        <p:txBody>
          <a:bodyPr/>
          <a:p/>
        </p:txBody>
      </p:sp>
      <p:pic>
        <p:nvPicPr>
          <p:cNvPr id="5" name="Image 0" descr="preencoded.png">    </p:cNvPr>
          <p:cNvPicPr>
            <a:picLocks noChangeAspect="1"/>
          </p:cNvPicPr>
          <p:nvPr/>
        </p:nvPicPr>
        <p:blipFill>
          <a:blip r:embed="rId2"/>
          <a:stretch>
            <a:fillRect/>
          </a:stretch>
        </p:blipFill>
        <p:spPr>
          <a:xfrm>
            <a:off x="825886" y="1484254"/>
            <a:ext cx="286756" cy="286756"/>
          </a:xfrm>
          <a:prstGeom prst="rect">
            <a:avLst/>
          </a:prstGeom>
        </p:spPr>
      </p:pic>
      <p:sp>
        <p:nvSpPr>
          <p:cNvPr id="6" name="Text 3"/>
          <p:cNvSpPr/>
          <p:nvPr/>
        </p:nvSpPr>
        <p:spPr>
          <a:xfrm>
            <a:off x="1371600" y="1353312"/>
            <a:ext cx="7132320" cy="548640"/>
          </a:xfrm>
          <a:prstGeom prst="rect">
            <a:avLst/>
          </a:prstGeom>
          <a:noFill/>
          <a:ln/>
        </p:spPr>
        <p:txBody>
          <a:bodyPr wrap="square" lIns="0" tIns="0" rIns="0" bIns="0" rtlCol="0" anchor="ctr"/>
          <a:lstStyle/>
          <a:p>
            <a:pPr indent="0" marL="0">
              <a:buNone/>
            </a:pPr>
            <a:r>
              <a:rPr lang="en-US" sz="1200" b="1" dirty="0">
                <a:solidFill>
                  <a:srgbClr val="FFFFFF"/>
                </a:solidFill>
                <a:latin typeface="Courier New" pitchFamily="34" charset="0"/>
                <a:ea typeface="Courier New" pitchFamily="34" charset="-122"/>
                <a:cs typeface="Courier New" pitchFamily="34" charset="-120"/>
              </a:rPr>
              <a:t>CUENTAS  —  </a:t>
            </a:r>
            <a:pPr indent="0" marL="0">
              <a:buNone/>
            </a:pPr>
            <a:r>
              <a:rPr lang="en-US" sz="1250" dirty="0">
                <a:solidFill>
                  <a:srgbClr val="8294A3"/>
                </a:solidFill>
                <a:latin typeface="Arial" pitchFamily="34" charset="0"/>
                <a:ea typeface="Arial" pitchFamily="34" charset="-122"/>
                <a:cs typeface="Arial" pitchFamily="34" charset="-120"/>
              </a:rPr>
              <a:t>clave única + MFA + nunca login desde un link</a:t>
            </a:r>
            <a:endParaRPr lang="en-US" sz="1200" dirty="0"/>
          </a:p>
        </p:txBody>
      </p:sp>
      <p:sp>
        <p:nvSpPr>
          <p:cNvPr id="7" name="Shape 4"/>
          <p:cNvSpPr/>
          <p:nvPr/>
        </p:nvSpPr>
        <p:spPr>
          <a:xfrm>
            <a:off x="502920" y="2039112"/>
            <a:ext cx="8138160" cy="603504"/>
          </a:xfrm>
          <a:prstGeom prst="roundRect">
            <a:avLst>
              <a:gd name="adj" fmla="val 9091"/>
            </a:avLst>
          </a:prstGeom>
          <a:solidFill>
            <a:srgbClr val="131C25"/>
          </a:solidFill>
          <a:ln w="12700">
            <a:solidFill>
              <a:srgbClr val="1C2832"/>
            </a:solidFill>
            <a:prstDash val="solid"/>
          </a:ln>
        </p:spPr>
        <p:txBody>
          <a:bodyPr/>
          <a:p/>
        </p:txBody>
      </p:sp>
      <p:sp>
        <p:nvSpPr>
          <p:cNvPr id="8" name="Shape 5"/>
          <p:cNvSpPr/>
          <p:nvPr/>
        </p:nvSpPr>
        <p:spPr>
          <a:xfrm>
            <a:off x="713232" y="2084832"/>
            <a:ext cx="512064" cy="512064"/>
          </a:xfrm>
          <a:prstGeom prst="ellipse">
            <a:avLst/>
          </a:prstGeom>
          <a:solidFill>
            <a:srgbClr val="0E141A"/>
          </a:solidFill>
          <a:ln w="19050">
            <a:solidFill>
              <a:srgbClr val="0CA6CF"/>
            </a:solidFill>
            <a:prstDash val="solid"/>
          </a:ln>
        </p:spPr>
        <p:txBody>
          <a:bodyPr/>
          <a:p/>
        </p:txBody>
      </p:sp>
      <p:pic>
        <p:nvPicPr>
          <p:cNvPr id="9" name="Image 1" descr="preencoded.png">    </p:cNvPr>
          <p:cNvPicPr>
            <a:picLocks noChangeAspect="1"/>
          </p:cNvPicPr>
          <p:nvPr/>
        </p:nvPicPr>
        <p:blipFill>
          <a:blip r:embed="rId3"/>
          <a:stretch>
            <a:fillRect/>
          </a:stretch>
        </p:blipFill>
        <p:spPr>
          <a:xfrm>
            <a:off x="825886" y="2197486"/>
            <a:ext cx="286756" cy="286756"/>
          </a:xfrm>
          <a:prstGeom prst="rect">
            <a:avLst/>
          </a:prstGeom>
        </p:spPr>
      </p:pic>
      <p:sp>
        <p:nvSpPr>
          <p:cNvPr id="10" name="Text 6"/>
          <p:cNvSpPr/>
          <p:nvPr/>
        </p:nvSpPr>
        <p:spPr>
          <a:xfrm>
            <a:off x="1371600" y="2066544"/>
            <a:ext cx="7132320" cy="548640"/>
          </a:xfrm>
          <a:prstGeom prst="rect">
            <a:avLst/>
          </a:prstGeom>
          <a:noFill/>
          <a:ln/>
        </p:spPr>
        <p:txBody>
          <a:bodyPr wrap="square" lIns="0" tIns="0" rIns="0" bIns="0" rtlCol="0" anchor="ctr"/>
          <a:lstStyle/>
          <a:p>
            <a:pPr indent="0" marL="0">
              <a:buNone/>
            </a:pPr>
            <a:r>
              <a:rPr lang="en-US" sz="1200" b="1" dirty="0">
                <a:solidFill>
                  <a:srgbClr val="FFFFFF"/>
                </a:solidFill>
                <a:latin typeface="Courier New" pitchFamily="34" charset="0"/>
                <a:ea typeface="Courier New" pitchFamily="34" charset="-122"/>
                <a:cs typeface="Courier New" pitchFamily="34" charset="-120"/>
              </a:rPr>
              <a:t>MENSAJES  —  </a:t>
            </a:r>
            <a:pPr indent="0" marL="0">
              <a:buNone/>
            </a:pPr>
            <a:r>
              <a:rPr lang="en-US" sz="1250" dirty="0">
                <a:solidFill>
                  <a:srgbClr val="8294A3"/>
                </a:solidFill>
                <a:latin typeface="Arial" pitchFamily="34" charset="0"/>
                <a:ea typeface="Arial" pitchFamily="34" charset="-122"/>
                <a:cs typeface="Arial" pitchFamily="34" charset="-120"/>
              </a:rPr>
              <a:t>premio, apuro o cuento = dudá, verificá, confiá</a:t>
            </a:r>
            <a:endParaRPr lang="en-US" sz="1200" dirty="0"/>
          </a:p>
        </p:txBody>
      </p:sp>
      <p:sp>
        <p:nvSpPr>
          <p:cNvPr id="11" name="Shape 7"/>
          <p:cNvSpPr/>
          <p:nvPr/>
        </p:nvSpPr>
        <p:spPr>
          <a:xfrm>
            <a:off x="502920" y="2752344"/>
            <a:ext cx="8138160" cy="603504"/>
          </a:xfrm>
          <a:prstGeom prst="roundRect">
            <a:avLst>
              <a:gd name="adj" fmla="val 9091"/>
            </a:avLst>
          </a:prstGeom>
          <a:solidFill>
            <a:srgbClr val="131C25"/>
          </a:solidFill>
          <a:ln w="12700">
            <a:solidFill>
              <a:srgbClr val="1C2832"/>
            </a:solidFill>
            <a:prstDash val="solid"/>
          </a:ln>
        </p:spPr>
        <p:txBody>
          <a:bodyPr/>
          <a:p/>
        </p:txBody>
      </p:sp>
      <p:sp>
        <p:nvSpPr>
          <p:cNvPr id="12" name="Shape 8"/>
          <p:cNvSpPr/>
          <p:nvPr/>
        </p:nvSpPr>
        <p:spPr>
          <a:xfrm>
            <a:off x="713232" y="2798064"/>
            <a:ext cx="512064" cy="512064"/>
          </a:xfrm>
          <a:prstGeom prst="ellipse">
            <a:avLst/>
          </a:prstGeom>
          <a:solidFill>
            <a:srgbClr val="0E141A"/>
          </a:solidFill>
          <a:ln w="19050">
            <a:solidFill>
              <a:srgbClr val="DC5428"/>
            </a:solidFill>
            <a:prstDash val="solid"/>
          </a:ln>
        </p:spPr>
        <p:txBody>
          <a:bodyPr/>
          <a:p/>
        </p:txBody>
      </p:sp>
      <p:pic>
        <p:nvPicPr>
          <p:cNvPr id="13" name="Image 2" descr="preencoded.png">    </p:cNvPr>
          <p:cNvPicPr>
            <a:picLocks noChangeAspect="1"/>
          </p:cNvPicPr>
          <p:nvPr/>
        </p:nvPicPr>
        <p:blipFill>
          <a:blip r:embed="rId4"/>
          <a:stretch>
            <a:fillRect/>
          </a:stretch>
        </p:blipFill>
        <p:spPr>
          <a:xfrm>
            <a:off x="825886" y="2910718"/>
            <a:ext cx="286756" cy="286756"/>
          </a:xfrm>
          <a:prstGeom prst="rect">
            <a:avLst/>
          </a:prstGeom>
        </p:spPr>
      </p:pic>
      <p:sp>
        <p:nvSpPr>
          <p:cNvPr id="14" name="Text 9"/>
          <p:cNvSpPr/>
          <p:nvPr/>
        </p:nvSpPr>
        <p:spPr>
          <a:xfrm>
            <a:off x="1371600" y="2779776"/>
            <a:ext cx="7132320" cy="548640"/>
          </a:xfrm>
          <a:prstGeom prst="rect">
            <a:avLst/>
          </a:prstGeom>
          <a:noFill/>
          <a:ln/>
        </p:spPr>
        <p:txBody>
          <a:bodyPr wrap="square" lIns="0" tIns="0" rIns="0" bIns="0" rtlCol="0" anchor="ctr"/>
          <a:lstStyle/>
          <a:p>
            <a:pPr indent="0" marL="0">
              <a:buNone/>
            </a:pPr>
            <a:r>
              <a:rPr lang="en-US" sz="1200" b="1" dirty="0">
                <a:solidFill>
                  <a:srgbClr val="FFFFFF"/>
                </a:solidFill>
                <a:latin typeface="Courier New" pitchFamily="34" charset="0"/>
                <a:ea typeface="Courier New" pitchFamily="34" charset="-122"/>
                <a:cs typeface="Courier New" pitchFamily="34" charset="-120"/>
              </a:rPr>
              <a:t>HUELLA  —  </a:t>
            </a:r>
            <a:pPr indent="0" marL="0">
              <a:buNone/>
            </a:pPr>
            <a:r>
              <a:rPr lang="en-US" sz="1250" dirty="0">
                <a:solidFill>
                  <a:srgbClr val="8294A3"/>
                </a:solidFill>
                <a:latin typeface="Arial" pitchFamily="34" charset="0"/>
                <a:ea typeface="Arial" pitchFamily="34" charset="-122"/>
                <a:cs typeface="Arial" pitchFamily="34" charset="-120"/>
              </a:rPr>
              <a:t>lo que subís queda; la foto enviada ya no es tuya</a:t>
            </a:r>
            <a:endParaRPr lang="en-US" sz="1200" dirty="0"/>
          </a:p>
        </p:txBody>
      </p:sp>
      <p:sp>
        <p:nvSpPr>
          <p:cNvPr id="15" name="Shape 10"/>
          <p:cNvSpPr/>
          <p:nvPr/>
        </p:nvSpPr>
        <p:spPr>
          <a:xfrm>
            <a:off x="502920" y="3465576"/>
            <a:ext cx="8138160" cy="603504"/>
          </a:xfrm>
          <a:prstGeom prst="roundRect">
            <a:avLst>
              <a:gd name="adj" fmla="val 9091"/>
            </a:avLst>
          </a:prstGeom>
          <a:solidFill>
            <a:srgbClr val="131C25"/>
          </a:solidFill>
          <a:ln w="12700">
            <a:solidFill>
              <a:srgbClr val="1C2832"/>
            </a:solidFill>
            <a:prstDash val="solid"/>
          </a:ln>
        </p:spPr>
        <p:txBody>
          <a:bodyPr/>
          <a:p/>
        </p:txBody>
      </p:sp>
      <p:sp>
        <p:nvSpPr>
          <p:cNvPr id="16" name="Shape 11"/>
          <p:cNvSpPr/>
          <p:nvPr/>
        </p:nvSpPr>
        <p:spPr>
          <a:xfrm>
            <a:off x="713232" y="3511296"/>
            <a:ext cx="512064" cy="512064"/>
          </a:xfrm>
          <a:prstGeom prst="ellipse">
            <a:avLst/>
          </a:prstGeom>
          <a:solidFill>
            <a:srgbClr val="0E141A"/>
          </a:solidFill>
          <a:ln w="19050">
            <a:solidFill>
              <a:srgbClr val="0CA6CF"/>
            </a:solidFill>
            <a:prstDash val="solid"/>
          </a:ln>
        </p:spPr>
        <p:txBody>
          <a:bodyPr/>
          <a:p/>
        </p:txBody>
      </p:sp>
      <p:pic>
        <p:nvPicPr>
          <p:cNvPr id="17" name="Image 3" descr="preencoded.png">    </p:cNvPr>
          <p:cNvPicPr>
            <a:picLocks noChangeAspect="1"/>
          </p:cNvPicPr>
          <p:nvPr/>
        </p:nvPicPr>
        <p:blipFill>
          <a:blip r:embed="rId5"/>
          <a:stretch>
            <a:fillRect/>
          </a:stretch>
        </p:blipFill>
        <p:spPr>
          <a:xfrm>
            <a:off x="825886" y="3623950"/>
            <a:ext cx="286756" cy="286756"/>
          </a:xfrm>
          <a:prstGeom prst="rect">
            <a:avLst/>
          </a:prstGeom>
        </p:spPr>
      </p:pic>
      <p:sp>
        <p:nvSpPr>
          <p:cNvPr id="18" name="Text 12"/>
          <p:cNvSpPr/>
          <p:nvPr/>
        </p:nvSpPr>
        <p:spPr>
          <a:xfrm>
            <a:off x="1371600" y="3493008"/>
            <a:ext cx="7132320" cy="548640"/>
          </a:xfrm>
          <a:prstGeom prst="rect">
            <a:avLst/>
          </a:prstGeom>
          <a:noFill/>
          <a:ln/>
        </p:spPr>
        <p:txBody>
          <a:bodyPr wrap="square" lIns="0" tIns="0" rIns="0" bIns="0" rtlCol="0" anchor="ctr"/>
          <a:lstStyle/>
          <a:p>
            <a:pPr indent="0" marL="0">
              <a:buNone/>
            </a:pPr>
            <a:r>
              <a:rPr lang="en-US" sz="1200" b="1" dirty="0">
                <a:solidFill>
                  <a:srgbClr val="FFFFFF"/>
                </a:solidFill>
                <a:latin typeface="Courier New" pitchFamily="34" charset="0"/>
                <a:ea typeface="Courier New" pitchFamily="34" charset="-122"/>
                <a:cs typeface="Courier New" pitchFamily="34" charset="-120"/>
              </a:rPr>
              <a:t>GENTE FALSA  —  </a:t>
            </a:r>
            <a:pPr indent="0" marL="0">
              <a:buNone/>
            </a:pPr>
            <a:r>
              <a:rPr lang="en-US" sz="1250" dirty="0">
                <a:solidFill>
                  <a:srgbClr val="8294A3"/>
                </a:solidFill>
                <a:latin typeface="Arial" pitchFamily="34" charset="0"/>
                <a:ea typeface="Arial" pitchFamily="34" charset="-122"/>
                <a:cs typeface="Arial" pitchFamily="34" charset="-120"/>
              </a:rPr>
              <a:t>secretos, fotos, apuro o verse a solas = cortar y contar</a:t>
            </a:r>
            <a:endParaRPr lang="en-US" sz="1200" dirty="0"/>
          </a:p>
        </p:txBody>
      </p:sp>
      <p:sp>
        <p:nvSpPr>
          <p:cNvPr id="19" name="Shape 13"/>
          <p:cNvSpPr/>
          <p:nvPr/>
        </p:nvSpPr>
        <p:spPr>
          <a:xfrm>
            <a:off x="502920" y="4178808"/>
            <a:ext cx="8138160" cy="603504"/>
          </a:xfrm>
          <a:prstGeom prst="roundRect">
            <a:avLst>
              <a:gd name="adj" fmla="val 9091"/>
            </a:avLst>
          </a:prstGeom>
          <a:solidFill>
            <a:srgbClr val="131C25"/>
          </a:solidFill>
          <a:ln w="12700">
            <a:solidFill>
              <a:srgbClr val="1C2832"/>
            </a:solidFill>
            <a:prstDash val="solid"/>
          </a:ln>
        </p:spPr>
        <p:txBody>
          <a:bodyPr/>
          <a:p/>
        </p:txBody>
      </p:sp>
      <p:sp>
        <p:nvSpPr>
          <p:cNvPr id="20" name="Shape 14"/>
          <p:cNvSpPr/>
          <p:nvPr/>
        </p:nvSpPr>
        <p:spPr>
          <a:xfrm>
            <a:off x="713232" y="4224528"/>
            <a:ext cx="512064" cy="512064"/>
          </a:xfrm>
          <a:prstGeom prst="ellipse">
            <a:avLst/>
          </a:prstGeom>
          <a:solidFill>
            <a:srgbClr val="0E141A"/>
          </a:solidFill>
          <a:ln w="19050">
            <a:solidFill>
              <a:srgbClr val="DC5428"/>
            </a:solidFill>
            <a:prstDash val="solid"/>
          </a:ln>
        </p:spPr>
        <p:txBody>
          <a:bodyPr/>
          <a:p/>
        </p:txBody>
      </p:sp>
      <p:pic>
        <p:nvPicPr>
          <p:cNvPr id="21" name="Image 4" descr="preencoded.png">    </p:cNvPr>
          <p:cNvPicPr>
            <a:picLocks noChangeAspect="1"/>
          </p:cNvPicPr>
          <p:nvPr/>
        </p:nvPicPr>
        <p:blipFill>
          <a:blip r:embed="rId6"/>
          <a:stretch>
            <a:fillRect/>
          </a:stretch>
        </p:blipFill>
        <p:spPr>
          <a:xfrm>
            <a:off x="825886" y="4337182"/>
            <a:ext cx="286756" cy="286756"/>
          </a:xfrm>
          <a:prstGeom prst="rect">
            <a:avLst/>
          </a:prstGeom>
        </p:spPr>
      </p:pic>
      <p:sp>
        <p:nvSpPr>
          <p:cNvPr id="22" name="Text 15"/>
          <p:cNvSpPr/>
          <p:nvPr/>
        </p:nvSpPr>
        <p:spPr>
          <a:xfrm>
            <a:off x="1371600" y="4206240"/>
            <a:ext cx="7132320" cy="548640"/>
          </a:xfrm>
          <a:prstGeom prst="rect">
            <a:avLst/>
          </a:prstGeom>
          <a:noFill/>
          <a:ln/>
        </p:spPr>
        <p:txBody>
          <a:bodyPr wrap="square" lIns="0" tIns="0" rIns="0" bIns="0" rtlCol="0" anchor="ctr"/>
          <a:lstStyle/>
          <a:p>
            <a:pPr indent="0" marL="0">
              <a:buNone/>
            </a:pPr>
            <a:r>
              <a:rPr lang="en-US" sz="1200" b="1" dirty="0">
                <a:solidFill>
                  <a:srgbClr val="FFFFFF"/>
                </a:solidFill>
                <a:latin typeface="Courier New" pitchFamily="34" charset="0"/>
                <a:ea typeface="Courier New" pitchFamily="34" charset="-122"/>
                <a:cs typeface="Courier New" pitchFamily="34" charset="-120"/>
              </a:rPr>
              <a:t>TU GRUPO  —  </a:t>
            </a:r>
            <a:pPr indent="0" marL="0">
              <a:buNone/>
            </a:pPr>
            <a:r>
              <a:rPr lang="en-US" sz="1250" dirty="0">
                <a:solidFill>
                  <a:srgbClr val="8294A3"/>
                </a:solidFill>
                <a:latin typeface="Arial" pitchFamily="34" charset="0"/>
                <a:ea typeface="Arial" pitchFamily="34" charset="-122"/>
                <a:cs typeface="Arial" pitchFamily="34" charset="-120"/>
              </a:rPr>
              <a:t>no reenviar la burla; bancar; reportar</a:t>
            </a:r>
            <a:endParaRPr lang="en-US" sz="1200" dirty="0"/>
          </a:p>
        </p:txBody>
      </p:sp>
      <p:sp>
        <p:nvSpPr>
          <p:cNvPr id="23" name="Text 16"/>
          <p:cNvSpPr/>
          <p:nvPr/>
        </p:nvSpPr>
        <p:spPr>
          <a:xfrm>
            <a:off x="502920" y="4572000"/>
            <a:ext cx="8138160" cy="365760"/>
          </a:xfrm>
          <a:prstGeom prst="rect">
            <a:avLst/>
          </a:prstGeom>
          <a:noFill/>
          <a:ln/>
        </p:spPr>
        <p:txBody>
          <a:bodyPr wrap="square" lIns="0" tIns="0" rIns="0" bIns="0" rtlCol="0" anchor="ctr"/>
          <a:lstStyle/>
          <a:p>
            <a:pPr indent="0" marL="0">
              <a:buNone/>
            </a:pPr>
            <a:r>
              <a:rPr lang="en-US" sz="1350" i="1" dirty="0">
                <a:solidFill>
                  <a:srgbClr val="8294A3"/>
                </a:solidFill>
                <a:latin typeface="Arial" pitchFamily="34" charset="0"/>
                <a:ea typeface="Arial" pitchFamily="34" charset="-122"/>
                <a:cs typeface="Arial" pitchFamily="34" charset="-120"/>
              </a:rPr>
              <a:t>Tapá la pantalla: ¿cuántos recordás sin mirar?</a:t>
            </a:r>
            <a:endParaRPr lang="en-US" sz="1350" dirty="0"/>
          </a:p>
        </p:txBody>
      </p:sp>
      <p:sp>
        <p:nvSpPr>
          <p:cNvPr id="24" name="Text 17"/>
          <p:cNvSpPr/>
          <p:nvPr/>
        </p:nvSpPr>
        <p:spPr>
          <a:xfrm>
            <a:off x="502920" y="4773168"/>
            <a:ext cx="5669280" cy="274320"/>
          </a:xfrm>
          <a:prstGeom prst="rect">
            <a:avLst/>
          </a:prstGeom>
          <a:noFill/>
          <a:ln/>
        </p:spPr>
        <p:txBody>
          <a:bodyPr wrap="square" lIns="0" tIns="0" rIns="0" bIns="0" rtlCol="0" anchor="ctr"/>
          <a:lstStyle/>
          <a:p>
            <a:pPr indent="0" marL="0">
              <a:buNone/>
            </a:pPr>
            <a:r>
              <a:rPr lang="en-US" sz="850" spc="200" kern="0" dirty="0">
                <a:solidFill>
                  <a:srgbClr val="8294A3"/>
                </a:solidFill>
                <a:latin typeface="Courier New" pitchFamily="34" charset="0"/>
                <a:ea typeface="Courier New" pitchFamily="34" charset="-122"/>
                <a:cs typeface="Courier New" pitchFamily="34" charset="-120"/>
              </a:rPr>
              <a:t>MODO DEFENSA — CÉSAR CERRUDO</a:t>
            </a:r>
            <a:endParaRPr lang="en-US" sz="850" dirty="0"/>
          </a:p>
        </p:txBody>
      </p:sp>
      <p:sp>
        <p:nvSpPr>
          <p:cNvPr id="25" name="Text 18"/>
          <p:cNvSpPr/>
          <p:nvPr/>
        </p:nvSpPr>
        <p:spPr>
          <a:xfrm>
            <a:off x="6400800" y="4773168"/>
            <a:ext cx="2240280" cy="274320"/>
          </a:xfrm>
          <a:prstGeom prst="rect">
            <a:avLst/>
          </a:prstGeom>
          <a:noFill/>
          <a:ln/>
        </p:spPr>
        <p:txBody>
          <a:bodyPr wrap="square" lIns="0" tIns="0" rIns="0" bIns="0" rtlCol="0" anchor="ctr"/>
          <a:lstStyle/>
          <a:p>
            <a:pPr algn="r" indent="0" marL="0">
              <a:buNone/>
            </a:pPr>
            <a:r>
              <a:rPr lang="en-US" sz="850" spc="200" kern="0" dirty="0">
                <a:solidFill>
                  <a:srgbClr val="0CA6CF"/>
                </a:solidFill>
                <a:latin typeface="Courier New" pitchFamily="34" charset="0"/>
                <a:ea typeface="Courier New" pitchFamily="34" charset="-122"/>
                <a:cs typeface="Courier New" pitchFamily="34" charset="-120"/>
              </a:rPr>
              <a:t>guiadeunhacker.com</a:t>
            </a:r>
            <a:endParaRPr lang="en-US" sz="850" dirty="0"/>
          </a:p>
        </p:txBody>
      </p:sp>
      <p:sp>
        <p:nvSpPr>
          <p:cNvPr id="26" name="Text 19"/>
          <p:cNvSpPr/>
          <p:nvPr/>
        </p:nvSpPr>
        <p:spPr>
          <a:xfrm>
            <a:off x="8549640" y="384048"/>
            <a:ext cx="640080" cy="292608"/>
          </a:xfrm>
          <a:prstGeom prst="rect">
            <a:avLst/>
          </a:prstGeom>
          <a:noFill/>
          <a:ln/>
        </p:spPr>
        <p:txBody>
          <a:bodyPr wrap="square" lIns="0" tIns="0" rIns="0" bIns="0" rtlCol="0" anchor="ctr"/>
          <a:lstStyle/>
          <a:p>
            <a:pPr algn="r" indent="0" marL="0">
              <a:buNone/>
            </a:pPr>
            <a:r>
              <a:rPr lang="en-US" sz="1100" dirty="0">
                <a:solidFill>
                  <a:srgbClr val="8294A3"/>
                </a:solidFill>
                <a:latin typeface="Courier New" pitchFamily="34" charset="0"/>
                <a:ea typeface="Courier New" pitchFamily="34" charset="-122"/>
                <a:cs typeface="Courier New" pitchFamily="34" charset="-120"/>
              </a:rPr>
              <a:t>21/24</a:t>
            </a:r>
            <a:endParaRPr lang="en-US" sz="11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name="Slide 22">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384048"/>
            <a:ext cx="7955280" cy="310896"/>
          </a:xfrm>
          <a:prstGeom prst="rect">
            <a:avLst/>
          </a:prstGeom>
          <a:noFill/>
          <a:ln/>
        </p:spPr>
        <p:txBody>
          <a:bodyPr wrap="square" lIns="0" tIns="0" rIns="0" bIns="0" rtlCol="0" anchor="ctr"/>
          <a:lstStyle/>
          <a:p>
            <a:pPr indent="0" marL="0">
              <a:buNone/>
            </a:pPr>
            <a:r>
              <a:rPr lang="en-US" sz="1200" b="1" spc="400" kern="0" dirty="0">
                <a:solidFill>
                  <a:srgbClr val="DC5428"/>
                </a:solidFill>
                <a:latin typeface="Courier New" pitchFamily="34" charset="0"/>
                <a:ea typeface="Courier New" pitchFamily="34" charset="-122"/>
                <a:cs typeface="Courier New" pitchFamily="34" charset="-120"/>
              </a:rPr>
              <a:t>&gt;&gt; </a:t>
            </a:r>
            <a:pPr indent="0" marL="0">
              <a:buNone/>
            </a:pPr>
            <a:r>
              <a:rPr lang="en-US" sz="1200" b="1" spc="400" kern="0" dirty="0">
                <a:solidFill>
                  <a:srgbClr val="0CA6CF"/>
                </a:solidFill>
                <a:latin typeface="Courier New" pitchFamily="34" charset="0"/>
                <a:ea typeface="Courier New" pitchFamily="34" charset="-122"/>
                <a:cs typeface="Courier New" pitchFamily="34" charset="-120"/>
              </a:rPr>
              <a:t>PARA SEGUIR — GRATIS</a:t>
            </a:r>
            <a:endParaRPr lang="en-US" sz="1200" dirty="0"/>
          </a:p>
        </p:txBody>
      </p:sp>
      <p:sp>
        <p:nvSpPr>
          <p:cNvPr id="3" name="Text 1"/>
          <p:cNvSpPr/>
          <p:nvPr/>
        </p:nvSpPr>
        <p:spPr>
          <a:xfrm>
            <a:off x="502920" y="1097280"/>
            <a:ext cx="8138160" cy="594360"/>
          </a:xfrm>
          <a:prstGeom prst="rect">
            <a:avLst/>
          </a:prstGeom>
          <a:noFill/>
          <a:ln/>
        </p:spPr>
        <p:txBody>
          <a:bodyPr wrap="square" lIns="0" tIns="0" rIns="0" bIns="0" rtlCol="0" anchor="ctr"/>
          <a:lstStyle/>
          <a:p>
            <a:pPr indent="0" marL="0">
              <a:buNone/>
            </a:pPr>
            <a:r>
              <a:rPr lang="en-US" sz="2900" b="1" dirty="0">
                <a:solidFill>
                  <a:srgbClr val="FFFFFF"/>
                </a:solidFill>
                <a:latin typeface="Arial" pitchFamily="34" charset="0"/>
                <a:ea typeface="Arial" pitchFamily="34" charset="-122"/>
                <a:cs typeface="Arial" pitchFamily="34" charset="-120"/>
              </a:rPr>
              <a:t>Si esto te enganchó, hay más:</a:t>
            </a:r>
            <a:endParaRPr lang="en-US" sz="2900" dirty="0"/>
          </a:p>
        </p:txBody>
      </p:sp>
      <p:sp>
        <p:nvSpPr>
          <p:cNvPr id="4" name="Shape 2"/>
          <p:cNvSpPr/>
          <p:nvPr/>
        </p:nvSpPr>
        <p:spPr>
          <a:xfrm>
            <a:off x="502920" y="1965960"/>
            <a:ext cx="3931920" cy="1005840"/>
          </a:xfrm>
          <a:prstGeom prst="roundRect">
            <a:avLst>
              <a:gd name="adj" fmla="val 5455"/>
            </a:avLst>
          </a:prstGeom>
          <a:solidFill>
            <a:srgbClr val="131C25"/>
          </a:solidFill>
          <a:ln w="12700">
            <a:solidFill>
              <a:srgbClr val="1C2832"/>
            </a:solidFill>
            <a:prstDash val="solid"/>
          </a:ln>
        </p:spPr>
        <p:txBody>
          <a:bodyPr/>
          <a:p/>
        </p:txBody>
      </p:sp>
      <p:sp>
        <p:nvSpPr>
          <p:cNvPr id="5" name="Text 3"/>
          <p:cNvSpPr/>
          <p:nvPr/>
        </p:nvSpPr>
        <p:spPr>
          <a:xfrm>
            <a:off x="731520" y="2057400"/>
            <a:ext cx="3520440" cy="841248"/>
          </a:xfrm>
          <a:prstGeom prst="rect">
            <a:avLst/>
          </a:prstGeom>
          <a:noFill/>
          <a:ln/>
        </p:spPr>
        <p:txBody>
          <a:bodyPr wrap="square" lIns="0" tIns="0" rIns="0" bIns="0" rtlCol="0" anchor="ctr"/>
          <a:lstStyle/>
          <a:p>
            <a:pPr indent="0" marL="0">
              <a:lnSpc>
                <a:spcPts val="1700"/>
              </a:lnSpc>
              <a:buNone/>
            </a:pPr>
            <a:r>
              <a:rPr lang="en-US" sz="1250" b="1" dirty="0">
                <a:solidFill>
                  <a:srgbClr val="0CA6CF"/>
                </a:solidFill>
                <a:latin typeface="Courier New" pitchFamily="34" charset="0"/>
                <a:ea typeface="Courier New" pitchFamily="34" charset="-122"/>
                <a:cs typeface="Courier New" pitchFamily="34" charset="-120"/>
              </a:rPr>
              <a:t>¿REAL O TRAMPA?
</a:t>
            </a:r>
            <a:pPr indent="0" marL="0">
              <a:lnSpc>
                <a:spcPts val="1700"/>
              </a:lnSpc>
              <a:buNone/>
            </a:pPr>
            <a:r>
              <a:rPr lang="en-US" sz="1250" dirty="0">
                <a:solidFill>
                  <a:srgbClr val="D7DEE5"/>
                </a:solidFill>
                <a:latin typeface="Arial" pitchFamily="34" charset="0"/>
                <a:ea typeface="Arial" pitchFamily="34" charset="-122"/>
                <a:cs typeface="Arial" pitchFamily="34" charset="-120"/>
              </a:rPr>
              <a:t>18 mensajes verdaderos y falsos. ¿Cuántos cazás? (10 min)</a:t>
            </a:r>
            <a:endParaRPr lang="en-US" sz="1250" dirty="0"/>
          </a:p>
        </p:txBody>
      </p:sp>
      <p:sp>
        <p:nvSpPr>
          <p:cNvPr id="6" name="Shape 4"/>
          <p:cNvSpPr/>
          <p:nvPr/>
        </p:nvSpPr>
        <p:spPr>
          <a:xfrm>
            <a:off x="4709160" y="1965960"/>
            <a:ext cx="3931920" cy="1005840"/>
          </a:xfrm>
          <a:prstGeom prst="roundRect">
            <a:avLst>
              <a:gd name="adj" fmla="val 5455"/>
            </a:avLst>
          </a:prstGeom>
          <a:solidFill>
            <a:srgbClr val="131C25"/>
          </a:solidFill>
          <a:ln w="12700">
            <a:solidFill>
              <a:srgbClr val="1C2832"/>
            </a:solidFill>
            <a:prstDash val="solid"/>
          </a:ln>
        </p:spPr>
        <p:txBody>
          <a:bodyPr/>
          <a:p/>
        </p:txBody>
      </p:sp>
      <p:sp>
        <p:nvSpPr>
          <p:cNvPr id="7" name="Text 5"/>
          <p:cNvSpPr/>
          <p:nvPr/>
        </p:nvSpPr>
        <p:spPr>
          <a:xfrm>
            <a:off x="4937760" y="2057400"/>
            <a:ext cx="3520440" cy="841248"/>
          </a:xfrm>
          <a:prstGeom prst="rect">
            <a:avLst/>
          </a:prstGeom>
          <a:noFill/>
          <a:ln/>
        </p:spPr>
        <p:txBody>
          <a:bodyPr wrap="square" lIns="0" tIns="0" rIns="0" bIns="0" rtlCol="0" anchor="ctr"/>
          <a:lstStyle/>
          <a:p>
            <a:pPr indent="0" marL="0">
              <a:lnSpc>
                <a:spcPts val="1700"/>
              </a:lnSpc>
              <a:buNone/>
            </a:pPr>
            <a:r>
              <a:rPr lang="en-US" sz="1250" b="1" dirty="0">
                <a:solidFill>
                  <a:srgbClr val="0CA6CF"/>
                </a:solidFill>
                <a:latin typeface="Courier New" pitchFamily="34" charset="0"/>
                <a:ea typeface="Courier New" pitchFamily="34" charset="-122"/>
                <a:cs typeface="Courier New" pitchFamily="34" charset="-120"/>
              </a:rPr>
              <a:t>¿QUÉ TAN HACKEABLE SOS?
</a:t>
            </a:r>
            <a:pPr indent="0" marL="0">
              <a:lnSpc>
                <a:spcPts val="1700"/>
              </a:lnSpc>
              <a:buNone/>
            </a:pPr>
            <a:r>
              <a:rPr lang="en-US" sz="1250" dirty="0">
                <a:solidFill>
                  <a:srgbClr val="D7DEE5"/>
                </a:solidFill>
                <a:latin typeface="Arial" pitchFamily="34" charset="0"/>
                <a:ea typeface="Arial" pitchFamily="34" charset="-122"/>
                <a:cs typeface="Arial" pitchFamily="34" charset="-120"/>
              </a:rPr>
              <a:t>Test de 2 minutos sobre tus hábitos reales.</a:t>
            </a:r>
            <a:endParaRPr lang="en-US" sz="1250" dirty="0"/>
          </a:p>
        </p:txBody>
      </p:sp>
      <p:sp>
        <p:nvSpPr>
          <p:cNvPr id="8" name="Shape 6"/>
          <p:cNvSpPr/>
          <p:nvPr/>
        </p:nvSpPr>
        <p:spPr>
          <a:xfrm>
            <a:off x="502920" y="3154680"/>
            <a:ext cx="3931920" cy="1005840"/>
          </a:xfrm>
          <a:prstGeom prst="roundRect">
            <a:avLst>
              <a:gd name="adj" fmla="val 5455"/>
            </a:avLst>
          </a:prstGeom>
          <a:solidFill>
            <a:srgbClr val="131C25"/>
          </a:solidFill>
          <a:ln w="12700">
            <a:solidFill>
              <a:srgbClr val="1C2832"/>
            </a:solidFill>
            <a:prstDash val="solid"/>
          </a:ln>
        </p:spPr>
        <p:txBody>
          <a:bodyPr/>
          <a:p/>
        </p:txBody>
      </p:sp>
      <p:sp>
        <p:nvSpPr>
          <p:cNvPr id="9" name="Text 7"/>
          <p:cNvSpPr/>
          <p:nvPr/>
        </p:nvSpPr>
        <p:spPr>
          <a:xfrm>
            <a:off x="731520" y="3246120"/>
            <a:ext cx="3520440" cy="841248"/>
          </a:xfrm>
          <a:prstGeom prst="rect">
            <a:avLst/>
          </a:prstGeom>
          <a:noFill/>
          <a:ln/>
        </p:spPr>
        <p:txBody>
          <a:bodyPr wrap="square" lIns="0" tIns="0" rIns="0" bIns="0" rtlCol="0" anchor="ctr"/>
          <a:lstStyle/>
          <a:p>
            <a:pPr indent="0" marL="0">
              <a:lnSpc>
                <a:spcPts val="1700"/>
              </a:lnSpc>
              <a:buNone/>
            </a:pPr>
            <a:r>
              <a:rPr lang="en-US" sz="1250" b="1" dirty="0">
                <a:solidFill>
                  <a:srgbClr val="0CA6CF"/>
                </a:solidFill>
                <a:latin typeface="Courier New" pitchFamily="34" charset="0"/>
                <a:ea typeface="Courier New" pitchFamily="34" charset="-122"/>
                <a:cs typeface="Courier New" pitchFamily="34" charset="-120"/>
              </a:rPr>
              <a:t>LA ACADEMIA
</a:t>
            </a:r>
            <a:pPr indent="0" marL="0">
              <a:lnSpc>
                <a:spcPts val="1700"/>
              </a:lnSpc>
              <a:buNone/>
            </a:pPr>
            <a:r>
              <a:rPr lang="en-US" sz="1250" dirty="0">
                <a:solidFill>
                  <a:srgbClr val="D7DEE5"/>
                </a:solidFill>
                <a:latin typeface="Arial" pitchFamily="34" charset="0"/>
                <a:ea typeface="Arial" pitchFamily="34" charset="-122"/>
                <a:cs typeface="Arial" pitchFamily="34" charset="-120"/>
              </a:rPr>
              <a:t>6 módulos con evaluaciones: cerrá todos los candados.</a:t>
            </a:r>
            <a:endParaRPr lang="en-US" sz="1250" dirty="0"/>
          </a:p>
        </p:txBody>
      </p:sp>
      <p:sp>
        <p:nvSpPr>
          <p:cNvPr id="10" name="Shape 8"/>
          <p:cNvSpPr/>
          <p:nvPr/>
        </p:nvSpPr>
        <p:spPr>
          <a:xfrm>
            <a:off x="4709160" y="3154680"/>
            <a:ext cx="3931920" cy="1005840"/>
          </a:xfrm>
          <a:prstGeom prst="roundRect">
            <a:avLst>
              <a:gd name="adj" fmla="val 5455"/>
            </a:avLst>
          </a:prstGeom>
          <a:solidFill>
            <a:srgbClr val="131C25"/>
          </a:solidFill>
          <a:ln w="12700">
            <a:solidFill>
              <a:srgbClr val="1C2832"/>
            </a:solidFill>
            <a:prstDash val="solid"/>
          </a:ln>
        </p:spPr>
        <p:txBody>
          <a:bodyPr/>
          <a:p/>
        </p:txBody>
      </p:sp>
      <p:sp>
        <p:nvSpPr>
          <p:cNvPr id="11" name="Text 9"/>
          <p:cNvSpPr/>
          <p:nvPr/>
        </p:nvSpPr>
        <p:spPr>
          <a:xfrm>
            <a:off x="4937760" y="3246120"/>
            <a:ext cx="3520440" cy="841248"/>
          </a:xfrm>
          <a:prstGeom prst="rect">
            <a:avLst/>
          </a:prstGeom>
          <a:noFill/>
          <a:ln/>
        </p:spPr>
        <p:txBody>
          <a:bodyPr wrap="square" lIns="0" tIns="0" rIns="0" bIns="0" rtlCol="0" anchor="ctr"/>
          <a:lstStyle/>
          <a:p>
            <a:pPr indent="0" marL="0">
              <a:lnSpc>
                <a:spcPts val="1700"/>
              </a:lnSpc>
              <a:buNone/>
            </a:pPr>
            <a:r>
              <a:rPr lang="en-US" sz="1250" b="1" dirty="0">
                <a:solidFill>
                  <a:srgbClr val="0CA6CF"/>
                </a:solidFill>
                <a:latin typeface="Courier New" pitchFamily="34" charset="0"/>
                <a:ea typeface="Courier New" pitchFamily="34" charset="-122"/>
                <a:cs typeface="Courier New" pitchFamily="34" charset="-120"/>
              </a:rPr>
              <a:t>EL LIBRO
</a:t>
            </a:r>
            <a:pPr indent="0" marL="0">
              <a:lnSpc>
                <a:spcPts val="1700"/>
              </a:lnSpc>
              <a:buNone/>
            </a:pPr>
            <a:r>
              <a:rPr lang="en-US" sz="1250" dirty="0">
                <a:solidFill>
                  <a:srgbClr val="D7DEE5"/>
                </a:solidFill>
                <a:latin typeface="Arial" pitchFamily="34" charset="0"/>
                <a:ea typeface="Arial" pitchFamily="34" charset="-122"/>
                <a:cs typeface="Arial" pitchFamily="34" charset="-120"/>
              </a:rPr>
              <a:t>Gratis en PDF. Escrito por un hacker real, sin tecnicismos.</a:t>
            </a:r>
            <a:endParaRPr lang="en-US" sz="1250" dirty="0"/>
          </a:p>
        </p:txBody>
      </p:sp>
      <p:sp>
        <p:nvSpPr>
          <p:cNvPr id="12" name="Text 10"/>
          <p:cNvSpPr/>
          <p:nvPr/>
        </p:nvSpPr>
        <p:spPr>
          <a:xfrm>
            <a:off x="502920" y="4434840"/>
            <a:ext cx="8138160" cy="411480"/>
          </a:xfrm>
          <a:prstGeom prst="rect">
            <a:avLst/>
          </a:prstGeom>
          <a:noFill/>
          <a:ln/>
        </p:spPr>
        <p:txBody>
          <a:bodyPr wrap="square" lIns="0" tIns="0" rIns="0" bIns="0" rtlCol="0" anchor="ctr"/>
          <a:lstStyle/>
          <a:p>
            <a:pPr algn="ctr" indent="0" marL="0">
              <a:buNone/>
            </a:pPr>
            <a:r>
              <a:rPr lang="en-US" sz="1500" b="1" spc="200" kern="0" dirty="0">
                <a:solidFill>
                  <a:srgbClr val="DC5428"/>
                </a:solidFill>
                <a:latin typeface="Courier New" pitchFamily="34" charset="0"/>
                <a:ea typeface="Courier New" pitchFamily="34" charset="-122"/>
                <a:cs typeface="Courier New" pitchFamily="34" charset="-120"/>
              </a:rPr>
              <a:t>TODO EN GUIADEUNHACKER.COM</a:t>
            </a:r>
            <a:endParaRPr lang="en-US" sz="1500" dirty="0"/>
          </a:p>
        </p:txBody>
      </p:sp>
      <p:sp>
        <p:nvSpPr>
          <p:cNvPr id="13" name="Text 11"/>
          <p:cNvSpPr/>
          <p:nvPr/>
        </p:nvSpPr>
        <p:spPr>
          <a:xfrm>
            <a:off x="502920" y="4773168"/>
            <a:ext cx="5669280" cy="274320"/>
          </a:xfrm>
          <a:prstGeom prst="rect">
            <a:avLst/>
          </a:prstGeom>
          <a:noFill/>
          <a:ln/>
        </p:spPr>
        <p:txBody>
          <a:bodyPr wrap="square" lIns="0" tIns="0" rIns="0" bIns="0" rtlCol="0" anchor="ctr"/>
          <a:lstStyle/>
          <a:p>
            <a:pPr indent="0" marL="0">
              <a:buNone/>
            </a:pPr>
            <a:r>
              <a:rPr lang="en-US" sz="850" spc="200" kern="0" dirty="0">
                <a:solidFill>
                  <a:srgbClr val="8294A3"/>
                </a:solidFill>
                <a:latin typeface="Courier New" pitchFamily="34" charset="0"/>
                <a:ea typeface="Courier New" pitchFamily="34" charset="-122"/>
                <a:cs typeface="Courier New" pitchFamily="34" charset="-120"/>
              </a:rPr>
              <a:t>MODO DEFENSA — CÉSAR CERRUDO</a:t>
            </a:r>
            <a:endParaRPr lang="en-US" sz="850" dirty="0"/>
          </a:p>
        </p:txBody>
      </p:sp>
      <p:sp>
        <p:nvSpPr>
          <p:cNvPr id="14" name="Text 12"/>
          <p:cNvSpPr/>
          <p:nvPr/>
        </p:nvSpPr>
        <p:spPr>
          <a:xfrm>
            <a:off x="6400800" y="4773168"/>
            <a:ext cx="2240280" cy="274320"/>
          </a:xfrm>
          <a:prstGeom prst="rect">
            <a:avLst/>
          </a:prstGeom>
          <a:noFill/>
          <a:ln/>
        </p:spPr>
        <p:txBody>
          <a:bodyPr wrap="square" lIns="0" tIns="0" rIns="0" bIns="0" rtlCol="0" anchor="ctr"/>
          <a:lstStyle/>
          <a:p>
            <a:pPr algn="r" indent="0" marL="0">
              <a:buNone/>
            </a:pPr>
            <a:r>
              <a:rPr lang="en-US" sz="850" spc="200" kern="0" dirty="0">
                <a:solidFill>
                  <a:srgbClr val="0CA6CF"/>
                </a:solidFill>
                <a:latin typeface="Courier New" pitchFamily="34" charset="0"/>
                <a:ea typeface="Courier New" pitchFamily="34" charset="-122"/>
                <a:cs typeface="Courier New" pitchFamily="34" charset="-120"/>
              </a:rPr>
              <a:t>guiadeunhacker.com</a:t>
            </a:r>
            <a:endParaRPr lang="en-US" sz="850" dirty="0"/>
          </a:p>
        </p:txBody>
      </p:sp>
      <p:sp>
        <p:nvSpPr>
          <p:cNvPr id="15" name="Text 13"/>
          <p:cNvSpPr/>
          <p:nvPr/>
        </p:nvSpPr>
        <p:spPr>
          <a:xfrm>
            <a:off x="8549640" y="384048"/>
            <a:ext cx="640080" cy="292608"/>
          </a:xfrm>
          <a:prstGeom prst="rect">
            <a:avLst/>
          </a:prstGeom>
          <a:noFill/>
          <a:ln/>
        </p:spPr>
        <p:txBody>
          <a:bodyPr wrap="square" lIns="0" tIns="0" rIns="0" bIns="0" rtlCol="0" anchor="ctr"/>
          <a:lstStyle/>
          <a:p>
            <a:pPr algn="r" indent="0" marL="0">
              <a:buNone/>
            </a:pPr>
            <a:r>
              <a:rPr lang="en-US" sz="1100" dirty="0">
                <a:solidFill>
                  <a:srgbClr val="8294A3"/>
                </a:solidFill>
                <a:latin typeface="Courier New" pitchFamily="34" charset="0"/>
                <a:ea typeface="Courier New" pitchFamily="34" charset="-122"/>
                <a:cs typeface="Courier New" pitchFamily="34" charset="-120"/>
              </a:rPr>
              <a:t>22/24</a:t>
            </a:r>
            <a:endParaRPr lang="en-US" sz="11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name="Slide 23">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384048"/>
            <a:ext cx="7955280" cy="310896"/>
          </a:xfrm>
          <a:prstGeom prst="rect">
            <a:avLst/>
          </a:prstGeom>
          <a:noFill/>
          <a:ln/>
        </p:spPr>
        <p:txBody>
          <a:bodyPr wrap="square" lIns="0" tIns="0" rIns="0" bIns="0" rtlCol="0" anchor="ctr"/>
          <a:lstStyle/>
          <a:p>
            <a:pPr indent="0" marL="0">
              <a:buNone/>
            </a:pPr>
            <a:r>
              <a:rPr lang="en-US" sz="1200" b="1" spc="400" kern="0" dirty="0">
                <a:solidFill>
                  <a:srgbClr val="DC5428"/>
                </a:solidFill>
                <a:latin typeface="Courier New" pitchFamily="34" charset="0"/>
                <a:ea typeface="Courier New" pitchFamily="34" charset="-122"/>
                <a:cs typeface="Courier New" pitchFamily="34" charset="-120"/>
              </a:rPr>
              <a:t>&gt;&gt; </a:t>
            </a:r>
            <a:pPr indent="0" marL="0">
              <a:buNone/>
            </a:pPr>
            <a:r>
              <a:rPr lang="en-US" sz="1200" b="1" spc="400" kern="0" dirty="0">
                <a:solidFill>
                  <a:srgbClr val="0CA6CF"/>
                </a:solidFill>
                <a:latin typeface="Courier New" pitchFamily="34" charset="0"/>
                <a:ea typeface="Courier New" pitchFamily="34" charset="-122"/>
                <a:cs typeface="Courier New" pitchFamily="34" charset="-120"/>
              </a:rPr>
              <a:t>UNA ÚLTIMA COSA</a:t>
            </a:r>
            <a:endParaRPr lang="en-US" sz="1200" dirty="0"/>
          </a:p>
        </p:txBody>
      </p:sp>
      <p:sp>
        <p:nvSpPr>
          <p:cNvPr id="3" name="Text 1"/>
          <p:cNvSpPr/>
          <p:nvPr/>
        </p:nvSpPr>
        <p:spPr>
          <a:xfrm>
            <a:off x="502920" y="1371600"/>
            <a:ext cx="8138160" cy="1554480"/>
          </a:xfrm>
          <a:prstGeom prst="rect">
            <a:avLst/>
          </a:prstGeom>
          <a:noFill/>
          <a:ln/>
        </p:spPr>
        <p:txBody>
          <a:bodyPr wrap="square" lIns="0" tIns="0" rIns="0" bIns="0" rtlCol="0" anchor="ctr"/>
          <a:lstStyle/>
          <a:p>
            <a:pPr indent="0" marL="0">
              <a:lnSpc>
                <a:spcPts val="4400"/>
              </a:lnSpc>
              <a:buNone/>
            </a:pPr>
            <a:r>
              <a:rPr lang="en-US" sz="3300" b="1" dirty="0">
                <a:solidFill>
                  <a:srgbClr val="FFFFFF"/>
                </a:solidFill>
                <a:latin typeface="Arial" pitchFamily="34" charset="0"/>
                <a:ea typeface="Arial" pitchFamily="34" charset="-122"/>
                <a:cs typeface="Arial" pitchFamily="34" charset="-120"/>
              </a:rPr>
              <a:t>Ahora sabés más que la mayoría de los adultos.
</a:t>
            </a:r>
            <a:pPr indent="0" marL="0">
              <a:lnSpc>
                <a:spcPts val="4400"/>
              </a:lnSpc>
              <a:buNone/>
            </a:pPr>
            <a:r>
              <a:rPr lang="en-US" sz="3300" b="1" dirty="0">
                <a:solidFill>
                  <a:srgbClr val="DC5428"/>
                </a:solidFill>
                <a:latin typeface="Arial" pitchFamily="34" charset="0"/>
                <a:ea typeface="Arial" pitchFamily="34" charset="-122"/>
                <a:cs typeface="Arial" pitchFamily="34" charset="-120"/>
              </a:rPr>
              <a:t>Eso te convierte en el que cuida.</a:t>
            </a:r>
            <a:endParaRPr lang="en-US" sz="3300" dirty="0"/>
          </a:p>
        </p:txBody>
      </p:sp>
      <p:sp>
        <p:nvSpPr>
          <p:cNvPr id="4" name="Text 2"/>
          <p:cNvSpPr/>
          <p:nvPr/>
        </p:nvSpPr>
        <p:spPr>
          <a:xfrm>
            <a:off x="502920" y="3200400"/>
            <a:ext cx="7863840" cy="1005840"/>
          </a:xfrm>
          <a:prstGeom prst="rect">
            <a:avLst/>
          </a:prstGeom>
          <a:noFill/>
          <a:ln/>
        </p:spPr>
        <p:txBody>
          <a:bodyPr wrap="square" lIns="0" tIns="0" rIns="0" bIns="0" rtlCol="0" anchor="ctr"/>
          <a:lstStyle/>
          <a:p>
            <a:pPr indent="0" marL="0">
              <a:lnSpc>
                <a:spcPts val="2500"/>
              </a:lnSpc>
              <a:buNone/>
            </a:pPr>
            <a:r>
              <a:rPr lang="en-US" sz="1700" dirty="0">
                <a:solidFill>
                  <a:srgbClr val="D7DEE5"/>
                </a:solidFill>
                <a:latin typeface="Arial" pitchFamily="34" charset="0"/>
                <a:ea typeface="Arial" pitchFamily="34" charset="-122"/>
                <a:cs typeface="Arial" pitchFamily="34" charset="-120"/>
              </a:rPr>
              <a:t>Tu abuela con el cuento del WhatsApp. Tu viejo con el mail “del banco”. Tu hermanito con los robux gratis. Lo que aprendiste hoy protege a tu gente — si lo compartís.</a:t>
            </a:r>
            <a:endParaRPr lang="en-US" sz="1700" dirty="0"/>
          </a:p>
        </p:txBody>
      </p:sp>
      <p:sp>
        <p:nvSpPr>
          <p:cNvPr id="5" name="Text 3"/>
          <p:cNvSpPr/>
          <p:nvPr/>
        </p:nvSpPr>
        <p:spPr>
          <a:xfrm>
            <a:off x="502920" y="4773168"/>
            <a:ext cx="5669280" cy="274320"/>
          </a:xfrm>
          <a:prstGeom prst="rect">
            <a:avLst/>
          </a:prstGeom>
          <a:noFill/>
          <a:ln/>
        </p:spPr>
        <p:txBody>
          <a:bodyPr wrap="square" lIns="0" tIns="0" rIns="0" bIns="0" rtlCol="0" anchor="ctr"/>
          <a:lstStyle/>
          <a:p>
            <a:pPr indent="0" marL="0">
              <a:buNone/>
            </a:pPr>
            <a:r>
              <a:rPr lang="en-US" sz="850" spc="200" kern="0" dirty="0">
                <a:solidFill>
                  <a:srgbClr val="8294A3"/>
                </a:solidFill>
                <a:latin typeface="Courier New" pitchFamily="34" charset="0"/>
                <a:ea typeface="Courier New" pitchFamily="34" charset="-122"/>
                <a:cs typeface="Courier New" pitchFamily="34" charset="-120"/>
              </a:rPr>
              <a:t>MODO DEFENSA — CÉSAR CERRUDO</a:t>
            </a:r>
            <a:endParaRPr lang="en-US" sz="850" dirty="0"/>
          </a:p>
        </p:txBody>
      </p:sp>
      <p:sp>
        <p:nvSpPr>
          <p:cNvPr id="6" name="Text 4"/>
          <p:cNvSpPr/>
          <p:nvPr/>
        </p:nvSpPr>
        <p:spPr>
          <a:xfrm>
            <a:off x="6400800" y="4773168"/>
            <a:ext cx="2240280" cy="274320"/>
          </a:xfrm>
          <a:prstGeom prst="rect">
            <a:avLst/>
          </a:prstGeom>
          <a:noFill/>
          <a:ln/>
        </p:spPr>
        <p:txBody>
          <a:bodyPr wrap="square" lIns="0" tIns="0" rIns="0" bIns="0" rtlCol="0" anchor="ctr"/>
          <a:lstStyle/>
          <a:p>
            <a:pPr algn="r" indent="0" marL="0">
              <a:buNone/>
            </a:pPr>
            <a:r>
              <a:rPr lang="en-US" sz="850" spc="200" kern="0" dirty="0">
                <a:solidFill>
                  <a:srgbClr val="0CA6CF"/>
                </a:solidFill>
                <a:latin typeface="Courier New" pitchFamily="34" charset="0"/>
                <a:ea typeface="Courier New" pitchFamily="34" charset="-122"/>
                <a:cs typeface="Courier New" pitchFamily="34" charset="-120"/>
              </a:rPr>
              <a:t>guiadeunhacker.com</a:t>
            </a:r>
            <a:endParaRPr lang="en-US" sz="850" dirty="0"/>
          </a:p>
        </p:txBody>
      </p:sp>
      <p:sp>
        <p:nvSpPr>
          <p:cNvPr id="7" name="Text 5"/>
          <p:cNvSpPr/>
          <p:nvPr/>
        </p:nvSpPr>
        <p:spPr>
          <a:xfrm>
            <a:off x="8549640" y="384048"/>
            <a:ext cx="640080" cy="292608"/>
          </a:xfrm>
          <a:prstGeom prst="rect">
            <a:avLst/>
          </a:prstGeom>
          <a:noFill/>
          <a:ln/>
        </p:spPr>
        <p:txBody>
          <a:bodyPr wrap="square" lIns="0" tIns="0" rIns="0" bIns="0" rtlCol="0" anchor="ctr"/>
          <a:lstStyle/>
          <a:p>
            <a:pPr algn="r" indent="0" marL="0">
              <a:buNone/>
            </a:pPr>
            <a:r>
              <a:rPr lang="en-US" sz="1100" dirty="0">
                <a:solidFill>
                  <a:srgbClr val="8294A3"/>
                </a:solidFill>
                <a:latin typeface="Courier New" pitchFamily="34" charset="0"/>
                <a:ea typeface="Courier New" pitchFamily="34" charset="-122"/>
                <a:cs typeface="Courier New" pitchFamily="34" charset="-120"/>
              </a:rPr>
              <a:t>23/24</a:t>
            </a:r>
            <a:endParaRPr lang="en-US" sz="11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name="Slide 24">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1645920"/>
            <a:ext cx="8138160" cy="1645920"/>
          </a:xfrm>
          <a:prstGeom prst="rect">
            <a:avLst/>
          </a:prstGeom>
          <a:noFill/>
          <a:ln/>
        </p:spPr>
        <p:txBody>
          <a:bodyPr wrap="square" lIns="0" tIns="0" rIns="0" bIns="0" rtlCol="0" anchor="ctr"/>
          <a:lstStyle/>
          <a:p>
            <a:pPr algn="ctr" indent="0" marL="0">
              <a:lnSpc>
                <a:spcPts val="5400"/>
              </a:lnSpc>
              <a:buNone/>
            </a:pPr>
            <a:r>
              <a:rPr lang="en-US" sz="4400" b="1" dirty="0">
                <a:solidFill>
                  <a:srgbClr val="FFFFFF"/>
                </a:solidFill>
                <a:latin typeface="Arial" pitchFamily="34" charset="0"/>
                <a:ea typeface="Arial" pitchFamily="34" charset="-122"/>
                <a:cs typeface="Arial" pitchFamily="34" charset="-120"/>
              </a:rPr>
              <a:t>La seguridad no es paranoia.
</a:t>
            </a:r>
            <a:pPr algn="ctr" indent="0" marL="0">
              <a:lnSpc>
                <a:spcPts val="5400"/>
              </a:lnSpc>
              <a:buNone/>
            </a:pPr>
            <a:r>
              <a:rPr lang="en-US" sz="4400" b="1" dirty="0">
                <a:solidFill>
                  <a:srgbClr val="0CA6CF"/>
                </a:solidFill>
                <a:latin typeface="Arial" pitchFamily="34" charset="0"/>
                <a:ea typeface="Arial" pitchFamily="34" charset="-122"/>
                <a:cs typeface="Arial" pitchFamily="34" charset="-120"/>
              </a:rPr>
              <a:t>Es un hábito.</a:t>
            </a:r>
            <a:endParaRPr lang="en-US" sz="4400" dirty="0"/>
          </a:p>
        </p:txBody>
      </p:sp>
      <p:sp>
        <p:nvSpPr>
          <p:cNvPr id="3" name="Text 1"/>
          <p:cNvSpPr/>
          <p:nvPr/>
        </p:nvSpPr>
        <p:spPr>
          <a:xfrm>
            <a:off x="502920" y="3474720"/>
            <a:ext cx="8138160" cy="457200"/>
          </a:xfrm>
          <a:prstGeom prst="rect">
            <a:avLst/>
          </a:prstGeom>
          <a:noFill/>
          <a:ln/>
        </p:spPr>
        <p:txBody>
          <a:bodyPr wrap="square" lIns="0" tIns="0" rIns="0" bIns="0" rtlCol="0" anchor="ctr"/>
          <a:lstStyle/>
          <a:p>
            <a:pPr algn="ctr" indent="0" marL="0">
              <a:buNone/>
            </a:pPr>
            <a:r>
              <a:rPr lang="en-US" sz="1900" dirty="0">
                <a:solidFill>
                  <a:srgbClr val="8294A3"/>
                </a:solidFill>
                <a:latin typeface="Arial" pitchFamily="34" charset="0"/>
                <a:ea typeface="Arial" pitchFamily="34" charset="-122"/>
                <a:cs typeface="Arial" pitchFamily="34" charset="-120"/>
              </a:rPr>
              <a:t>Empezá por el día 1 del reto. Hoy.</a:t>
            </a:r>
            <a:endParaRPr lang="en-US" sz="1900" dirty="0"/>
          </a:p>
        </p:txBody>
      </p:sp>
      <p:sp>
        <p:nvSpPr>
          <p:cNvPr id="4" name="Text 2"/>
          <p:cNvSpPr/>
          <p:nvPr/>
        </p:nvSpPr>
        <p:spPr>
          <a:xfrm>
            <a:off x="502920" y="4297680"/>
            <a:ext cx="8138160" cy="320040"/>
          </a:xfrm>
          <a:prstGeom prst="rect">
            <a:avLst/>
          </a:prstGeom>
          <a:noFill/>
          <a:ln/>
        </p:spPr>
        <p:txBody>
          <a:bodyPr wrap="square" lIns="0" tIns="0" rIns="0" bIns="0" rtlCol="0" anchor="ctr"/>
          <a:lstStyle/>
          <a:p>
            <a:pPr algn="ctr" indent="0" marL="0">
              <a:buNone/>
            </a:pPr>
            <a:r>
              <a:rPr lang="en-US" sz="1050" spc="200" kern="0" dirty="0">
                <a:solidFill>
                  <a:srgbClr val="0CA6CF"/>
                </a:solidFill>
                <a:latin typeface="Courier New" pitchFamily="34" charset="0"/>
                <a:ea typeface="Courier New" pitchFamily="34" charset="-122"/>
                <a:cs typeface="Courier New" pitchFamily="34" charset="-120"/>
              </a:rPr>
              <a:t>MODO DEFENSA  //  BASADO EN GUÍA DE SEGURIDAD DE UN HACKER — CÉSAR CERRUDO  //  guiadeunhacker.com</a:t>
            </a:r>
            <a:endParaRPr lang="en-US" sz="1050" dirty="0"/>
          </a:p>
        </p:txBody>
      </p:sp>
      <p:sp>
        <p:nvSpPr>
          <p:cNvPr id="6" name="Text 3"/>
          <p:cNvSpPr/>
          <p:nvPr/>
        </p:nvSpPr>
        <p:spPr>
          <a:xfrm>
            <a:off x="502920" y="4773168"/>
            <a:ext cx="5669280" cy="274320"/>
          </a:xfrm>
          <a:prstGeom prst="rect">
            <a:avLst/>
          </a:prstGeom>
          <a:noFill/>
          <a:ln/>
        </p:spPr>
        <p:txBody>
          <a:bodyPr wrap="square" lIns="0" tIns="0" rIns="0" bIns="0" rtlCol="0" anchor="ctr"/>
          <a:lstStyle/>
          <a:p>
            <a:pPr indent="0" marL="0">
              <a:buNone/>
            </a:pPr>
            <a:r>
              <a:rPr lang="en-US" sz="850" spc="200" kern="0" dirty="0">
                <a:solidFill>
                  <a:srgbClr val="8294A3"/>
                </a:solidFill>
                <a:latin typeface="Courier New" pitchFamily="34" charset="0"/>
                <a:ea typeface="Courier New" pitchFamily="34" charset="-122"/>
                <a:cs typeface="Courier New" pitchFamily="34" charset="-120"/>
              </a:rPr>
              <a:t>MODO DEFENSA — CÉSAR CERRUDO</a:t>
            </a:r>
            <a:endParaRPr lang="en-US" sz="850" dirty="0"/>
          </a:p>
        </p:txBody>
      </p:sp>
      <p:sp>
        <p:nvSpPr>
          <p:cNvPr id="7" name="Text 4"/>
          <p:cNvSpPr/>
          <p:nvPr/>
        </p:nvSpPr>
        <p:spPr>
          <a:xfrm>
            <a:off x="6400800" y="4773168"/>
            <a:ext cx="2240280" cy="274320"/>
          </a:xfrm>
          <a:prstGeom prst="rect">
            <a:avLst/>
          </a:prstGeom>
          <a:noFill/>
          <a:ln/>
        </p:spPr>
        <p:txBody>
          <a:bodyPr wrap="square" lIns="0" tIns="0" rIns="0" bIns="0" rtlCol="0" anchor="ctr"/>
          <a:lstStyle/>
          <a:p>
            <a:pPr algn="r" indent="0" marL="0">
              <a:buNone/>
            </a:pPr>
            <a:r>
              <a:rPr lang="en-US" sz="850" spc="200" kern="0" dirty="0">
                <a:solidFill>
                  <a:srgbClr val="0CA6CF"/>
                </a:solidFill>
                <a:latin typeface="Courier New" pitchFamily="34" charset="0"/>
                <a:ea typeface="Courier New" pitchFamily="34" charset="-122"/>
                <a:cs typeface="Courier New" pitchFamily="34" charset="-120"/>
              </a:rPr>
              <a:t>guiadeunhacker.com</a:t>
            </a:r>
            <a:endParaRPr lang="en-US" sz="850" dirty="0"/>
          </a:p>
        </p:txBody>
      </p:sp>
      <p:sp>
        <p:nvSpPr>
          <p:cNvPr id="8" name="Text 5"/>
          <p:cNvSpPr/>
          <p:nvPr/>
        </p:nvSpPr>
        <p:spPr>
          <a:xfrm>
            <a:off x="8549640" y="384048"/>
            <a:ext cx="640080" cy="292608"/>
          </a:xfrm>
          <a:prstGeom prst="rect">
            <a:avLst/>
          </a:prstGeom>
          <a:noFill/>
          <a:ln/>
        </p:spPr>
        <p:txBody>
          <a:bodyPr wrap="square" lIns="0" tIns="0" rIns="0" bIns="0" rtlCol="0" anchor="ctr"/>
          <a:lstStyle/>
          <a:p>
            <a:pPr algn="r" indent="0" marL="0">
              <a:buNone/>
            </a:pPr>
            <a:r>
              <a:rPr lang="en-US" sz="1100" dirty="0">
                <a:solidFill>
                  <a:srgbClr val="8294A3"/>
                </a:solidFill>
                <a:latin typeface="Courier New" pitchFamily="34" charset="0"/>
                <a:ea typeface="Courier New" pitchFamily="34" charset="-122"/>
                <a:cs typeface="Courier New" pitchFamily="34" charset="-120"/>
              </a:rPr>
              <a:t>24/24</a:t>
            </a:r>
            <a:endParaRPr lang="en-US" sz="11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384048"/>
            <a:ext cx="7955280" cy="310896"/>
          </a:xfrm>
          <a:prstGeom prst="rect">
            <a:avLst/>
          </a:prstGeom>
          <a:noFill/>
          <a:ln/>
        </p:spPr>
        <p:txBody>
          <a:bodyPr wrap="square" lIns="0" tIns="0" rIns="0" bIns="0" rtlCol="0" anchor="ctr"/>
          <a:lstStyle/>
          <a:p>
            <a:pPr indent="0" marL="0">
              <a:buNone/>
            </a:pPr>
            <a:r>
              <a:rPr lang="en-US" sz="1200" b="1" spc="400" kern="0" dirty="0">
                <a:solidFill>
                  <a:srgbClr val="DC5428"/>
                </a:solidFill>
                <a:latin typeface="Courier New" pitchFamily="34" charset="0"/>
                <a:ea typeface="Courier New" pitchFamily="34" charset="-122"/>
                <a:cs typeface="Courier New" pitchFamily="34" charset="-120"/>
              </a:rPr>
              <a:t>&gt;&gt; </a:t>
            </a:r>
            <a:pPr indent="0" marL="0">
              <a:buNone/>
            </a:pPr>
            <a:r>
              <a:rPr lang="en-US" sz="1200" b="1" spc="400" kern="0" dirty="0">
                <a:solidFill>
                  <a:srgbClr val="0CA6CF"/>
                </a:solidFill>
                <a:latin typeface="Courier New" pitchFamily="34" charset="0"/>
                <a:ea typeface="Courier New" pitchFamily="34" charset="-122"/>
                <a:cs typeface="Courier New" pitchFamily="34" charset="-120"/>
              </a:rPr>
              <a:t>SEGUNDA VERDAD — ROMPIENDO UN MITO</a:t>
            </a:r>
            <a:endParaRPr lang="en-US" sz="1200" dirty="0"/>
          </a:p>
        </p:txBody>
      </p:sp>
      <p:sp>
        <p:nvSpPr>
          <p:cNvPr id="3" name="Text 1"/>
          <p:cNvSpPr/>
          <p:nvPr/>
        </p:nvSpPr>
        <p:spPr>
          <a:xfrm>
            <a:off x="502920" y="1234440"/>
            <a:ext cx="8138160" cy="868680"/>
          </a:xfrm>
          <a:prstGeom prst="rect">
            <a:avLst/>
          </a:prstGeom>
          <a:noFill/>
          <a:ln/>
        </p:spPr>
        <p:txBody>
          <a:bodyPr wrap="square" lIns="0" tIns="0" rIns="0" bIns="0" rtlCol="0" anchor="ctr"/>
          <a:lstStyle/>
          <a:p>
            <a:pPr indent="0" marL="0">
              <a:lnSpc>
                <a:spcPts val="4000"/>
              </a:lnSpc>
              <a:buNone/>
            </a:pPr>
            <a:r>
              <a:rPr lang="en-US" sz="3300" b="1" dirty="0">
                <a:solidFill>
                  <a:srgbClr val="FFFFFF"/>
                </a:solidFill>
                <a:latin typeface="Arial" pitchFamily="34" charset="0"/>
                <a:ea typeface="Arial" pitchFamily="34" charset="-122"/>
                <a:cs typeface="Arial" pitchFamily="34" charset="-120"/>
              </a:rPr>
              <a:t>Los que roban </a:t>
            </a:r>
            <a:pPr indent="0" marL="0">
              <a:lnSpc>
                <a:spcPts val="4000"/>
              </a:lnSpc>
              <a:buNone/>
            </a:pPr>
            <a:r>
              <a:rPr lang="en-US" sz="3300" b="1" dirty="0">
                <a:solidFill>
                  <a:srgbClr val="0CA6CF"/>
                </a:solidFill>
                <a:latin typeface="Arial" pitchFamily="34" charset="0"/>
                <a:ea typeface="Arial" pitchFamily="34" charset="-122"/>
                <a:cs typeface="Arial" pitchFamily="34" charset="-120"/>
              </a:rPr>
              <a:t>no son hackers</a:t>
            </a:r>
            <a:pPr indent="0" marL="0">
              <a:lnSpc>
                <a:spcPts val="4000"/>
              </a:lnSpc>
              <a:buNone/>
            </a:pPr>
            <a:r>
              <a:rPr lang="en-US" sz="3300" b="1" dirty="0">
                <a:solidFill>
                  <a:srgbClr val="FFFFFF"/>
                </a:solidFill>
                <a:latin typeface="Arial" pitchFamily="34" charset="0"/>
                <a:ea typeface="Arial" pitchFamily="34" charset="-122"/>
                <a:cs typeface="Arial" pitchFamily="34" charset="-120"/>
              </a:rPr>
              <a:t>. Son delincuentes.</a:t>
            </a:r>
            <a:endParaRPr lang="en-US" sz="3300" dirty="0"/>
          </a:p>
        </p:txBody>
      </p:sp>
      <p:sp>
        <p:nvSpPr>
          <p:cNvPr id="4" name="Text 2"/>
          <p:cNvSpPr/>
          <p:nvPr/>
        </p:nvSpPr>
        <p:spPr>
          <a:xfrm>
            <a:off x="502920" y="2331720"/>
            <a:ext cx="7863840" cy="1097280"/>
          </a:xfrm>
          <a:prstGeom prst="rect">
            <a:avLst/>
          </a:prstGeom>
          <a:noFill/>
          <a:ln/>
        </p:spPr>
        <p:txBody>
          <a:bodyPr wrap="square" lIns="0" tIns="0" rIns="0" bIns="0" rtlCol="0" anchor="ctr"/>
          <a:lstStyle/>
          <a:p>
            <a:pPr indent="0" marL="0">
              <a:lnSpc>
                <a:spcPts val="2400"/>
              </a:lnSpc>
              <a:buNone/>
            </a:pPr>
            <a:r>
              <a:rPr lang="en-US" sz="1650" dirty="0">
                <a:solidFill>
                  <a:srgbClr val="D7DEE5"/>
                </a:solidFill>
                <a:latin typeface="Arial" pitchFamily="34" charset="0"/>
                <a:ea typeface="Arial" pitchFamily="34" charset="-122"/>
                <a:cs typeface="Arial" pitchFamily="34" charset="-120"/>
              </a:rPr>
              <a:t>Los hackers de verdad encuentran fallos y avisan para que se arreglen. El autor de esta clase hackeó los semáforos de Nueva York — para que los arreglaran.</a:t>
            </a:r>
            <a:endParaRPr lang="en-US" sz="1650" dirty="0"/>
          </a:p>
        </p:txBody>
      </p:sp>
      <p:sp>
        <p:nvSpPr>
          <p:cNvPr id="5" name="Shape 3"/>
          <p:cNvSpPr/>
          <p:nvPr/>
        </p:nvSpPr>
        <p:spPr>
          <a:xfrm>
            <a:off x="502920" y="3611880"/>
            <a:ext cx="8138160" cy="914400"/>
          </a:xfrm>
          <a:prstGeom prst="roundRect">
            <a:avLst>
              <a:gd name="adj" fmla="val 6000"/>
            </a:avLst>
          </a:prstGeom>
          <a:solidFill>
            <a:srgbClr val="131C25"/>
          </a:solidFill>
          <a:ln w="12700">
            <a:solidFill>
              <a:srgbClr val="1C2832"/>
            </a:solidFill>
            <a:prstDash val="solid"/>
          </a:ln>
        </p:spPr>
        <p:txBody>
          <a:bodyPr/>
          <a:p/>
        </p:txBody>
      </p:sp>
      <p:sp>
        <p:nvSpPr>
          <p:cNvPr id="6" name="Text 4"/>
          <p:cNvSpPr/>
          <p:nvPr/>
        </p:nvSpPr>
        <p:spPr>
          <a:xfrm>
            <a:off x="777240" y="3749040"/>
            <a:ext cx="7589520" cy="685800"/>
          </a:xfrm>
          <a:prstGeom prst="rect">
            <a:avLst/>
          </a:prstGeom>
          <a:noFill/>
          <a:ln/>
        </p:spPr>
        <p:txBody>
          <a:bodyPr wrap="square" lIns="0" tIns="0" rIns="0" bIns="0" rtlCol="0" anchor="ctr"/>
          <a:lstStyle/>
          <a:p>
            <a:pPr indent="0" marL="0">
              <a:buNone/>
            </a:pPr>
            <a:r>
              <a:rPr lang="en-US" sz="1600" b="1" dirty="0">
                <a:solidFill>
                  <a:srgbClr val="0CA6CF"/>
                </a:solidFill>
                <a:latin typeface="Arial" pitchFamily="34" charset="0"/>
                <a:ea typeface="Arial" pitchFamily="34" charset="-122"/>
                <a:cs typeface="Arial" pitchFamily="34" charset="-120"/>
              </a:rPr>
              <a:t>Hoy van a aprender a pensar como un hacker: ver el fallo antes de que lo use un criminal.</a:t>
            </a:r>
            <a:endParaRPr lang="en-US" sz="1600" dirty="0"/>
          </a:p>
        </p:txBody>
      </p:sp>
      <p:sp>
        <p:nvSpPr>
          <p:cNvPr id="7" name="Text 5"/>
          <p:cNvSpPr/>
          <p:nvPr/>
        </p:nvSpPr>
        <p:spPr>
          <a:xfrm>
            <a:off x="502920" y="4773168"/>
            <a:ext cx="5669280" cy="274320"/>
          </a:xfrm>
          <a:prstGeom prst="rect">
            <a:avLst/>
          </a:prstGeom>
          <a:noFill/>
          <a:ln/>
        </p:spPr>
        <p:txBody>
          <a:bodyPr wrap="square" lIns="0" tIns="0" rIns="0" bIns="0" rtlCol="0" anchor="ctr"/>
          <a:lstStyle/>
          <a:p>
            <a:pPr indent="0" marL="0">
              <a:buNone/>
            </a:pPr>
            <a:r>
              <a:rPr lang="en-US" sz="850" spc="200" kern="0" dirty="0">
                <a:solidFill>
                  <a:srgbClr val="8294A3"/>
                </a:solidFill>
                <a:latin typeface="Courier New" pitchFamily="34" charset="0"/>
                <a:ea typeface="Courier New" pitchFamily="34" charset="-122"/>
                <a:cs typeface="Courier New" pitchFamily="34" charset="-120"/>
              </a:rPr>
              <a:t>MODO DEFENSA — CÉSAR CERRUDO</a:t>
            </a:r>
            <a:endParaRPr lang="en-US" sz="850" dirty="0"/>
          </a:p>
        </p:txBody>
      </p:sp>
      <p:sp>
        <p:nvSpPr>
          <p:cNvPr id="8" name="Text 6"/>
          <p:cNvSpPr/>
          <p:nvPr/>
        </p:nvSpPr>
        <p:spPr>
          <a:xfrm>
            <a:off x="6400800" y="4773168"/>
            <a:ext cx="2240280" cy="274320"/>
          </a:xfrm>
          <a:prstGeom prst="rect">
            <a:avLst/>
          </a:prstGeom>
          <a:noFill/>
          <a:ln/>
        </p:spPr>
        <p:txBody>
          <a:bodyPr wrap="square" lIns="0" tIns="0" rIns="0" bIns="0" rtlCol="0" anchor="ctr"/>
          <a:lstStyle/>
          <a:p>
            <a:pPr algn="r" indent="0" marL="0">
              <a:buNone/>
            </a:pPr>
            <a:r>
              <a:rPr lang="en-US" sz="850" spc="200" kern="0" dirty="0">
                <a:solidFill>
                  <a:srgbClr val="0CA6CF"/>
                </a:solidFill>
                <a:latin typeface="Courier New" pitchFamily="34" charset="0"/>
                <a:ea typeface="Courier New" pitchFamily="34" charset="-122"/>
                <a:cs typeface="Courier New" pitchFamily="34" charset="-120"/>
              </a:rPr>
              <a:t>guiadeunhacker.com</a:t>
            </a:r>
            <a:endParaRPr lang="en-US" sz="850" dirty="0"/>
          </a:p>
        </p:txBody>
      </p:sp>
      <p:sp>
        <p:nvSpPr>
          <p:cNvPr id="9" name="Text 7"/>
          <p:cNvSpPr/>
          <p:nvPr/>
        </p:nvSpPr>
        <p:spPr>
          <a:xfrm>
            <a:off x="8549640" y="384048"/>
            <a:ext cx="640080" cy="292608"/>
          </a:xfrm>
          <a:prstGeom prst="rect">
            <a:avLst/>
          </a:prstGeom>
          <a:noFill/>
          <a:ln/>
        </p:spPr>
        <p:txBody>
          <a:bodyPr wrap="square" lIns="0" tIns="0" rIns="0" bIns="0" rtlCol="0" anchor="ctr"/>
          <a:lstStyle/>
          <a:p>
            <a:pPr algn="r" indent="0" marL="0">
              <a:buNone/>
            </a:pPr>
            <a:r>
              <a:rPr lang="en-US" sz="1100" dirty="0">
                <a:solidFill>
                  <a:srgbClr val="8294A3"/>
                </a:solidFill>
                <a:latin typeface="Courier New" pitchFamily="34" charset="0"/>
                <a:ea typeface="Courier New" pitchFamily="34" charset="-122"/>
                <a:cs typeface="Courier New" pitchFamily="34" charset="-120"/>
              </a:rPr>
              <a:t>03/24</a:t>
            </a:r>
            <a:endParaRPr lang="en-US" sz="11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384048"/>
            <a:ext cx="7955280" cy="310896"/>
          </a:xfrm>
          <a:prstGeom prst="rect">
            <a:avLst/>
          </a:prstGeom>
          <a:noFill/>
          <a:ln/>
        </p:spPr>
        <p:txBody>
          <a:bodyPr wrap="square" lIns="0" tIns="0" rIns="0" bIns="0" rtlCol="0" anchor="ctr"/>
          <a:lstStyle/>
          <a:p>
            <a:pPr indent="0" marL="0">
              <a:buNone/>
            </a:pPr>
            <a:r>
              <a:rPr lang="en-US" sz="1200" b="1" spc="400" kern="0" dirty="0">
                <a:solidFill>
                  <a:srgbClr val="DC5428"/>
                </a:solidFill>
                <a:latin typeface="Courier New" pitchFamily="34" charset="0"/>
                <a:ea typeface="Courier New" pitchFamily="34" charset="-122"/>
                <a:cs typeface="Courier New" pitchFamily="34" charset="-120"/>
              </a:rPr>
              <a:t>&gt;&gt; </a:t>
            </a:r>
            <a:pPr indent="0" marL="0">
              <a:buNone/>
            </a:pPr>
            <a:r>
              <a:rPr lang="en-US" sz="1200" b="1" spc="400" kern="0" dirty="0">
                <a:solidFill>
                  <a:srgbClr val="0CA6CF"/>
                </a:solidFill>
                <a:latin typeface="Courier New" pitchFamily="34" charset="0"/>
                <a:ea typeface="Courier New" pitchFamily="34" charset="-122"/>
                <a:cs typeface="Courier New" pitchFamily="34" charset="-120"/>
              </a:rPr>
              <a:t>EL MAPA — TUS 5 FRENTES</a:t>
            </a:r>
            <a:endParaRPr lang="en-US" sz="1200" dirty="0"/>
          </a:p>
        </p:txBody>
      </p:sp>
      <p:sp>
        <p:nvSpPr>
          <p:cNvPr id="3" name="Text 1"/>
          <p:cNvSpPr/>
          <p:nvPr/>
        </p:nvSpPr>
        <p:spPr>
          <a:xfrm>
            <a:off x="502920" y="1051560"/>
            <a:ext cx="8138160" cy="822960"/>
          </a:xfrm>
          <a:prstGeom prst="rect">
            <a:avLst/>
          </a:prstGeom>
          <a:noFill/>
          <a:ln/>
        </p:spPr>
        <p:txBody>
          <a:bodyPr wrap="square" lIns="0" tIns="0" rIns="0" bIns="0" rtlCol="0" anchor="ctr"/>
          <a:lstStyle/>
          <a:p>
            <a:pPr indent="0" marL="0">
              <a:lnSpc>
                <a:spcPts val="3800"/>
              </a:lnSpc>
              <a:buNone/>
            </a:pPr>
            <a:r>
              <a:rPr lang="en-US" sz="3100" b="1" dirty="0">
                <a:solidFill>
                  <a:srgbClr val="FFFFFF"/>
                </a:solidFill>
                <a:latin typeface="Arial" pitchFamily="34" charset="0"/>
                <a:ea typeface="Arial" pitchFamily="34" charset="-122"/>
                <a:cs typeface="Arial" pitchFamily="34" charset="-120"/>
              </a:rPr>
              <a:t>Te pueden atacar por </a:t>
            </a:r>
            <a:pPr indent="0" marL="0">
              <a:lnSpc>
                <a:spcPts val="3800"/>
              </a:lnSpc>
              <a:buNone/>
            </a:pPr>
            <a:r>
              <a:rPr lang="en-US" sz="3100" b="1" dirty="0">
                <a:solidFill>
                  <a:srgbClr val="DC5428"/>
                </a:solidFill>
                <a:latin typeface="Arial" pitchFamily="34" charset="0"/>
                <a:ea typeface="Arial" pitchFamily="34" charset="-122"/>
                <a:cs typeface="Arial" pitchFamily="34" charset="-120"/>
              </a:rPr>
              <a:t>5 frentes</a:t>
            </a:r>
            <a:pPr indent="0" marL="0">
              <a:lnSpc>
                <a:spcPts val="3800"/>
              </a:lnSpc>
              <a:buNone/>
            </a:pPr>
            <a:r>
              <a:rPr lang="en-US" sz="3100" b="1" dirty="0">
                <a:solidFill>
                  <a:srgbClr val="FFFFFF"/>
                </a:solidFill>
                <a:latin typeface="Arial" pitchFamily="34" charset="0"/>
                <a:ea typeface="Arial" pitchFamily="34" charset="-122"/>
                <a:cs typeface="Arial" pitchFamily="34" charset="-120"/>
              </a:rPr>
              <a:t>. Hoy cerrás los 5.</a:t>
            </a:r>
            <a:endParaRPr lang="en-US" sz="3100" dirty="0"/>
          </a:p>
        </p:txBody>
      </p:sp>
      <p:sp>
        <p:nvSpPr>
          <p:cNvPr id="4" name="Shape 2"/>
          <p:cNvSpPr/>
          <p:nvPr/>
        </p:nvSpPr>
        <p:spPr>
          <a:xfrm>
            <a:off x="502920" y="2240280"/>
            <a:ext cx="1517904" cy="2057400"/>
          </a:xfrm>
          <a:prstGeom prst="roundRect">
            <a:avLst>
              <a:gd name="adj" fmla="val 3614"/>
            </a:avLst>
          </a:prstGeom>
          <a:solidFill>
            <a:srgbClr val="131C25"/>
          </a:solidFill>
          <a:ln w="12700">
            <a:solidFill>
              <a:srgbClr val="1C2832"/>
            </a:solidFill>
            <a:prstDash val="solid"/>
          </a:ln>
        </p:spPr>
        <p:txBody>
          <a:bodyPr/>
          <a:p/>
        </p:txBody>
      </p:sp>
      <p:sp>
        <p:nvSpPr>
          <p:cNvPr id="5" name="Text 3"/>
          <p:cNvSpPr/>
          <p:nvPr/>
        </p:nvSpPr>
        <p:spPr>
          <a:xfrm>
            <a:off x="612648" y="2377440"/>
            <a:ext cx="1280160" cy="457200"/>
          </a:xfrm>
          <a:prstGeom prst="rect">
            <a:avLst/>
          </a:prstGeom>
          <a:noFill/>
          <a:ln/>
        </p:spPr>
        <p:txBody>
          <a:bodyPr wrap="square" lIns="0" tIns="0" rIns="0" bIns="0" rtlCol="0" anchor="ctr"/>
          <a:lstStyle/>
          <a:p>
            <a:pPr indent="0" marL="0">
              <a:buNone/>
            </a:pPr>
            <a:r>
              <a:rPr lang="en-US" sz="2400" b="1" dirty="0">
                <a:solidFill>
                  <a:srgbClr val="DC5428"/>
                </a:solidFill>
                <a:latin typeface="Courier New" pitchFamily="34" charset="0"/>
                <a:ea typeface="Courier New" pitchFamily="34" charset="-122"/>
                <a:cs typeface="Courier New" pitchFamily="34" charset="-120"/>
              </a:rPr>
              <a:t>01</a:t>
            </a:r>
            <a:endParaRPr lang="en-US" sz="2400" dirty="0"/>
          </a:p>
        </p:txBody>
      </p:sp>
      <p:sp>
        <p:nvSpPr>
          <p:cNvPr id="6" name="Shape 4"/>
          <p:cNvSpPr/>
          <p:nvPr/>
        </p:nvSpPr>
        <p:spPr>
          <a:xfrm>
            <a:off x="1005840" y="2889504"/>
            <a:ext cx="512064" cy="512064"/>
          </a:xfrm>
          <a:prstGeom prst="ellipse">
            <a:avLst/>
          </a:prstGeom>
          <a:solidFill>
            <a:srgbClr val="0E141A"/>
          </a:solidFill>
          <a:ln w="19050">
            <a:solidFill>
              <a:srgbClr val="DC5428"/>
            </a:solidFill>
            <a:prstDash val="solid"/>
          </a:ln>
        </p:spPr>
        <p:txBody>
          <a:bodyPr/>
          <a:p/>
        </p:txBody>
      </p:sp>
      <p:pic>
        <p:nvPicPr>
          <p:cNvPr id="7" name="Image 0" descr="preencoded.png">    </p:cNvPr>
          <p:cNvPicPr>
            <a:picLocks noChangeAspect="1"/>
          </p:cNvPicPr>
          <p:nvPr/>
        </p:nvPicPr>
        <p:blipFill>
          <a:blip r:embed="rId2"/>
          <a:stretch>
            <a:fillRect/>
          </a:stretch>
        </p:blipFill>
        <p:spPr>
          <a:xfrm>
            <a:off x="1118494" y="3002158"/>
            <a:ext cx="286756" cy="286756"/>
          </a:xfrm>
          <a:prstGeom prst="rect">
            <a:avLst/>
          </a:prstGeom>
        </p:spPr>
      </p:pic>
      <p:sp>
        <p:nvSpPr>
          <p:cNvPr id="8" name="Text 5"/>
          <p:cNvSpPr/>
          <p:nvPr/>
        </p:nvSpPr>
        <p:spPr>
          <a:xfrm>
            <a:off x="576072" y="3511296"/>
            <a:ext cx="1371600" cy="640080"/>
          </a:xfrm>
          <a:prstGeom prst="rect">
            <a:avLst/>
          </a:prstGeom>
          <a:noFill/>
          <a:ln/>
        </p:spPr>
        <p:txBody>
          <a:bodyPr wrap="square" lIns="0" tIns="0" rIns="0" bIns="0" rtlCol="0" anchor="ctr"/>
          <a:lstStyle/>
          <a:p>
            <a:pPr algn="ctr" indent="0" marL="0">
              <a:lnSpc>
                <a:spcPts val="1400"/>
              </a:lnSpc>
              <a:buNone/>
            </a:pPr>
            <a:r>
              <a:rPr lang="en-US" sz="1150" b="1" dirty="0">
                <a:solidFill>
                  <a:srgbClr val="D7DEE5"/>
                </a:solidFill>
                <a:latin typeface="Arial" pitchFamily="34" charset="0"/>
                <a:ea typeface="Arial" pitchFamily="34" charset="-122"/>
                <a:cs typeface="Arial" pitchFamily="34" charset="-120"/>
              </a:rPr>
              <a:t>TUS</a:t>
            </a:r>
            <a:endParaRPr lang="en-US" sz="1150" dirty="0"/>
          </a:p>
          <a:p>
            <a:pPr algn="ctr" indent="0" marL="0">
              <a:lnSpc>
                <a:spcPts val="1400"/>
              </a:lnSpc>
              <a:buNone/>
            </a:pPr>
            <a:r>
              <a:rPr lang="en-US" sz="1150" b="1" dirty="0">
                <a:solidFill>
                  <a:srgbClr val="D7DEE5"/>
                </a:solidFill>
                <a:latin typeface="Arial" pitchFamily="34" charset="0"/>
                <a:ea typeface="Arial" pitchFamily="34" charset="-122"/>
                <a:cs typeface="Arial" pitchFamily="34" charset="-120"/>
              </a:rPr>
              <a:t>CUENTAS</a:t>
            </a:r>
            <a:endParaRPr lang="en-US" sz="1150" dirty="0"/>
          </a:p>
        </p:txBody>
      </p:sp>
      <p:sp>
        <p:nvSpPr>
          <p:cNvPr id="9" name="Shape 6"/>
          <p:cNvSpPr/>
          <p:nvPr/>
        </p:nvSpPr>
        <p:spPr>
          <a:xfrm>
            <a:off x="2167128" y="2240280"/>
            <a:ext cx="1517904" cy="2057400"/>
          </a:xfrm>
          <a:prstGeom prst="roundRect">
            <a:avLst>
              <a:gd name="adj" fmla="val 3614"/>
            </a:avLst>
          </a:prstGeom>
          <a:solidFill>
            <a:srgbClr val="131C25"/>
          </a:solidFill>
          <a:ln w="12700">
            <a:solidFill>
              <a:srgbClr val="1C2832"/>
            </a:solidFill>
            <a:prstDash val="solid"/>
          </a:ln>
        </p:spPr>
        <p:txBody>
          <a:bodyPr/>
          <a:p/>
        </p:txBody>
      </p:sp>
      <p:sp>
        <p:nvSpPr>
          <p:cNvPr id="10" name="Text 7"/>
          <p:cNvSpPr/>
          <p:nvPr/>
        </p:nvSpPr>
        <p:spPr>
          <a:xfrm>
            <a:off x="2276856" y="2377440"/>
            <a:ext cx="1280160" cy="457200"/>
          </a:xfrm>
          <a:prstGeom prst="rect">
            <a:avLst/>
          </a:prstGeom>
          <a:noFill/>
          <a:ln/>
        </p:spPr>
        <p:txBody>
          <a:bodyPr wrap="square" lIns="0" tIns="0" rIns="0" bIns="0" rtlCol="0" anchor="ctr"/>
          <a:lstStyle/>
          <a:p>
            <a:pPr indent="0" marL="0">
              <a:buNone/>
            </a:pPr>
            <a:r>
              <a:rPr lang="en-US" sz="2400" b="1" dirty="0">
                <a:solidFill>
                  <a:srgbClr val="0CA6CF"/>
                </a:solidFill>
                <a:latin typeface="Courier New" pitchFamily="34" charset="0"/>
                <a:ea typeface="Courier New" pitchFamily="34" charset="-122"/>
                <a:cs typeface="Courier New" pitchFamily="34" charset="-120"/>
              </a:rPr>
              <a:t>02</a:t>
            </a:r>
            <a:endParaRPr lang="en-US" sz="2400" dirty="0"/>
          </a:p>
        </p:txBody>
      </p:sp>
      <p:sp>
        <p:nvSpPr>
          <p:cNvPr id="11" name="Shape 8"/>
          <p:cNvSpPr/>
          <p:nvPr/>
        </p:nvSpPr>
        <p:spPr>
          <a:xfrm>
            <a:off x="2670048" y="2889504"/>
            <a:ext cx="512064" cy="512064"/>
          </a:xfrm>
          <a:prstGeom prst="ellipse">
            <a:avLst/>
          </a:prstGeom>
          <a:solidFill>
            <a:srgbClr val="0E141A"/>
          </a:solidFill>
          <a:ln w="19050">
            <a:solidFill>
              <a:srgbClr val="0CA6CF"/>
            </a:solidFill>
            <a:prstDash val="solid"/>
          </a:ln>
        </p:spPr>
        <p:txBody>
          <a:bodyPr/>
          <a:p/>
        </p:txBody>
      </p:sp>
      <p:pic>
        <p:nvPicPr>
          <p:cNvPr id="12" name="Image 1" descr="preencoded.png">    </p:cNvPr>
          <p:cNvPicPr>
            <a:picLocks noChangeAspect="1"/>
          </p:cNvPicPr>
          <p:nvPr/>
        </p:nvPicPr>
        <p:blipFill>
          <a:blip r:embed="rId3"/>
          <a:stretch>
            <a:fillRect/>
          </a:stretch>
        </p:blipFill>
        <p:spPr>
          <a:xfrm>
            <a:off x="2782702" y="3002158"/>
            <a:ext cx="286756" cy="286756"/>
          </a:xfrm>
          <a:prstGeom prst="rect">
            <a:avLst/>
          </a:prstGeom>
        </p:spPr>
      </p:pic>
      <p:sp>
        <p:nvSpPr>
          <p:cNvPr id="13" name="Text 9"/>
          <p:cNvSpPr/>
          <p:nvPr/>
        </p:nvSpPr>
        <p:spPr>
          <a:xfrm>
            <a:off x="2240280" y="3511296"/>
            <a:ext cx="1371600" cy="640080"/>
          </a:xfrm>
          <a:prstGeom prst="rect">
            <a:avLst/>
          </a:prstGeom>
          <a:noFill/>
          <a:ln/>
        </p:spPr>
        <p:txBody>
          <a:bodyPr wrap="square" lIns="0" tIns="0" rIns="0" bIns="0" rtlCol="0" anchor="ctr"/>
          <a:lstStyle/>
          <a:p>
            <a:pPr algn="ctr" indent="0" marL="0">
              <a:lnSpc>
                <a:spcPts val="1400"/>
              </a:lnSpc>
              <a:buNone/>
            </a:pPr>
            <a:r>
              <a:rPr lang="en-US" sz="1150" b="1" dirty="0">
                <a:solidFill>
                  <a:srgbClr val="D7DEE5"/>
                </a:solidFill>
                <a:latin typeface="Arial" pitchFamily="34" charset="0"/>
                <a:ea typeface="Arial" pitchFamily="34" charset="-122"/>
                <a:cs typeface="Arial" pitchFamily="34" charset="-120"/>
              </a:rPr>
              <a:t>TUS</a:t>
            </a:r>
            <a:endParaRPr lang="en-US" sz="1150" dirty="0"/>
          </a:p>
          <a:p>
            <a:pPr algn="ctr" indent="0" marL="0">
              <a:lnSpc>
                <a:spcPts val="1400"/>
              </a:lnSpc>
              <a:buNone/>
            </a:pPr>
            <a:r>
              <a:rPr lang="en-US" sz="1150" b="1" dirty="0">
                <a:solidFill>
                  <a:srgbClr val="D7DEE5"/>
                </a:solidFill>
                <a:latin typeface="Arial" pitchFamily="34" charset="0"/>
                <a:ea typeface="Arial" pitchFamily="34" charset="-122"/>
                <a:cs typeface="Arial" pitchFamily="34" charset="-120"/>
              </a:rPr>
              <a:t>MENSAJES</a:t>
            </a:r>
            <a:endParaRPr lang="en-US" sz="1150" dirty="0"/>
          </a:p>
        </p:txBody>
      </p:sp>
      <p:sp>
        <p:nvSpPr>
          <p:cNvPr id="14" name="Shape 10"/>
          <p:cNvSpPr/>
          <p:nvPr/>
        </p:nvSpPr>
        <p:spPr>
          <a:xfrm>
            <a:off x="3831336" y="2240280"/>
            <a:ext cx="1517904" cy="2057400"/>
          </a:xfrm>
          <a:prstGeom prst="roundRect">
            <a:avLst>
              <a:gd name="adj" fmla="val 3614"/>
            </a:avLst>
          </a:prstGeom>
          <a:solidFill>
            <a:srgbClr val="131C25"/>
          </a:solidFill>
          <a:ln w="12700">
            <a:solidFill>
              <a:srgbClr val="1C2832"/>
            </a:solidFill>
            <a:prstDash val="solid"/>
          </a:ln>
        </p:spPr>
        <p:txBody>
          <a:bodyPr/>
          <a:p/>
        </p:txBody>
      </p:sp>
      <p:sp>
        <p:nvSpPr>
          <p:cNvPr id="15" name="Text 11"/>
          <p:cNvSpPr/>
          <p:nvPr/>
        </p:nvSpPr>
        <p:spPr>
          <a:xfrm>
            <a:off x="3941064" y="2377440"/>
            <a:ext cx="1280160" cy="457200"/>
          </a:xfrm>
          <a:prstGeom prst="rect">
            <a:avLst/>
          </a:prstGeom>
          <a:noFill/>
          <a:ln/>
        </p:spPr>
        <p:txBody>
          <a:bodyPr wrap="square" lIns="0" tIns="0" rIns="0" bIns="0" rtlCol="0" anchor="ctr"/>
          <a:lstStyle/>
          <a:p>
            <a:pPr indent="0" marL="0">
              <a:buNone/>
            </a:pPr>
            <a:r>
              <a:rPr lang="en-US" sz="2400" b="1" dirty="0">
                <a:solidFill>
                  <a:srgbClr val="DC5428"/>
                </a:solidFill>
                <a:latin typeface="Courier New" pitchFamily="34" charset="0"/>
                <a:ea typeface="Courier New" pitchFamily="34" charset="-122"/>
                <a:cs typeface="Courier New" pitchFamily="34" charset="-120"/>
              </a:rPr>
              <a:t>03</a:t>
            </a:r>
            <a:endParaRPr lang="en-US" sz="2400" dirty="0"/>
          </a:p>
        </p:txBody>
      </p:sp>
      <p:sp>
        <p:nvSpPr>
          <p:cNvPr id="16" name="Shape 12"/>
          <p:cNvSpPr/>
          <p:nvPr/>
        </p:nvSpPr>
        <p:spPr>
          <a:xfrm>
            <a:off x="4334256" y="2889504"/>
            <a:ext cx="512064" cy="512064"/>
          </a:xfrm>
          <a:prstGeom prst="ellipse">
            <a:avLst/>
          </a:prstGeom>
          <a:solidFill>
            <a:srgbClr val="0E141A"/>
          </a:solidFill>
          <a:ln w="19050">
            <a:solidFill>
              <a:srgbClr val="DC5428"/>
            </a:solidFill>
            <a:prstDash val="solid"/>
          </a:ln>
        </p:spPr>
        <p:txBody>
          <a:bodyPr/>
          <a:p/>
        </p:txBody>
      </p:sp>
      <p:pic>
        <p:nvPicPr>
          <p:cNvPr id="17" name="Image 2" descr="preencoded.png">    </p:cNvPr>
          <p:cNvPicPr>
            <a:picLocks noChangeAspect="1"/>
          </p:cNvPicPr>
          <p:nvPr/>
        </p:nvPicPr>
        <p:blipFill>
          <a:blip r:embed="rId4"/>
          <a:stretch>
            <a:fillRect/>
          </a:stretch>
        </p:blipFill>
        <p:spPr>
          <a:xfrm>
            <a:off x="4446910" y="3002158"/>
            <a:ext cx="286756" cy="286756"/>
          </a:xfrm>
          <a:prstGeom prst="rect">
            <a:avLst/>
          </a:prstGeom>
        </p:spPr>
      </p:pic>
      <p:sp>
        <p:nvSpPr>
          <p:cNvPr id="18" name="Text 13"/>
          <p:cNvSpPr/>
          <p:nvPr/>
        </p:nvSpPr>
        <p:spPr>
          <a:xfrm>
            <a:off x="3904488" y="3511296"/>
            <a:ext cx="1371600" cy="640080"/>
          </a:xfrm>
          <a:prstGeom prst="rect">
            <a:avLst/>
          </a:prstGeom>
          <a:noFill/>
          <a:ln/>
        </p:spPr>
        <p:txBody>
          <a:bodyPr wrap="square" lIns="0" tIns="0" rIns="0" bIns="0" rtlCol="0" anchor="ctr"/>
          <a:lstStyle/>
          <a:p>
            <a:pPr algn="ctr" indent="0" marL="0">
              <a:lnSpc>
                <a:spcPts val="1400"/>
              </a:lnSpc>
              <a:buNone/>
            </a:pPr>
            <a:r>
              <a:rPr lang="en-US" sz="1150" b="1" dirty="0">
                <a:solidFill>
                  <a:srgbClr val="D7DEE5"/>
                </a:solidFill>
                <a:latin typeface="Arial" pitchFamily="34" charset="0"/>
                <a:ea typeface="Arial" pitchFamily="34" charset="-122"/>
                <a:cs typeface="Arial" pitchFamily="34" charset="-120"/>
              </a:rPr>
              <a:t>TU</a:t>
            </a:r>
            <a:endParaRPr lang="en-US" sz="1150" dirty="0"/>
          </a:p>
          <a:p>
            <a:pPr algn="ctr" indent="0" marL="0">
              <a:lnSpc>
                <a:spcPts val="1400"/>
              </a:lnSpc>
              <a:buNone/>
            </a:pPr>
            <a:r>
              <a:rPr lang="en-US" sz="1150" b="1" dirty="0">
                <a:solidFill>
                  <a:srgbClr val="D7DEE5"/>
                </a:solidFill>
                <a:latin typeface="Arial" pitchFamily="34" charset="0"/>
                <a:ea typeface="Arial" pitchFamily="34" charset="-122"/>
                <a:cs typeface="Arial" pitchFamily="34" charset="-120"/>
              </a:rPr>
              <a:t>HUELLA</a:t>
            </a:r>
            <a:endParaRPr lang="en-US" sz="1150" dirty="0"/>
          </a:p>
        </p:txBody>
      </p:sp>
      <p:sp>
        <p:nvSpPr>
          <p:cNvPr id="19" name="Shape 14"/>
          <p:cNvSpPr/>
          <p:nvPr/>
        </p:nvSpPr>
        <p:spPr>
          <a:xfrm>
            <a:off x="5495544" y="2240280"/>
            <a:ext cx="1517904" cy="2057400"/>
          </a:xfrm>
          <a:prstGeom prst="roundRect">
            <a:avLst>
              <a:gd name="adj" fmla="val 3614"/>
            </a:avLst>
          </a:prstGeom>
          <a:solidFill>
            <a:srgbClr val="131C25"/>
          </a:solidFill>
          <a:ln w="12700">
            <a:solidFill>
              <a:srgbClr val="1C2832"/>
            </a:solidFill>
            <a:prstDash val="solid"/>
          </a:ln>
        </p:spPr>
        <p:txBody>
          <a:bodyPr/>
          <a:p/>
        </p:txBody>
      </p:sp>
      <p:sp>
        <p:nvSpPr>
          <p:cNvPr id="20" name="Text 15"/>
          <p:cNvSpPr/>
          <p:nvPr/>
        </p:nvSpPr>
        <p:spPr>
          <a:xfrm>
            <a:off x="5605272" y="2377440"/>
            <a:ext cx="1280160" cy="457200"/>
          </a:xfrm>
          <a:prstGeom prst="rect">
            <a:avLst/>
          </a:prstGeom>
          <a:noFill/>
          <a:ln/>
        </p:spPr>
        <p:txBody>
          <a:bodyPr wrap="square" lIns="0" tIns="0" rIns="0" bIns="0" rtlCol="0" anchor="ctr"/>
          <a:lstStyle/>
          <a:p>
            <a:pPr indent="0" marL="0">
              <a:buNone/>
            </a:pPr>
            <a:r>
              <a:rPr lang="en-US" sz="2400" b="1" dirty="0">
                <a:solidFill>
                  <a:srgbClr val="0CA6CF"/>
                </a:solidFill>
                <a:latin typeface="Courier New" pitchFamily="34" charset="0"/>
                <a:ea typeface="Courier New" pitchFamily="34" charset="-122"/>
                <a:cs typeface="Courier New" pitchFamily="34" charset="-120"/>
              </a:rPr>
              <a:t>04</a:t>
            </a:r>
            <a:endParaRPr lang="en-US" sz="2400" dirty="0"/>
          </a:p>
        </p:txBody>
      </p:sp>
      <p:sp>
        <p:nvSpPr>
          <p:cNvPr id="21" name="Shape 16"/>
          <p:cNvSpPr/>
          <p:nvPr/>
        </p:nvSpPr>
        <p:spPr>
          <a:xfrm>
            <a:off x="5998464" y="2889504"/>
            <a:ext cx="512064" cy="512064"/>
          </a:xfrm>
          <a:prstGeom prst="ellipse">
            <a:avLst/>
          </a:prstGeom>
          <a:solidFill>
            <a:srgbClr val="0E141A"/>
          </a:solidFill>
          <a:ln w="19050">
            <a:solidFill>
              <a:srgbClr val="0CA6CF"/>
            </a:solidFill>
            <a:prstDash val="solid"/>
          </a:ln>
        </p:spPr>
        <p:txBody>
          <a:bodyPr/>
          <a:p/>
        </p:txBody>
      </p:sp>
      <p:pic>
        <p:nvPicPr>
          <p:cNvPr id="22" name="Image 3" descr="preencoded.png">    </p:cNvPr>
          <p:cNvPicPr>
            <a:picLocks noChangeAspect="1"/>
          </p:cNvPicPr>
          <p:nvPr/>
        </p:nvPicPr>
        <p:blipFill>
          <a:blip r:embed="rId5"/>
          <a:stretch>
            <a:fillRect/>
          </a:stretch>
        </p:blipFill>
        <p:spPr>
          <a:xfrm>
            <a:off x="6111118" y="3002158"/>
            <a:ext cx="286756" cy="286756"/>
          </a:xfrm>
          <a:prstGeom prst="rect">
            <a:avLst/>
          </a:prstGeom>
        </p:spPr>
      </p:pic>
      <p:sp>
        <p:nvSpPr>
          <p:cNvPr id="23" name="Text 17"/>
          <p:cNvSpPr/>
          <p:nvPr/>
        </p:nvSpPr>
        <p:spPr>
          <a:xfrm>
            <a:off x="5568696" y="3511296"/>
            <a:ext cx="1371600" cy="640080"/>
          </a:xfrm>
          <a:prstGeom prst="rect">
            <a:avLst/>
          </a:prstGeom>
          <a:noFill/>
          <a:ln/>
        </p:spPr>
        <p:txBody>
          <a:bodyPr wrap="square" lIns="0" tIns="0" rIns="0" bIns="0" rtlCol="0" anchor="ctr"/>
          <a:lstStyle/>
          <a:p>
            <a:pPr algn="ctr" indent="0" marL="0">
              <a:lnSpc>
                <a:spcPts val="1400"/>
              </a:lnSpc>
              <a:buNone/>
            </a:pPr>
            <a:r>
              <a:rPr lang="en-US" sz="1150" b="1" dirty="0">
                <a:solidFill>
                  <a:srgbClr val="D7DEE5"/>
                </a:solidFill>
                <a:latin typeface="Arial" pitchFamily="34" charset="0"/>
                <a:ea typeface="Arial" pitchFamily="34" charset="-122"/>
                <a:cs typeface="Arial" pitchFamily="34" charset="-120"/>
              </a:rPr>
              <a:t>GENTE</a:t>
            </a:r>
            <a:endParaRPr lang="en-US" sz="1150" dirty="0"/>
          </a:p>
          <a:p>
            <a:pPr algn="ctr" indent="0" marL="0">
              <a:lnSpc>
                <a:spcPts val="1400"/>
              </a:lnSpc>
              <a:buNone/>
            </a:pPr>
            <a:r>
              <a:rPr lang="en-US" sz="1150" b="1" dirty="0">
                <a:solidFill>
                  <a:srgbClr val="D7DEE5"/>
                </a:solidFill>
                <a:latin typeface="Arial" pitchFamily="34" charset="0"/>
                <a:ea typeface="Arial" pitchFamily="34" charset="-122"/>
                <a:cs typeface="Arial" pitchFamily="34" charset="-120"/>
              </a:rPr>
              <a:t>FALSA</a:t>
            </a:r>
            <a:endParaRPr lang="en-US" sz="1150" dirty="0"/>
          </a:p>
        </p:txBody>
      </p:sp>
      <p:sp>
        <p:nvSpPr>
          <p:cNvPr id="24" name="Shape 18"/>
          <p:cNvSpPr/>
          <p:nvPr/>
        </p:nvSpPr>
        <p:spPr>
          <a:xfrm>
            <a:off x="7159752" y="2240280"/>
            <a:ext cx="1517904" cy="2057400"/>
          </a:xfrm>
          <a:prstGeom prst="roundRect">
            <a:avLst>
              <a:gd name="adj" fmla="val 3614"/>
            </a:avLst>
          </a:prstGeom>
          <a:solidFill>
            <a:srgbClr val="131C25"/>
          </a:solidFill>
          <a:ln w="12700">
            <a:solidFill>
              <a:srgbClr val="1C2832"/>
            </a:solidFill>
            <a:prstDash val="solid"/>
          </a:ln>
        </p:spPr>
        <p:txBody>
          <a:bodyPr/>
          <a:p/>
        </p:txBody>
      </p:sp>
      <p:sp>
        <p:nvSpPr>
          <p:cNvPr id="25" name="Text 19"/>
          <p:cNvSpPr/>
          <p:nvPr/>
        </p:nvSpPr>
        <p:spPr>
          <a:xfrm>
            <a:off x="7269480" y="2377440"/>
            <a:ext cx="1280160" cy="457200"/>
          </a:xfrm>
          <a:prstGeom prst="rect">
            <a:avLst/>
          </a:prstGeom>
          <a:noFill/>
          <a:ln/>
        </p:spPr>
        <p:txBody>
          <a:bodyPr wrap="square" lIns="0" tIns="0" rIns="0" bIns="0" rtlCol="0" anchor="ctr"/>
          <a:lstStyle/>
          <a:p>
            <a:pPr indent="0" marL="0">
              <a:buNone/>
            </a:pPr>
            <a:r>
              <a:rPr lang="en-US" sz="2400" b="1" dirty="0">
                <a:solidFill>
                  <a:srgbClr val="DC5428"/>
                </a:solidFill>
                <a:latin typeface="Courier New" pitchFamily="34" charset="0"/>
                <a:ea typeface="Courier New" pitchFamily="34" charset="-122"/>
                <a:cs typeface="Courier New" pitchFamily="34" charset="-120"/>
              </a:rPr>
              <a:t>05</a:t>
            </a:r>
            <a:endParaRPr lang="en-US" sz="2400" dirty="0"/>
          </a:p>
        </p:txBody>
      </p:sp>
      <p:sp>
        <p:nvSpPr>
          <p:cNvPr id="26" name="Shape 20"/>
          <p:cNvSpPr/>
          <p:nvPr/>
        </p:nvSpPr>
        <p:spPr>
          <a:xfrm>
            <a:off x="7662672" y="2889504"/>
            <a:ext cx="512064" cy="512064"/>
          </a:xfrm>
          <a:prstGeom prst="ellipse">
            <a:avLst/>
          </a:prstGeom>
          <a:solidFill>
            <a:srgbClr val="0E141A"/>
          </a:solidFill>
          <a:ln w="19050">
            <a:solidFill>
              <a:srgbClr val="DC5428"/>
            </a:solidFill>
            <a:prstDash val="solid"/>
          </a:ln>
        </p:spPr>
        <p:txBody>
          <a:bodyPr/>
          <a:p/>
        </p:txBody>
      </p:sp>
      <p:pic>
        <p:nvPicPr>
          <p:cNvPr id="27" name="Image 4" descr="preencoded.png">    </p:cNvPr>
          <p:cNvPicPr>
            <a:picLocks noChangeAspect="1"/>
          </p:cNvPicPr>
          <p:nvPr/>
        </p:nvPicPr>
        <p:blipFill>
          <a:blip r:embed="rId6"/>
          <a:stretch>
            <a:fillRect/>
          </a:stretch>
        </p:blipFill>
        <p:spPr>
          <a:xfrm>
            <a:off x="7775326" y="3002158"/>
            <a:ext cx="286756" cy="286756"/>
          </a:xfrm>
          <a:prstGeom prst="rect">
            <a:avLst/>
          </a:prstGeom>
        </p:spPr>
      </p:pic>
      <p:sp>
        <p:nvSpPr>
          <p:cNvPr id="28" name="Text 21"/>
          <p:cNvSpPr/>
          <p:nvPr/>
        </p:nvSpPr>
        <p:spPr>
          <a:xfrm>
            <a:off x="7232904" y="3511296"/>
            <a:ext cx="1371600" cy="640080"/>
          </a:xfrm>
          <a:prstGeom prst="rect">
            <a:avLst/>
          </a:prstGeom>
          <a:noFill/>
          <a:ln/>
        </p:spPr>
        <p:txBody>
          <a:bodyPr wrap="square" lIns="0" tIns="0" rIns="0" bIns="0" rtlCol="0" anchor="ctr"/>
          <a:lstStyle/>
          <a:p>
            <a:pPr algn="ctr" indent="0" marL="0">
              <a:lnSpc>
                <a:spcPts val="1400"/>
              </a:lnSpc>
              <a:buNone/>
            </a:pPr>
            <a:r>
              <a:rPr lang="en-US" sz="1150" b="1" dirty="0">
                <a:solidFill>
                  <a:srgbClr val="D7DEE5"/>
                </a:solidFill>
                <a:latin typeface="Arial" pitchFamily="34" charset="0"/>
                <a:ea typeface="Arial" pitchFamily="34" charset="-122"/>
                <a:cs typeface="Arial" pitchFamily="34" charset="-120"/>
              </a:rPr>
              <a:t>TU</a:t>
            </a:r>
            <a:endParaRPr lang="en-US" sz="1150" dirty="0"/>
          </a:p>
          <a:p>
            <a:pPr algn="ctr" indent="0" marL="0">
              <a:lnSpc>
                <a:spcPts val="1400"/>
              </a:lnSpc>
              <a:buNone/>
            </a:pPr>
            <a:r>
              <a:rPr lang="en-US" sz="1150" b="1" dirty="0">
                <a:solidFill>
                  <a:srgbClr val="D7DEE5"/>
                </a:solidFill>
                <a:latin typeface="Arial" pitchFamily="34" charset="0"/>
                <a:ea typeface="Arial" pitchFamily="34" charset="-122"/>
                <a:cs typeface="Arial" pitchFamily="34" charset="-120"/>
              </a:rPr>
              <a:t>GRUPO</a:t>
            </a:r>
            <a:endParaRPr lang="en-US" sz="1150" dirty="0"/>
          </a:p>
        </p:txBody>
      </p:sp>
      <p:sp>
        <p:nvSpPr>
          <p:cNvPr id="29" name="Text 22"/>
          <p:cNvSpPr/>
          <p:nvPr/>
        </p:nvSpPr>
        <p:spPr>
          <a:xfrm>
            <a:off x="502920" y="4434840"/>
            <a:ext cx="8138160" cy="320040"/>
          </a:xfrm>
          <a:prstGeom prst="rect">
            <a:avLst/>
          </a:prstGeom>
          <a:noFill/>
          <a:ln/>
        </p:spPr>
        <p:txBody>
          <a:bodyPr wrap="square" lIns="0" tIns="0" rIns="0" bIns="0" rtlCol="0" anchor="ctr"/>
          <a:lstStyle/>
          <a:p>
            <a:pPr indent="0" marL="0">
              <a:buNone/>
            </a:pPr>
            <a:r>
              <a:rPr lang="en-US" sz="1350" i="1" dirty="0">
                <a:solidFill>
                  <a:srgbClr val="8294A3"/>
                </a:solidFill>
                <a:latin typeface="Arial" pitchFamily="34" charset="0"/>
                <a:ea typeface="Arial" pitchFamily="34" charset="-122"/>
                <a:cs typeface="Arial" pitchFamily="34" charset="-120"/>
              </a:rPr>
              <a:t>Empezamos por el que todos tienen abierto ahora mismo.</a:t>
            </a:r>
            <a:endParaRPr lang="en-US" sz="1350" dirty="0"/>
          </a:p>
        </p:txBody>
      </p:sp>
      <p:sp>
        <p:nvSpPr>
          <p:cNvPr id="30" name="Text 23"/>
          <p:cNvSpPr/>
          <p:nvPr/>
        </p:nvSpPr>
        <p:spPr>
          <a:xfrm>
            <a:off x="502920" y="4773168"/>
            <a:ext cx="5669280" cy="274320"/>
          </a:xfrm>
          <a:prstGeom prst="rect">
            <a:avLst/>
          </a:prstGeom>
          <a:noFill/>
          <a:ln/>
        </p:spPr>
        <p:txBody>
          <a:bodyPr wrap="square" lIns="0" tIns="0" rIns="0" bIns="0" rtlCol="0" anchor="ctr"/>
          <a:lstStyle/>
          <a:p>
            <a:pPr indent="0" marL="0">
              <a:buNone/>
            </a:pPr>
            <a:r>
              <a:rPr lang="en-US" sz="850" spc="200" kern="0" dirty="0">
                <a:solidFill>
                  <a:srgbClr val="8294A3"/>
                </a:solidFill>
                <a:latin typeface="Courier New" pitchFamily="34" charset="0"/>
                <a:ea typeface="Courier New" pitchFamily="34" charset="-122"/>
                <a:cs typeface="Courier New" pitchFamily="34" charset="-120"/>
              </a:rPr>
              <a:t>MODO DEFENSA — CÉSAR CERRUDO</a:t>
            </a:r>
            <a:endParaRPr lang="en-US" sz="850" dirty="0"/>
          </a:p>
        </p:txBody>
      </p:sp>
      <p:sp>
        <p:nvSpPr>
          <p:cNvPr id="31" name="Text 24"/>
          <p:cNvSpPr/>
          <p:nvPr/>
        </p:nvSpPr>
        <p:spPr>
          <a:xfrm>
            <a:off x="6400800" y="4773168"/>
            <a:ext cx="2240280" cy="274320"/>
          </a:xfrm>
          <a:prstGeom prst="rect">
            <a:avLst/>
          </a:prstGeom>
          <a:noFill/>
          <a:ln/>
        </p:spPr>
        <p:txBody>
          <a:bodyPr wrap="square" lIns="0" tIns="0" rIns="0" bIns="0" rtlCol="0" anchor="ctr"/>
          <a:lstStyle/>
          <a:p>
            <a:pPr algn="r" indent="0" marL="0">
              <a:buNone/>
            </a:pPr>
            <a:r>
              <a:rPr lang="en-US" sz="850" spc="200" kern="0" dirty="0">
                <a:solidFill>
                  <a:srgbClr val="0CA6CF"/>
                </a:solidFill>
                <a:latin typeface="Courier New" pitchFamily="34" charset="0"/>
                <a:ea typeface="Courier New" pitchFamily="34" charset="-122"/>
                <a:cs typeface="Courier New" pitchFamily="34" charset="-120"/>
              </a:rPr>
              <a:t>guiadeunhacker.com</a:t>
            </a:r>
            <a:endParaRPr lang="en-US" sz="850" dirty="0"/>
          </a:p>
        </p:txBody>
      </p:sp>
      <p:sp>
        <p:nvSpPr>
          <p:cNvPr id="32" name="Text 25"/>
          <p:cNvSpPr/>
          <p:nvPr/>
        </p:nvSpPr>
        <p:spPr>
          <a:xfrm>
            <a:off x="8549640" y="384048"/>
            <a:ext cx="640080" cy="292608"/>
          </a:xfrm>
          <a:prstGeom prst="rect">
            <a:avLst/>
          </a:prstGeom>
          <a:noFill/>
          <a:ln/>
        </p:spPr>
        <p:txBody>
          <a:bodyPr wrap="square" lIns="0" tIns="0" rIns="0" bIns="0" rtlCol="0" anchor="ctr"/>
          <a:lstStyle/>
          <a:p>
            <a:pPr algn="r" indent="0" marL="0">
              <a:buNone/>
            </a:pPr>
            <a:r>
              <a:rPr lang="en-US" sz="1100" dirty="0">
                <a:solidFill>
                  <a:srgbClr val="8294A3"/>
                </a:solidFill>
                <a:latin typeface="Courier New" pitchFamily="34" charset="0"/>
                <a:ea typeface="Courier New" pitchFamily="34" charset="-122"/>
                <a:cs typeface="Courier New" pitchFamily="34" charset="-120"/>
              </a:rPr>
              <a:t>04/24</a:t>
            </a:r>
            <a:endParaRPr lang="en-US" sz="11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384048"/>
            <a:ext cx="7955280" cy="310896"/>
          </a:xfrm>
          <a:prstGeom prst="rect">
            <a:avLst/>
          </a:prstGeom>
          <a:noFill/>
          <a:ln/>
        </p:spPr>
        <p:txBody>
          <a:bodyPr wrap="square" lIns="0" tIns="0" rIns="0" bIns="0" rtlCol="0" anchor="ctr"/>
          <a:lstStyle/>
          <a:p>
            <a:pPr indent="0" marL="0">
              <a:buNone/>
            </a:pPr>
            <a:r>
              <a:rPr lang="en-US" sz="1200" b="1" spc="400" kern="0" dirty="0">
                <a:solidFill>
                  <a:srgbClr val="DC5428"/>
                </a:solidFill>
                <a:latin typeface="Courier New" pitchFamily="34" charset="0"/>
                <a:ea typeface="Courier New" pitchFamily="34" charset="-122"/>
                <a:cs typeface="Courier New" pitchFamily="34" charset="-120"/>
              </a:rPr>
              <a:t>&gt;&gt; </a:t>
            </a:r>
            <a:pPr indent="0" marL="0">
              <a:buNone/>
            </a:pPr>
            <a:r>
              <a:rPr lang="en-US" sz="1200" b="1" spc="400" kern="0" dirty="0">
                <a:solidFill>
                  <a:srgbClr val="0CA6CF"/>
                </a:solidFill>
                <a:latin typeface="Courier New" pitchFamily="34" charset="0"/>
                <a:ea typeface="Courier New" pitchFamily="34" charset="-122"/>
                <a:cs typeface="Courier New" pitchFamily="34" charset="-120"/>
              </a:rPr>
              <a:t>FRENTE 01 — TUS CUENTAS</a:t>
            </a:r>
            <a:endParaRPr lang="en-US" sz="1200" dirty="0"/>
          </a:p>
        </p:txBody>
      </p:sp>
      <p:sp>
        <p:nvSpPr>
          <p:cNvPr id="3" name="Text 1"/>
          <p:cNvSpPr/>
          <p:nvPr/>
        </p:nvSpPr>
        <p:spPr>
          <a:xfrm>
            <a:off x="502920" y="1143000"/>
            <a:ext cx="8138160" cy="1280160"/>
          </a:xfrm>
          <a:prstGeom prst="rect">
            <a:avLst/>
          </a:prstGeom>
          <a:noFill/>
          <a:ln/>
        </p:spPr>
        <p:txBody>
          <a:bodyPr wrap="square" lIns="0" tIns="0" rIns="0" bIns="0" rtlCol="0" anchor="ctr"/>
          <a:lstStyle/>
          <a:p>
            <a:pPr indent="0" marL="0">
              <a:lnSpc>
                <a:spcPts val="4000"/>
              </a:lnSpc>
              <a:buNone/>
            </a:pPr>
            <a:r>
              <a:rPr lang="en-US" sz="3100" b="1" dirty="0">
                <a:solidFill>
                  <a:srgbClr val="FFFFFF"/>
                </a:solidFill>
                <a:latin typeface="Arial" pitchFamily="34" charset="0"/>
                <a:ea typeface="Arial" pitchFamily="34" charset="-122"/>
                <a:cs typeface="Arial" pitchFamily="34" charset="-120"/>
              </a:rPr>
              <a:t>Tu misma contraseña en todo = </a:t>
            </a:r>
            <a:pPr indent="0" marL="0">
              <a:lnSpc>
                <a:spcPts val="4000"/>
              </a:lnSpc>
              <a:buNone/>
            </a:pPr>
            <a:r>
              <a:rPr lang="en-US" sz="3100" b="1" dirty="0">
                <a:solidFill>
                  <a:srgbClr val="DC5428"/>
                </a:solidFill>
                <a:latin typeface="Arial" pitchFamily="34" charset="0"/>
                <a:ea typeface="Arial" pitchFamily="34" charset="-122"/>
                <a:cs typeface="Arial" pitchFamily="34" charset="-120"/>
              </a:rPr>
              <a:t>una llave que abre TODO</a:t>
            </a:r>
            <a:pPr indent="0" marL="0">
              <a:lnSpc>
                <a:spcPts val="4000"/>
              </a:lnSpc>
              <a:buNone/>
            </a:pPr>
            <a:r>
              <a:rPr lang="en-US" sz="3100" b="1" dirty="0">
                <a:solidFill>
                  <a:srgbClr val="FFFFFF"/>
                </a:solidFill>
                <a:latin typeface="Arial" pitchFamily="34" charset="0"/>
                <a:ea typeface="Arial" pitchFamily="34" charset="-122"/>
                <a:cs typeface="Arial" pitchFamily="34" charset="-120"/>
              </a:rPr>
              <a:t>.</a:t>
            </a:r>
            <a:endParaRPr lang="en-US" sz="3100" dirty="0"/>
          </a:p>
        </p:txBody>
      </p:sp>
      <p:sp>
        <p:nvSpPr>
          <p:cNvPr id="4" name="Shape 2"/>
          <p:cNvSpPr/>
          <p:nvPr/>
        </p:nvSpPr>
        <p:spPr>
          <a:xfrm>
            <a:off x="502920" y="2697480"/>
            <a:ext cx="1828800" cy="1463040"/>
          </a:xfrm>
          <a:prstGeom prst="roundRect">
            <a:avLst>
              <a:gd name="adj" fmla="val 3750"/>
            </a:avLst>
          </a:prstGeom>
          <a:solidFill>
            <a:srgbClr val="131C25"/>
          </a:solidFill>
          <a:ln w="12700">
            <a:solidFill>
              <a:srgbClr val="1C2832"/>
            </a:solidFill>
            <a:prstDash val="solid"/>
          </a:ln>
        </p:spPr>
        <p:txBody>
          <a:bodyPr/>
          <a:p/>
        </p:txBody>
      </p:sp>
      <p:sp>
        <p:nvSpPr>
          <p:cNvPr id="5" name="Text 3"/>
          <p:cNvSpPr/>
          <p:nvPr/>
        </p:nvSpPr>
        <p:spPr>
          <a:xfrm>
            <a:off x="594360" y="2788920"/>
            <a:ext cx="1645920" cy="1280160"/>
          </a:xfrm>
          <a:prstGeom prst="rect">
            <a:avLst/>
          </a:prstGeom>
          <a:noFill/>
          <a:ln/>
        </p:spPr>
        <p:txBody>
          <a:bodyPr wrap="square" lIns="0" tIns="0" rIns="0" bIns="0" rtlCol="0" anchor="ctr"/>
          <a:lstStyle/>
          <a:p>
            <a:pPr algn="ctr" indent="0" marL="0">
              <a:lnSpc>
                <a:spcPts val="1600"/>
              </a:lnSpc>
              <a:buNone/>
            </a:pPr>
            <a:r>
              <a:rPr lang="en-US" sz="1250" dirty="0">
                <a:solidFill>
                  <a:srgbClr val="D7DEE5"/>
                </a:solidFill>
                <a:latin typeface="Arial" pitchFamily="34" charset="0"/>
                <a:ea typeface="Arial" pitchFamily="34" charset="-122"/>
                <a:cs typeface="Arial" pitchFamily="34" charset="-120"/>
              </a:rPr>
              <a:t>Hackean un</a:t>
            </a:r>
            <a:endParaRPr lang="en-US" sz="1250" dirty="0"/>
          </a:p>
          <a:p>
            <a:pPr algn="ctr" indent="0" marL="0">
              <a:lnSpc>
                <a:spcPts val="1600"/>
              </a:lnSpc>
              <a:buNone/>
            </a:pPr>
            <a:r>
              <a:rPr lang="en-US" sz="1250" dirty="0">
                <a:solidFill>
                  <a:srgbClr val="D7DEE5"/>
                </a:solidFill>
                <a:latin typeface="Arial" pitchFamily="34" charset="0"/>
                <a:ea typeface="Arial" pitchFamily="34" charset="-122"/>
                <a:cs typeface="Arial" pitchFamily="34" charset="-120"/>
              </a:rPr>
              <a:t>jueguito viejo</a:t>
            </a:r>
            <a:endParaRPr lang="en-US" sz="1250" dirty="0"/>
          </a:p>
          <a:p>
            <a:pPr algn="ctr" indent="0" marL="0">
              <a:lnSpc>
                <a:spcPts val="1600"/>
              </a:lnSpc>
              <a:buNone/>
            </a:pPr>
            <a:r>
              <a:rPr lang="en-US" sz="1250" dirty="0">
                <a:solidFill>
                  <a:srgbClr val="D7DEE5"/>
                </a:solidFill>
                <a:latin typeface="Arial" pitchFamily="34" charset="0"/>
                <a:ea typeface="Arial" pitchFamily="34" charset="-122"/>
                <a:cs typeface="Arial" pitchFamily="34" charset="-120"/>
              </a:rPr>
              <a:t>que ni usás</a:t>
            </a:r>
            <a:endParaRPr lang="en-US" sz="1250" dirty="0"/>
          </a:p>
        </p:txBody>
      </p:sp>
      <p:sp>
        <p:nvSpPr>
          <p:cNvPr id="6" name="Text 4"/>
          <p:cNvSpPr/>
          <p:nvPr/>
        </p:nvSpPr>
        <p:spPr>
          <a:xfrm>
            <a:off x="2331720" y="3200400"/>
            <a:ext cx="320040" cy="457200"/>
          </a:xfrm>
          <a:prstGeom prst="rect">
            <a:avLst/>
          </a:prstGeom>
          <a:noFill/>
          <a:ln/>
        </p:spPr>
        <p:txBody>
          <a:bodyPr wrap="square" lIns="0" tIns="0" rIns="0" bIns="0" rtlCol="0" anchor="ctr"/>
          <a:lstStyle/>
          <a:p>
            <a:pPr algn="ctr" indent="0" marL="0">
              <a:buNone/>
            </a:pPr>
            <a:r>
              <a:rPr lang="en-US" sz="2200" dirty="0">
                <a:solidFill>
                  <a:srgbClr val="DC5428"/>
                </a:solidFill>
                <a:latin typeface="Arial" pitchFamily="34" charset="0"/>
                <a:ea typeface="Arial" pitchFamily="34" charset="-122"/>
                <a:cs typeface="Arial" pitchFamily="34" charset="-120"/>
              </a:rPr>
              <a:t>▸</a:t>
            </a:r>
            <a:endParaRPr lang="en-US" sz="2200" dirty="0"/>
          </a:p>
        </p:txBody>
      </p:sp>
      <p:sp>
        <p:nvSpPr>
          <p:cNvPr id="7" name="Shape 5"/>
          <p:cNvSpPr/>
          <p:nvPr/>
        </p:nvSpPr>
        <p:spPr>
          <a:xfrm>
            <a:off x="2651760" y="2697480"/>
            <a:ext cx="1828800" cy="1463040"/>
          </a:xfrm>
          <a:prstGeom prst="roundRect">
            <a:avLst>
              <a:gd name="adj" fmla="val 3750"/>
            </a:avLst>
          </a:prstGeom>
          <a:solidFill>
            <a:srgbClr val="131C25"/>
          </a:solidFill>
          <a:ln w="12700">
            <a:solidFill>
              <a:srgbClr val="1C2832"/>
            </a:solidFill>
            <a:prstDash val="solid"/>
          </a:ln>
        </p:spPr>
        <p:txBody>
          <a:bodyPr/>
          <a:p/>
        </p:txBody>
      </p:sp>
      <p:sp>
        <p:nvSpPr>
          <p:cNvPr id="8" name="Text 6"/>
          <p:cNvSpPr/>
          <p:nvPr/>
        </p:nvSpPr>
        <p:spPr>
          <a:xfrm>
            <a:off x="2743200" y="2788920"/>
            <a:ext cx="1645920" cy="1280160"/>
          </a:xfrm>
          <a:prstGeom prst="rect">
            <a:avLst/>
          </a:prstGeom>
          <a:noFill/>
          <a:ln/>
        </p:spPr>
        <p:txBody>
          <a:bodyPr wrap="square" lIns="0" tIns="0" rIns="0" bIns="0" rtlCol="0" anchor="ctr"/>
          <a:lstStyle/>
          <a:p>
            <a:pPr algn="ctr" indent="0" marL="0">
              <a:lnSpc>
                <a:spcPts val="1600"/>
              </a:lnSpc>
              <a:buNone/>
            </a:pPr>
            <a:r>
              <a:rPr lang="en-US" sz="1250" dirty="0">
                <a:solidFill>
                  <a:srgbClr val="D7DEE5"/>
                </a:solidFill>
                <a:latin typeface="Arial" pitchFamily="34" charset="0"/>
                <a:ea typeface="Arial" pitchFamily="34" charset="-122"/>
                <a:cs typeface="Arial" pitchFamily="34" charset="-120"/>
              </a:rPr>
              <a:t>Tu contraseña</a:t>
            </a:r>
            <a:endParaRPr lang="en-US" sz="1250" dirty="0"/>
          </a:p>
          <a:p>
            <a:pPr algn="ctr" indent="0" marL="0">
              <a:lnSpc>
                <a:spcPts val="1600"/>
              </a:lnSpc>
              <a:buNone/>
            </a:pPr>
            <a:r>
              <a:rPr lang="en-US" sz="1250" dirty="0">
                <a:solidFill>
                  <a:srgbClr val="D7DEE5"/>
                </a:solidFill>
                <a:latin typeface="Arial" pitchFamily="34" charset="0"/>
                <a:ea typeface="Arial" pitchFamily="34" charset="-122"/>
                <a:cs typeface="Arial" pitchFamily="34" charset="-120"/>
              </a:rPr>
              <a:t>queda en una</a:t>
            </a:r>
            <a:endParaRPr lang="en-US" sz="1250" dirty="0"/>
          </a:p>
          <a:p>
            <a:pPr algn="ctr" indent="0" marL="0">
              <a:lnSpc>
                <a:spcPts val="1600"/>
              </a:lnSpc>
              <a:buNone/>
            </a:pPr>
            <a:r>
              <a:rPr lang="en-US" sz="1250" dirty="0">
                <a:solidFill>
                  <a:srgbClr val="D7DEE5"/>
                </a:solidFill>
                <a:latin typeface="Arial" pitchFamily="34" charset="0"/>
                <a:ea typeface="Arial" pitchFamily="34" charset="-122"/>
                <a:cs typeface="Arial" pitchFamily="34" charset="-120"/>
              </a:rPr>
              <a:t>lista pública</a:t>
            </a:r>
            <a:endParaRPr lang="en-US" sz="1250" dirty="0"/>
          </a:p>
        </p:txBody>
      </p:sp>
      <p:sp>
        <p:nvSpPr>
          <p:cNvPr id="9" name="Text 7"/>
          <p:cNvSpPr/>
          <p:nvPr/>
        </p:nvSpPr>
        <p:spPr>
          <a:xfrm>
            <a:off x="4480560" y="3200400"/>
            <a:ext cx="320040" cy="457200"/>
          </a:xfrm>
          <a:prstGeom prst="rect">
            <a:avLst/>
          </a:prstGeom>
          <a:noFill/>
          <a:ln/>
        </p:spPr>
        <p:txBody>
          <a:bodyPr wrap="square" lIns="0" tIns="0" rIns="0" bIns="0" rtlCol="0" anchor="ctr"/>
          <a:lstStyle/>
          <a:p>
            <a:pPr algn="ctr" indent="0" marL="0">
              <a:buNone/>
            </a:pPr>
            <a:r>
              <a:rPr lang="en-US" sz="2200" dirty="0">
                <a:solidFill>
                  <a:srgbClr val="DC5428"/>
                </a:solidFill>
                <a:latin typeface="Arial" pitchFamily="34" charset="0"/>
                <a:ea typeface="Arial" pitchFamily="34" charset="-122"/>
                <a:cs typeface="Arial" pitchFamily="34" charset="-120"/>
              </a:rPr>
              <a:t>▸</a:t>
            </a:r>
            <a:endParaRPr lang="en-US" sz="2200" dirty="0"/>
          </a:p>
        </p:txBody>
      </p:sp>
      <p:sp>
        <p:nvSpPr>
          <p:cNvPr id="10" name="Shape 8"/>
          <p:cNvSpPr/>
          <p:nvPr/>
        </p:nvSpPr>
        <p:spPr>
          <a:xfrm>
            <a:off x="4800600" y="2697480"/>
            <a:ext cx="1828800" cy="1463040"/>
          </a:xfrm>
          <a:prstGeom prst="roundRect">
            <a:avLst>
              <a:gd name="adj" fmla="val 3750"/>
            </a:avLst>
          </a:prstGeom>
          <a:solidFill>
            <a:srgbClr val="131C25"/>
          </a:solidFill>
          <a:ln w="12700">
            <a:solidFill>
              <a:srgbClr val="1C2832"/>
            </a:solidFill>
            <a:prstDash val="solid"/>
          </a:ln>
        </p:spPr>
        <p:txBody>
          <a:bodyPr/>
          <a:p/>
        </p:txBody>
      </p:sp>
      <p:sp>
        <p:nvSpPr>
          <p:cNvPr id="11" name="Text 9"/>
          <p:cNvSpPr/>
          <p:nvPr/>
        </p:nvSpPr>
        <p:spPr>
          <a:xfrm>
            <a:off x="4892040" y="2788920"/>
            <a:ext cx="1645920" cy="1280160"/>
          </a:xfrm>
          <a:prstGeom prst="rect">
            <a:avLst/>
          </a:prstGeom>
          <a:noFill/>
          <a:ln/>
        </p:spPr>
        <p:txBody>
          <a:bodyPr wrap="square" lIns="0" tIns="0" rIns="0" bIns="0" rtlCol="0" anchor="ctr"/>
          <a:lstStyle/>
          <a:p>
            <a:pPr algn="ctr" indent="0" marL="0">
              <a:lnSpc>
                <a:spcPts val="1600"/>
              </a:lnSpc>
              <a:buNone/>
            </a:pPr>
            <a:r>
              <a:rPr lang="en-US" sz="1250" dirty="0">
                <a:solidFill>
                  <a:srgbClr val="D7DEE5"/>
                </a:solidFill>
                <a:latin typeface="Arial" pitchFamily="34" charset="0"/>
                <a:ea typeface="Arial" pitchFamily="34" charset="-122"/>
                <a:cs typeface="Arial" pitchFamily="34" charset="-120"/>
              </a:rPr>
              <a:t>La prueban en</a:t>
            </a:r>
            <a:endParaRPr lang="en-US" sz="1250" dirty="0"/>
          </a:p>
          <a:p>
            <a:pPr algn="ctr" indent="0" marL="0">
              <a:lnSpc>
                <a:spcPts val="1600"/>
              </a:lnSpc>
              <a:buNone/>
            </a:pPr>
            <a:r>
              <a:rPr lang="en-US" sz="1250" dirty="0">
                <a:solidFill>
                  <a:srgbClr val="D7DEE5"/>
                </a:solidFill>
                <a:latin typeface="Arial" pitchFamily="34" charset="0"/>
                <a:ea typeface="Arial" pitchFamily="34" charset="-122"/>
                <a:cs typeface="Arial" pitchFamily="34" charset="-120"/>
              </a:rPr>
              <a:t>tu Insta, TikTok</a:t>
            </a:r>
            <a:endParaRPr lang="en-US" sz="1250" dirty="0"/>
          </a:p>
          <a:p>
            <a:pPr algn="ctr" indent="0" marL="0">
              <a:lnSpc>
                <a:spcPts val="1600"/>
              </a:lnSpc>
              <a:buNone/>
            </a:pPr>
            <a:r>
              <a:rPr lang="en-US" sz="1250" dirty="0">
                <a:solidFill>
                  <a:srgbClr val="D7DEE5"/>
                </a:solidFill>
                <a:latin typeface="Arial" pitchFamily="34" charset="0"/>
                <a:ea typeface="Arial" pitchFamily="34" charset="-122"/>
                <a:cs typeface="Arial" pitchFamily="34" charset="-120"/>
              </a:rPr>
              <a:t>y tu mail</a:t>
            </a:r>
            <a:endParaRPr lang="en-US" sz="1250" dirty="0"/>
          </a:p>
        </p:txBody>
      </p:sp>
      <p:sp>
        <p:nvSpPr>
          <p:cNvPr id="12" name="Text 10"/>
          <p:cNvSpPr/>
          <p:nvPr/>
        </p:nvSpPr>
        <p:spPr>
          <a:xfrm>
            <a:off x="6629400" y="3200400"/>
            <a:ext cx="320040" cy="457200"/>
          </a:xfrm>
          <a:prstGeom prst="rect">
            <a:avLst/>
          </a:prstGeom>
          <a:noFill/>
          <a:ln/>
        </p:spPr>
        <p:txBody>
          <a:bodyPr wrap="square" lIns="0" tIns="0" rIns="0" bIns="0" rtlCol="0" anchor="ctr"/>
          <a:lstStyle/>
          <a:p>
            <a:pPr algn="ctr" indent="0" marL="0">
              <a:buNone/>
            </a:pPr>
            <a:r>
              <a:rPr lang="en-US" sz="2200" dirty="0">
                <a:solidFill>
                  <a:srgbClr val="DC5428"/>
                </a:solidFill>
                <a:latin typeface="Arial" pitchFamily="34" charset="0"/>
                <a:ea typeface="Arial" pitchFamily="34" charset="-122"/>
                <a:cs typeface="Arial" pitchFamily="34" charset="-120"/>
              </a:rPr>
              <a:t>▸</a:t>
            </a:r>
            <a:endParaRPr lang="en-US" sz="2200" dirty="0"/>
          </a:p>
        </p:txBody>
      </p:sp>
      <p:sp>
        <p:nvSpPr>
          <p:cNvPr id="13" name="Shape 11"/>
          <p:cNvSpPr/>
          <p:nvPr/>
        </p:nvSpPr>
        <p:spPr>
          <a:xfrm>
            <a:off x="6949440" y="2697480"/>
            <a:ext cx="1828800" cy="1463040"/>
          </a:xfrm>
          <a:prstGeom prst="roundRect">
            <a:avLst>
              <a:gd name="adj" fmla="val 3750"/>
            </a:avLst>
          </a:prstGeom>
          <a:solidFill>
            <a:srgbClr val="1A0E0A"/>
          </a:solidFill>
          <a:ln w="12700">
            <a:solidFill>
              <a:srgbClr val="1C2832"/>
            </a:solidFill>
            <a:prstDash val="solid"/>
          </a:ln>
        </p:spPr>
        <p:txBody>
          <a:bodyPr/>
          <a:p/>
        </p:txBody>
      </p:sp>
      <p:sp>
        <p:nvSpPr>
          <p:cNvPr id="14" name="Text 12"/>
          <p:cNvSpPr/>
          <p:nvPr/>
        </p:nvSpPr>
        <p:spPr>
          <a:xfrm>
            <a:off x="7040880" y="2788920"/>
            <a:ext cx="1645920" cy="1280160"/>
          </a:xfrm>
          <a:prstGeom prst="rect">
            <a:avLst/>
          </a:prstGeom>
          <a:noFill/>
          <a:ln/>
        </p:spPr>
        <p:txBody>
          <a:bodyPr wrap="square" lIns="0" tIns="0" rIns="0" bIns="0" rtlCol="0" anchor="ctr"/>
          <a:lstStyle/>
          <a:p>
            <a:pPr algn="ctr" indent="0" marL="0">
              <a:lnSpc>
                <a:spcPts val="1600"/>
              </a:lnSpc>
              <a:buNone/>
            </a:pPr>
            <a:r>
              <a:rPr lang="en-US" sz="1250" b="1" dirty="0">
                <a:solidFill>
                  <a:srgbClr val="DC5428"/>
                </a:solidFill>
                <a:latin typeface="Arial" pitchFamily="34" charset="0"/>
                <a:ea typeface="Arial" pitchFamily="34" charset="-122"/>
                <a:cs typeface="Arial" pitchFamily="34" charset="-120"/>
              </a:rPr>
              <a:t>Entraron</a:t>
            </a:r>
            <a:endParaRPr lang="en-US" sz="1250" dirty="0"/>
          </a:p>
          <a:p>
            <a:pPr algn="ctr" indent="0" marL="0">
              <a:lnSpc>
                <a:spcPts val="1600"/>
              </a:lnSpc>
              <a:buNone/>
            </a:pPr>
            <a:r>
              <a:rPr lang="en-US" sz="1250" b="1" dirty="0">
                <a:solidFill>
                  <a:srgbClr val="DC5428"/>
                </a:solidFill>
                <a:latin typeface="Arial" pitchFamily="34" charset="0"/>
                <a:ea typeface="Arial" pitchFamily="34" charset="-122"/>
                <a:cs typeface="Arial" pitchFamily="34" charset="-120"/>
              </a:rPr>
              <a:t>a TODO</a:t>
            </a:r>
            <a:endParaRPr lang="en-US" sz="1250" dirty="0"/>
          </a:p>
        </p:txBody>
      </p:sp>
      <p:sp>
        <p:nvSpPr>
          <p:cNvPr id="15" name="Text 13"/>
          <p:cNvSpPr/>
          <p:nvPr/>
        </p:nvSpPr>
        <p:spPr>
          <a:xfrm>
            <a:off x="502920" y="4434840"/>
            <a:ext cx="8138160" cy="457200"/>
          </a:xfrm>
          <a:prstGeom prst="rect">
            <a:avLst/>
          </a:prstGeom>
          <a:noFill/>
          <a:ln/>
        </p:spPr>
        <p:txBody>
          <a:bodyPr wrap="square" lIns="0" tIns="0" rIns="0" bIns="0" rtlCol="0" anchor="ctr"/>
          <a:lstStyle/>
          <a:p>
            <a:pPr indent="0" marL="0">
              <a:buNone/>
            </a:pPr>
            <a:r>
              <a:rPr lang="en-US" sz="1450" dirty="0">
                <a:solidFill>
                  <a:srgbClr val="8294A3"/>
                </a:solidFill>
                <a:latin typeface="Arial" pitchFamily="34" charset="0"/>
                <a:ea typeface="Arial" pitchFamily="34" charset="-122"/>
                <a:cs typeface="Arial" pitchFamily="34" charset="-120"/>
              </a:rPr>
              <a:t>Vos no controlás al jueguito viejo. Sí controlás que esa llave no abra tu vida entera.</a:t>
            </a:r>
            <a:endParaRPr lang="en-US" sz="1450" dirty="0"/>
          </a:p>
        </p:txBody>
      </p:sp>
      <p:sp>
        <p:nvSpPr>
          <p:cNvPr id="16" name="Text 14"/>
          <p:cNvSpPr/>
          <p:nvPr/>
        </p:nvSpPr>
        <p:spPr>
          <a:xfrm>
            <a:off x="502920" y="4773168"/>
            <a:ext cx="5669280" cy="274320"/>
          </a:xfrm>
          <a:prstGeom prst="rect">
            <a:avLst/>
          </a:prstGeom>
          <a:noFill/>
          <a:ln/>
        </p:spPr>
        <p:txBody>
          <a:bodyPr wrap="square" lIns="0" tIns="0" rIns="0" bIns="0" rtlCol="0" anchor="ctr"/>
          <a:lstStyle/>
          <a:p>
            <a:pPr indent="0" marL="0">
              <a:buNone/>
            </a:pPr>
            <a:r>
              <a:rPr lang="en-US" sz="850" spc="200" kern="0" dirty="0">
                <a:solidFill>
                  <a:srgbClr val="8294A3"/>
                </a:solidFill>
                <a:latin typeface="Courier New" pitchFamily="34" charset="0"/>
                <a:ea typeface="Courier New" pitchFamily="34" charset="-122"/>
                <a:cs typeface="Courier New" pitchFamily="34" charset="-120"/>
              </a:rPr>
              <a:t>MODO DEFENSA — CÉSAR CERRUDO</a:t>
            </a:r>
            <a:endParaRPr lang="en-US" sz="850" dirty="0"/>
          </a:p>
        </p:txBody>
      </p:sp>
      <p:sp>
        <p:nvSpPr>
          <p:cNvPr id="17" name="Text 15"/>
          <p:cNvSpPr/>
          <p:nvPr/>
        </p:nvSpPr>
        <p:spPr>
          <a:xfrm>
            <a:off x="6400800" y="4773168"/>
            <a:ext cx="2240280" cy="274320"/>
          </a:xfrm>
          <a:prstGeom prst="rect">
            <a:avLst/>
          </a:prstGeom>
          <a:noFill/>
          <a:ln/>
        </p:spPr>
        <p:txBody>
          <a:bodyPr wrap="square" lIns="0" tIns="0" rIns="0" bIns="0" rtlCol="0" anchor="ctr"/>
          <a:lstStyle/>
          <a:p>
            <a:pPr algn="r" indent="0" marL="0">
              <a:buNone/>
            </a:pPr>
            <a:r>
              <a:rPr lang="en-US" sz="850" spc="200" kern="0" dirty="0">
                <a:solidFill>
                  <a:srgbClr val="0CA6CF"/>
                </a:solidFill>
                <a:latin typeface="Courier New" pitchFamily="34" charset="0"/>
                <a:ea typeface="Courier New" pitchFamily="34" charset="-122"/>
                <a:cs typeface="Courier New" pitchFamily="34" charset="-120"/>
              </a:rPr>
              <a:t>guiadeunhacker.com</a:t>
            </a:r>
            <a:endParaRPr lang="en-US" sz="850" dirty="0"/>
          </a:p>
        </p:txBody>
      </p:sp>
      <p:sp>
        <p:nvSpPr>
          <p:cNvPr id="18" name="Text 16"/>
          <p:cNvSpPr/>
          <p:nvPr/>
        </p:nvSpPr>
        <p:spPr>
          <a:xfrm>
            <a:off x="8549640" y="384048"/>
            <a:ext cx="640080" cy="292608"/>
          </a:xfrm>
          <a:prstGeom prst="rect">
            <a:avLst/>
          </a:prstGeom>
          <a:noFill/>
          <a:ln/>
        </p:spPr>
        <p:txBody>
          <a:bodyPr wrap="square" lIns="0" tIns="0" rIns="0" bIns="0" rtlCol="0" anchor="ctr"/>
          <a:lstStyle/>
          <a:p>
            <a:pPr algn="r" indent="0" marL="0">
              <a:buNone/>
            </a:pPr>
            <a:r>
              <a:rPr lang="en-US" sz="1100" dirty="0">
                <a:solidFill>
                  <a:srgbClr val="8294A3"/>
                </a:solidFill>
                <a:latin typeface="Courier New" pitchFamily="34" charset="0"/>
                <a:ea typeface="Courier New" pitchFamily="34" charset="-122"/>
                <a:cs typeface="Courier New" pitchFamily="34" charset="-120"/>
              </a:rPr>
              <a:t>05/24</a:t>
            </a:r>
            <a:endParaRPr lang="en-US" sz="11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384048"/>
            <a:ext cx="7955280" cy="310896"/>
          </a:xfrm>
          <a:prstGeom prst="rect">
            <a:avLst/>
          </a:prstGeom>
          <a:noFill/>
          <a:ln/>
        </p:spPr>
        <p:txBody>
          <a:bodyPr wrap="square" lIns="0" tIns="0" rIns="0" bIns="0" rtlCol="0" anchor="ctr"/>
          <a:lstStyle/>
          <a:p>
            <a:pPr indent="0" marL="0">
              <a:buNone/>
            </a:pPr>
            <a:r>
              <a:rPr lang="en-US" sz="1200" b="1" spc="400" kern="0" dirty="0">
                <a:solidFill>
                  <a:srgbClr val="DC5428"/>
                </a:solidFill>
                <a:latin typeface="Courier New" pitchFamily="34" charset="0"/>
                <a:ea typeface="Courier New" pitchFamily="34" charset="-122"/>
                <a:cs typeface="Courier New" pitchFamily="34" charset="-120"/>
              </a:rPr>
              <a:t>&gt;&gt; </a:t>
            </a:r>
            <a:pPr indent="0" marL="0">
              <a:buNone/>
            </a:pPr>
            <a:r>
              <a:rPr lang="en-US" sz="1200" b="1" spc="400" kern="0" dirty="0">
                <a:solidFill>
                  <a:srgbClr val="0CA6CF"/>
                </a:solidFill>
                <a:latin typeface="Courier New" pitchFamily="34" charset="0"/>
                <a:ea typeface="Courier New" pitchFamily="34" charset="-122"/>
                <a:cs typeface="Courier New" pitchFamily="34" charset="-120"/>
              </a:rPr>
              <a:t>FRENTE 01 — TEST DE 2 SEGUNDOS</a:t>
            </a:r>
            <a:endParaRPr lang="en-US" sz="1200" dirty="0"/>
          </a:p>
        </p:txBody>
      </p:sp>
      <p:sp>
        <p:nvSpPr>
          <p:cNvPr id="3" name="Text 1"/>
          <p:cNvSpPr/>
          <p:nvPr/>
        </p:nvSpPr>
        <p:spPr>
          <a:xfrm>
            <a:off x="502920" y="1143000"/>
            <a:ext cx="8138160" cy="594360"/>
          </a:xfrm>
          <a:prstGeom prst="rect">
            <a:avLst/>
          </a:prstGeom>
          <a:noFill/>
          <a:ln/>
        </p:spPr>
        <p:txBody>
          <a:bodyPr wrap="square" lIns="0" tIns="0" rIns="0" bIns="0" rtlCol="0" anchor="ctr"/>
          <a:lstStyle/>
          <a:p>
            <a:pPr indent="0" marL="0">
              <a:buNone/>
            </a:pPr>
            <a:r>
              <a:rPr lang="en-US" sz="3200" b="1" dirty="0">
                <a:solidFill>
                  <a:srgbClr val="FFFFFF"/>
                </a:solidFill>
                <a:latin typeface="Arial" pitchFamily="34" charset="0"/>
                <a:ea typeface="Arial" pitchFamily="34" charset="-122"/>
                <a:cs typeface="Arial" pitchFamily="34" charset="-120"/>
              </a:rPr>
              <a:t>¿Cuál es la trampa?</a:t>
            </a:r>
            <a:endParaRPr lang="en-US" sz="3200" dirty="0"/>
          </a:p>
        </p:txBody>
      </p:sp>
      <p:sp>
        <p:nvSpPr>
          <p:cNvPr id="4" name="Shape 2"/>
          <p:cNvSpPr/>
          <p:nvPr/>
        </p:nvSpPr>
        <p:spPr>
          <a:xfrm>
            <a:off x="868680" y="2011680"/>
            <a:ext cx="7406640" cy="777240"/>
          </a:xfrm>
          <a:prstGeom prst="roundRect">
            <a:avLst>
              <a:gd name="adj" fmla="val 7059"/>
            </a:avLst>
          </a:prstGeom>
          <a:solidFill>
            <a:srgbClr val="0E141A"/>
          </a:solidFill>
          <a:ln w="12700">
            <a:solidFill>
              <a:srgbClr val="1C2832"/>
            </a:solidFill>
            <a:prstDash val="solid"/>
          </a:ln>
        </p:spPr>
        <p:txBody>
          <a:bodyPr/>
          <a:p/>
        </p:txBody>
      </p:sp>
      <p:sp>
        <p:nvSpPr>
          <p:cNvPr id="5" name="Text 3"/>
          <p:cNvSpPr/>
          <p:nvPr/>
        </p:nvSpPr>
        <p:spPr>
          <a:xfrm>
            <a:off x="1143000" y="2194560"/>
            <a:ext cx="6858000" cy="411480"/>
          </a:xfrm>
          <a:prstGeom prst="rect">
            <a:avLst/>
          </a:prstGeom>
          <a:noFill/>
          <a:ln/>
        </p:spPr>
        <p:txBody>
          <a:bodyPr wrap="square" lIns="0" tIns="0" rIns="0" bIns="0" rtlCol="0" anchor="ctr"/>
          <a:lstStyle/>
          <a:p>
            <a:pPr indent="0" marL="0">
              <a:buNone/>
            </a:pPr>
            <a:r>
              <a:rPr lang="en-US" sz="2400" dirty="0">
                <a:solidFill>
                  <a:srgbClr val="D7DEE5"/>
                </a:solidFill>
                <a:latin typeface="Courier New" pitchFamily="34" charset="0"/>
                <a:ea typeface="Courier New" pitchFamily="34" charset="-122"/>
                <a:cs typeface="Courier New" pitchFamily="34" charset="-120"/>
              </a:rPr>
              <a:t>www.facebook.com</a:t>
            </a:r>
            <a:endParaRPr lang="en-US" sz="2400" dirty="0"/>
          </a:p>
        </p:txBody>
      </p:sp>
      <p:sp>
        <p:nvSpPr>
          <p:cNvPr id="6" name="Shape 4"/>
          <p:cNvSpPr/>
          <p:nvPr/>
        </p:nvSpPr>
        <p:spPr>
          <a:xfrm>
            <a:off x="868680" y="2971800"/>
            <a:ext cx="7406640" cy="777240"/>
          </a:xfrm>
          <a:prstGeom prst="roundRect">
            <a:avLst>
              <a:gd name="adj" fmla="val 7059"/>
            </a:avLst>
          </a:prstGeom>
          <a:solidFill>
            <a:srgbClr val="0E141A"/>
          </a:solidFill>
          <a:ln w="12700">
            <a:solidFill>
              <a:srgbClr val="1C2832"/>
            </a:solidFill>
            <a:prstDash val="solid"/>
          </a:ln>
        </p:spPr>
        <p:txBody>
          <a:bodyPr/>
          <a:p/>
        </p:txBody>
      </p:sp>
      <p:sp>
        <p:nvSpPr>
          <p:cNvPr id="7" name="Text 5"/>
          <p:cNvSpPr/>
          <p:nvPr/>
        </p:nvSpPr>
        <p:spPr>
          <a:xfrm>
            <a:off x="1143000" y="3154680"/>
            <a:ext cx="6858000" cy="411480"/>
          </a:xfrm>
          <a:prstGeom prst="rect">
            <a:avLst/>
          </a:prstGeom>
          <a:noFill/>
          <a:ln/>
        </p:spPr>
        <p:txBody>
          <a:bodyPr wrap="square" lIns="0" tIns="0" rIns="0" bIns="0" rtlCol="0" anchor="ctr"/>
          <a:lstStyle/>
          <a:p>
            <a:pPr indent="0" marL="0">
              <a:buNone/>
            </a:pPr>
            <a:r>
              <a:rPr lang="en-US" sz="2400" dirty="0">
                <a:solidFill>
                  <a:srgbClr val="D7DEE5"/>
                </a:solidFill>
                <a:latin typeface="Courier New" pitchFamily="34" charset="0"/>
                <a:ea typeface="Courier New" pitchFamily="34" charset="-122"/>
                <a:cs typeface="Courier New" pitchFamily="34" charset="-120"/>
              </a:rPr>
              <a:t>www.faceb</a:t>
            </a:r>
            <a:pPr indent="0" marL="0">
              <a:buNone/>
            </a:pPr>
            <a:r>
              <a:rPr lang="en-US" sz="2400" b="1" dirty="0">
                <a:solidFill>
                  <a:srgbClr val="DC5428"/>
                </a:solidFill>
                <a:latin typeface="Courier New" pitchFamily="34" charset="0"/>
                <a:ea typeface="Courier New" pitchFamily="34" charset="-122"/>
                <a:cs typeface="Courier New" pitchFamily="34" charset="-120"/>
              </a:rPr>
              <a:t>00</a:t>
            </a:r>
            <a:pPr indent="0" marL="0">
              <a:buNone/>
            </a:pPr>
            <a:r>
              <a:rPr lang="en-US" sz="2400" dirty="0">
                <a:solidFill>
                  <a:srgbClr val="D7DEE5"/>
                </a:solidFill>
                <a:latin typeface="Courier New" pitchFamily="34" charset="0"/>
                <a:ea typeface="Courier New" pitchFamily="34" charset="-122"/>
                <a:cs typeface="Courier New" pitchFamily="34" charset="-120"/>
              </a:rPr>
              <a:t>k.com</a:t>
            </a:r>
            <a:endParaRPr lang="en-US" sz="2400" dirty="0"/>
          </a:p>
        </p:txBody>
      </p:sp>
      <p:sp>
        <p:nvSpPr>
          <p:cNvPr id="8" name="Text 6"/>
          <p:cNvSpPr/>
          <p:nvPr/>
        </p:nvSpPr>
        <p:spPr>
          <a:xfrm>
            <a:off x="502920" y="3977640"/>
            <a:ext cx="8138160" cy="640080"/>
          </a:xfrm>
          <a:prstGeom prst="rect">
            <a:avLst/>
          </a:prstGeom>
          <a:noFill/>
          <a:ln/>
        </p:spPr>
        <p:txBody>
          <a:bodyPr wrap="square" lIns="0" tIns="0" rIns="0" bIns="0" rtlCol="0" anchor="ctr"/>
          <a:lstStyle/>
          <a:p>
            <a:pPr indent="0" marL="0">
              <a:lnSpc>
                <a:spcPts val="2000"/>
              </a:lnSpc>
              <a:buNone/>
            </a:pPr>
            <a:r>
              <a:rPr lang="en-US" sz="1450" dirty="0">
                <a:solidFill>
                  <a:srgbClr val="8294A3"/>
                </a:solidFill>
                <a:latin typeface="Arial" pitchFamily="34" charset="0"/>
                <a:ea typeface="Arial" pitchFamily="34" charset="-122"/>
                <a:cs typeface="Arial" pitchFamily="34" charset="-120"/>
              </a:rPr>
              <a:t>Dos ceros donde van dos “o”. Tu cerebro lee la forma de la palabra y los completa solo. Mismo truco con tiktok, lnstagram (con ele), netfIix (con i mayúscula)...</a:t>
            </a:r>
            <a:endParaRPr lang="en-US" sz="1450" dirty="0"/>
          </a:p>
        </p:txBody>
      </p:sp>
      <p:sp>
        <p:nvSpPr>
          <p:cNvPr id="9" name="Text 7"/>
          <p:cNvSpPr/>
          <p:nvPr/>
        </p:nvSpPr>
        <p:spPr>
          <a:xfrm>
            <a:off x="502920" y="4773168"/>
            <a:ext cx="5669280" cy="274320"/>
          </a:xfrm>
          <a:prstGeom prst="rect">
            <a:avLst/>
          </a:prstGeom>
          <a:noFill/>
          <a:ln/>
        </p:spPr>
        <p:txBody>
          <a:bodyPr wrap="square" lIns="0" tIns="0" rIns="0" bIns="0" rtlCol="0" anchor="ctr"/>
          <a:lstStyle/>
          <a:p>
            <a:pPr indent="0" marL="0">
              <a:buNone/>
            </a:pPr>
            <a:r>
              <a:rPr lang="en-US" sz="850" spc="200" kern="0" dirty="0">
                <a:solidFill>
                  <a:srgbClr val="8294A3"/>
                </a:solidFill>
                <a:latin typeface="Courier New" pitchFamily="34" charset="0"/>
                <a:ea typeface="Courier New" pitchFamily="34" charset="-122"/>
                <a:cs typeface="Courier New" pitchFamily="34" charset="-120"/>
              </a:rPr>
              <a:t>MODO DEFENSA — CÉSAR CERRUDO</a:t>
            </a:r>
            <a:endParaRPr lang="en-US" sz="850" dirty="0"/>
          </a:p>
        </p:txBody>
      </p:sp>
      <p:sp>
        <p:nvSpPr>
          <p:cNvPr id="10" name="Text 8"/>
          <p:cNvSpPr/>
          <p:nvPr/>
        </p:nvSpPr>
        <p:spPr>
          <a:xfrm>
            <a:off x="6400800" y="4773168"/>
            <a:ext cx="2240280" cy="274320"/>
          </a:xfrm>
          <a:prstGeom prst="rect">
            <a:avLst/>
          </a:prstGeom>
          <a:noFill/>
          <a:ln/>
        </p:spPr>
        <p:txBody>
          <a:bodyPr wrap="square" lIns="0" tIns="0" rIns="0" bIns="0" rtlCol="0" anchor="ctr"/>
          <a:lstStyle/>
          <a:p>
            <a:pPr algn="r" indent="0" marL="0">
              <a:buNone/>
            </a:pPr>
            <a:r>
              <a:rPr lang="en-US" sz="850" spc="200" kern="0" dirty="0">
                <a:solidFill>
                  <a:srgbClr val="0CA6CF"/>
                </a:solidFill>
                <a:latin typeface="Courier New" pitchFamily="34" charset="0"/>
                <a:ea typeface="Courier New" pitchFamily="34" charset="-122"/>
                <a:cs typeface="Courier New" pitchFamily="34" charset="-120"/>
              </a:rPr>
              <a:t>guiadeunhacker.com</a:t>
            </a:r>
            <a:endParaRPr lang="en-US" sz="850" dirty="0"/>
          </a:p>
        </p:txBody>
      </p:sp>
      <p:sp>
        <p:nvSpPr>
          <p:cNvPr id="11" name="Text 9"/>
          <p:cNvSpPr/>
          <p:nvPr/>
        </p:nvSpPr>
        <p:spPr>
          <a:xfrm>
            <a:off x="8549640" y="384048"/>
            <a:ext cx="640080" cy="292608"/>
          </a:xfrm>
          <a:prstGeom prst="rect">
            <a:avLst/>
          </a:prstGeom>
          <a:noFill/>
          <a:ln/>
        </p:spPr>
        <p:txBody>
          <a:bodyPr wrap="square" lIns="0" tIns="0" rIns="0" bIns="0" rtlCol="0" anchor="ctr"/>
          <a:lstStyle/>
          <a:p>
            <a:pPr algn="r" indent="0" marL="0">
              <a:buNone/>
            </a:pPr>
            <a:r>
              <a:rPr lang="en-US" sz="1100" dirty="0">
                <a:solidFill>
                  <a:srgbClr val="8294A3"/>
                </a:solidFill>
                <a:latin typeface="Courier New" pitchFamily="34" charset="0"/>
                <a:ea typeface="Courier New" pitchFamily="34" charset="-122"/>
                <a:cs typeface="Courier New" pitchFamily="34" charset="-120"/>
              </a:rPr>
              <a:t>06/24</a:t>
            </a:r>
            <a:endParaRPr lang="en-US" sz="11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384048"/>
            <a:ext cx="7955280" cy="310896"/>
          </a:xfrm>
          <a:prstGeom prst="rect">
            <a:avLst/>
          </a:prstGeom>
          <a:noFill/>
          <a:ln/>
        </p:spPr>
        <p:txBody>
          <a:bodyPr wrap="square" lIns="0" tIns="0" rIns="0" bIns="0" rtlCol="0" anchor="ctr"/>
          <a:lstStyle/>
          <a:p>
            <a:pPr indent="0" marL="0">
              <a:buNone/>
            </a:pPr>
            <a:r>
              <a:rPr lang="en-US" sz="1200" b="1" spc="400" kern="0" dirty="0">
                <a:solidFill>
                  <a:srgbClr val="DC5428"/>
                </a:solidFill>
                <a:latin typeface="Courier New" pitchFamily="34" charset="0"/>
                <a:ea typeface="Courier New" pitchFamily="34" charset="-122"/>
                <a:cs typeface="Courier New" pitchFamily="34" charset="-120"/>
              </a:rPr>
              <a:t>&gt;&gt; </a:t>
            </a:r>
            <a:pPr indent="0" marL="0">
              <a:buNone/>
            </a:pPr>
            <a:r>
              <a:rPr lang="en-US" sz="1200" b="1" spc="400" kern="0" dirty="0">
                <a:solidFill>
                  <a:srgbClr val="0CA6CF"/>
                </a:solidFill>
                <a:latin typeface="Courier New" pitchFamily="34" charset="0"/>
                <a:ea typeface="Courier New" pitchFamily="34" charset="-122"/>
                <a:cs typeface="Courier New" pitchFamily="34" charset="-120"/>
              </a:rPr>
              <a:t>FRENTE 01 — LA LLAVE</a:t>
            </a:r>
            <a:endParaRPr lang="en-US" sz="1200" dirty="0"/>
          </a:p>
        </p:txBody>
      </p:sp>
      <p:sp>
        <p:nvSpPr>
          <p:cNvPr id="3" name="Text 1"/>
          <p:cNvSpPr/>
          <p:nvPr/>
        </p:nvSpPr>
        <p:spPr>
          <a:xfrm>
            <a:off x="502920" y="1051560"/>
            <a:ext cx="8138160" cy="594360"/>
          </a:xfrm>
          <a:prstGeom prst="rect">
            <a:avLst/>
          </a:prstGeom>
          <a:noFill/>
          <a:ln/>
        </p:spPr>
        <p:txBody>
          <a:bodyPr wrap="square" lIns="0" tIns="0" rIns="0" bIns="0" rtlCol="0" anchor="ctr"/>
          <a:lstStyle/>
          <a:p>
            <a:pPr indent="0" marL="0">
              <a:buNone/>
            </a:pPr>
            <a:r>
              <a:rPr lang="en-US" sz="2800" b="1" dirty="0">
                <a:solidFill>
                  <a:srgbClr val="FFFFFF"/>
                </a:solidFill>
                <a:latin typeface="Arial" pitchFamily="34" charset="0"/>
                <a:ea typeface="Arial" pitchFamily="34" charset="-122"/>
                <a:cs typeface="Arial" pitchFamily="34" charset="-120"/>
              </a:rPr>
              <a:t>Tres movimientos y tus cuentas quedan blindadas.</a:t>
            </a:r>
            <a:endParaRPr lang="en-US" sz="2800" dirty="0"/>
          </a:p>
        </p:txBody>
      </p:sp>
      <p:sp>
        <p:nvSpPr>
          <p:cNvPr id="4" name="Shape 2"/>
          <p:cNvSpPr/>
          <p:nvPr/>
        </p:nvSpPr>
        <p:spPr>
          <a:xfrm>
            <a:off x="502920" y="1874520"/>
            <a:ext cx="8138160" cy="786384"/>
          </a:xfrm>
          <a:prstGeom prst="roundRect">
            <a:avLst>
              <a:gd name="adj" fmla="val 6977"/>
            </a:avLst>
          </a:prstGeom>
          <a:solidFill>
            <a:srgbClr val="131C25"/>
          </a:solidFill>
          <a:ln w="12700">
            <a:solidFill>
              <a:srgbClr val="1C2832"/>
            </a:solidFill>
            <a:prstDash val="solid"/>
          </a:ln>
        </p:spPr>
        <p:txBody>
          <a:bodyPr/>
          <a:p/>
        </p:txBody>
      </p:sp>
      <p:sp>
        <p:nvSpPr>
          <p:cNvPr id="5" name="Text 3"/>
          <p:cNvSpPr/>
          <p:nvPr/>
        </p:nvSpPr>
        <p:spPr>
          <a:xfrm>
            <a:off x="713232" y="2039112"/>
            <a:ext cx="457200" cy="457200"/>
          </a:xfrm>
          <a:prstGeom prst="rect">
            <a:avLst/>
          </a:prstGeom>
          <a:noFill/>
          <a:ln/>
        </p:spPr>
        <p:txBody>
          <a:bodyPr wrap="square" lIns="0" tIns="0" rIns="0" bIns="0" rtlCol="0" anchor="ctr"/>
          <a:lstStyle/>
          <a:p>
            <a:pPr indent="0" marL="0">
              <a:buNone/>
            </a:pPr>
            <a:r>
              <a:rPr lang="en-US" sz="2400" b="1" dirty="0">
                <a:solidFill>
                  <a:srgbClr val="0CA6CF"/>
                </a:solidFill>
                <a:latin typeface="Courier New" pitchFamily="34" charset="0"/>
                <a:ea typeface="Courier New" pitchFamily="34" charset="-122"/>
                <a:cs typeface="Courier New" pitchFamily="34" charset="-120"/>
              </a:rPr>
              <a:t>1</a:t>
            </a:r>
            <a:endParaRPr lang="en-US" sz="2400" dirty="0"/>
          </a:p>
        </p:txBody>
      </p:sp>
      <p:sp>
        <p:nvSpPr>
          <p:cNvPr id="6" name="Text 4"/>
          <p:cNvSpPr/>
          <p:nvPr/>
        </p:nvSpPr>
        <p:spPr>
          <a:xfrm>
            <a:off x="1325880" y="1938528"/>
            <a:ext cx="7178040" cy="676656"/>
          </a:xfrm>
          <a:prstGeom prst="rect">
            <a:avLst/>
          </a:prstGeom>
          <a:noFill/>
          <a:ln/>
        </p:spPr>
        <p:txBody>
          <a:bodyPr wrap="square" lIns="0" tIns="0" rIns="0" bIns="0" rtlCol="0" anchor="ctr"/>
          <a:lstStyle/>
          <a:p>
            <a:pPr indent="0" marL="0">
              <a:lnSpc>
                <a:spcPts val="1600"/>
              </a:lnSpc>
              <a:buNone/>
            </a:pPr>
            <a:r>
              <a:rPr lang="en-US" sz="1350" b="1" dirty="0">
                <a:solidFill>
                  <a:srgbClr val="FFFFFF"/>
                </a:solidFill>
                <a:latin typeface="Arial" pitchFamily="34" charset="0"/>
                <a:ea typeface="Arial" pitchFamily="34" charset="-122"/>
                <a:cs typeface="Arial" pitchFamily="34" charset="-120"/>
              </a:rPr>
              <a:t>Contraseña distinta en cada cuenta importante
</a:t>
            </a:r>
            <a:pPr indent="0" marL="0">
              <a:lnSpc>
                <a:spcPts val="1600"/>
              </a:lnSpc>
              <a:buNone/>
            </a:pPr>
            <a:r>
              <a:rPr lang="en-US" sz="1200" dirty="0">
                <a:solidFill>
                  <a:srgbClr val="8294A3"/>
                </a:solidFill>
                <a:latin typeface="Arial" pitchFamily="34" charset="0"/>
                <a:ea typeface="Arial" pitchFamily="34" charset="-122"/>
                <a:cs typeface="Arial" pitchFamily="34" charset="-120"/>
              </a:rPr>
              <a:t>Truco: una frase loca + el nombre del servicio. O un gestor de contraseñas que las recuerde por vos.</a:t>
            </a:r>
            <a:endParaRPr lang="en-US" sz="1350" dirty="0"/>
          </a:p>
        </p:txBody>
      </p:sp>
      <p:sp>
        <p:nvSpPr>
          <p:cNvPr id="7" name="Shape 5"/>
          <p:cNvSpPr/>
          <p:nvPr/>
        </p:nvSpPr>
        <p:spPr>
          <a:xfrm>
            <a:off x="502920" y="2788920"/>
            <a:ext cx="8138160" cy="786384"/>
          </a:xfrm>
          <a:prstGeom prst="roundRect">
            <a:avLst>
              <a:gd name="adj" fmla="val 6977"/>
            </a:avLst>
          </a:prstGeom>
          <a:solidFill>
            <a:srgbClr val="131C25"/>
          </a:solidFill>
          <a:ln w="12700">
            <a:solidFill>
              <a:srgbClr val="1C2832"/>
            </a:solidFill>
            <a:prstDash val="solid"/>
          </a:ln>
        </p:spPr>
        <p:txBody>
          <a:bodyPr/>
          <a:p/>
        </p:txBody>
      </p:sp>
      <p:sp>
        <p:nvSpPr>
          <p:cNvPr id="8" name="Text 6"/>
          <p:cNvSpPr/>
          <p:nvPr/>
        </p:nvSpPr>
        <p:spPr>
          <a:xfrm>
            <a:off x="713232" y="2953512"/>
            <a:ext cx="457200" cy="457200"/>
          </a:xfrm>
          <a:prstGeom prst="rect">
            <a:avLst/>
          </a:prstGeom>
          <a:noFill/>
          <a:ln/>
        </p:spPr>
        <p:txBody>
          <a:bodyPr wrap="square" lIns="0" tIns="0" rIns="0" bIns="0" rtlCol="0" anchor="ctr"/>
          <a:lstStyle/>
          <a:p>
            <a:pPr indent="0" marL="0">
              <a:buNone/>
            </a:pPr>
            <a:r>
              <a:rPr lang="en-US" sz="2400" b="1" dirty="0">
                <a:solidFill>
                  <a:srgbClr val="0CA6CF"/>
                </a:solidFill>
                <a:latin typeface="Courier New" pitchFamily="34" charset="0"/>
                <a:ea typeface="Courier New" pitchFamily="34" charset="-122"/>
                <a:cs typeface="Courier New" pitchFamily="34" charset="-120"/>
              </a:rPr>
              <a:t>2</a:t>
            </a:r>
            <a:endParaRPr lang="en-US" sz="2400" dirty="0"/>
          </a:p>
        </p:txBody>
      </p:sp>
      <p:sp>
        <p:nvSpPr>
          <p:cNvPr id="9" name="Text 7"/>
          <p:cNvSpPr/>
          <p:nvPr/>
        </p:nvSpPr>
        <p:spPr>
          <a:xfrm>
            <a:off x="1325880" y="2852928"/>
            <a:ext cx="7178040" cy="676656"/>
          </a:xfrm>
          <a:prstGeom prst="rect">
            <a:avLst/>
          </a:prstGeom>
          <a:noFill/>
          <a:ln/>
        </p:spPr>
        <p:txBody>
          <a:bodyPr wrap="square" lIns="0" tIns="0" rIns="0" bIns="0" rtlCol="0" anchor="ctr"/>
          <a:lstStyle/>
          <a:p>
            <a:pPr indent="0" marL="0">
              <a:lnSpc>
                <a:spcPts val="1600"/>
              </a:lnSpc>
              <a:buNone/>
            </a:pPr>
            <a:r>
              <a:rPr lang="en-US" sz="1350" b="1" dirty="0">
                <a:solidFill>
                  <a:srgbClr val="FFFFFF"/>
                </a:solidFill>
                <a:latin typeface="Arial" pitchFamily="34" charset="0"/>
                <a:ea typeface="Arial" pitchFamily="34" charset="-122"/>
                <a:cs typeface="Arial" pitchFamily="34" charset="-120"/>
              </a:rPr>
              <a:t>Verificación en dos pasos (MFA) en Insta, TikTok y tu mail
</a:t>
            </a:r>
            <a:pPr indent="0" marL="0">
              <a:lnSpc>
                <a:spcPts val="1600"/>
              </a:lnSpc>
              <a:buNone/>
            </a:pPr>
            <a:r>
              <a:rPr lang="en-US" sz="1200" dirty="0">
                <a:solidFill>
                  <a:srgbClr val="8294A3"/>
                </a:solidFill>
                <a:latin typeface="Arial" pitchFamily="34" charset="0"/>
                <a:ea typeface="Arial" pitchFamily="34" charset="-122"/>
                <a:cs typeface="Arial" pitchFamily="34" charset="-120"/>
              </a:rPr>
              <a:t>Aunque te roben la clave, sin tu teléfono no entran. Está en Configuración → Seguridad. Lleva 2 minutos.</a:t>
            </a:r>
            <a:endParaRPr lang="en-US" sz="1350" dirty="0"/>
          </a:p>
        </p:txBody>
      </p:sp>
      <p:sp>
        <p:nvSpPr>
          <p:cNvPr id="10" name="Shape 8"/>
          <p:cNvSpPr/>
          <p:nvPr/>
        </p:nvSpPr>
        <p:spPr>
          <a:xfrm>
            <a:off x="502920" y="3703320"/>
            <a:ext cx="8138160" cy="786384"/>
          </a:xfrm>
          <a:prstGeom prst="roundRect">
            <a:avLst>
              <a:gd name="adj" fmla="val 6977"/>
            </a:avLst>
          </a:prstGeom>
          <a:solidFill>
            <a:srgbClr val="131C25"/>
          </a:solidFill>
          <a:ln w="12700">
            <a:solidFill>
              <a:srgbClr val="1C2832"/>
            </a:solidFill>
            <a:prstDash val="solid"/>
          </a:ln>
        </p:spPr>
        <p:txBody>
          <a:bodyPr/>
          <a:p/>
        </p:txBody>
      </p:sp>
      <p:sp>
        <p:nvSpPr>
          <p:cNvPr id="11" name="Text 9"/>
          <p:cNvSpPr/>
          <p:nvPr/>
        </p:nvSpPr>
        <p:spPr>
          <a:xfrm>
            <a:off x="713232" y="3867912"/>
            <a:ext cx="457200" cy="457200"/>
          </a:xfrm>
          <a:prstGeom prst="rect">
            <a:avLst/>
          </a:prstGeom>
          <a:noFill/>
          <a:ln/>
        </p:spPr>
        <p:txBody>
          <a:bodyPr wrap="square" lIns="0" tIns="0" rIns="0" bIns="0" rtlCol="0" anchor="ctr"/>
          <a:lstStyle/>
          <a:p>
            <a:pPr indent="0" marL="0">
              <a:buNone/>
            </a:pPr>
            <a:r>
              <a:rPr lang="en-US" sz="2400" b="1" dirty="0">
                <a:solidFill>
                  <a:srgbClr val="0CA6CF"/>
                </a:solidFill>
                <a:latin typeface="Courier New" pitchFamily="34" charset="0"/>
                <a:ea typeface="Courier New" pitchFamily="34" charset="-122"/>
                <a:cs typeface="Courier New" pitchFamily="34" charset="-120"/>
              </a:rPr>
              <a:t>3</a:t>
            </a:r>
            <a:endParaRPr lang="en-US" sz="2400" dirty="0"/>
          </a:p>
        </p:txBody>
      </p:sp>
      <p:sp>
        <p:nvSpPr>
          <p:cNvPr id="12" name="Text 10"/>
          <p:cNvSpPr/>
          <p:nvPr/>
        </p:nvSpPr>
        <p:spPr>
          <a:xfrm>
            <a:off x="1325880" y="3767328"/>
            <a:ext cx="7178040" cy="676656"/>
          </a:xfrm>
          <a:prstGeom prst="rect">
            <a:avLst/>
          </a:prstGeom>
          <a:noFill/>
          <a:ln/>
        </p:spPr>
        <p:txBody>
          <a:bodyPr wrap="square" lIns="0" tIns="0" rIns="0" bIns="0" rtlCol="0" anchor="ctr"/>
          <a:lstStyle/>
          <a:p>
            <a:pPr indent="0" marL="0">
              <a:lnSpc>
                <a:spcPts val="1600"/>
              </a:lnSpc>
              <a:buNone/>
            </a:pPr>
            <a:r>
              <a:rPr lang="en-US" sz="1350" b="1" dirty="0">
                <a:solidFill>
                  <a:srgbClr val="FFFFFF"/>
                </a:solidFill>
                <a:latin typeface="Arial" pitchFamily="34" charset="0"/>
                <a:ea typeface="Arial" pitchFamily="34" charset="-122"/>
                <a:cs typeface="Arial" pitchFamily="34" charset="-120"/>
              </a:rPr>
              <a:t>Nunca pongas tu clave en un enlace que te llegó
</a:t>
            </a:r>
            <a:pPr indent="0" marL="0">
              <a:lnSpc>
                <a:spcPts val="1600"/>
              </a:lnSpc>
              <a:buNone/>
            </a:pPr>
            <a:r>
              <a:rPr lang="en-US" sz="1200" dirty="0">
                <a:solidFill>
                  <a:srgbClr val="8294A3"/>
                </a:solidFill>
                <a:latin typeface="Arial" pitchFamily="34" charset="0"/>
                <a:ea typeface="Arial" pitchFamily="34" charset="-122"/>
                <a:cs typeface="Arial" pitchFamily="34" charset="-120"/>
              </a:rPr>
              <a:t>Entrá vos a la app. El login que llega por mensaje es de los que cazan claves.</a:t>
            </a:r>
            <a:endParaRPr lang="en-US" sz="1350" dirty="0"/>
          </a:p>
        </p:txBody>
      </p:sp>
      <p:sp>
        <p:nvSpPr>
          <p:cNvPr id="13" name="Text 11"/>
          <p:cNvSpPr/>
          <p:nvPr/>
        </p:nvSpPr>
        <p:spPr>
          <a:xfrm>
            <a:off x="6035040" y="4572000"/>
            <a:ext cx="2606040" cy="274320"/>
          </a:xfrm>
          <a:prstGeom prst="rect">
            <a:avLst/>
          </a:prstGeom>
          <a:noFill/>
          <a:ln/>
        </p:spPr>
        <p:txBody>
          <a:bodyPr wrap="square" lIns="0" tIns="0" rIns="0" bIns="0" rtlCol="0" anchor="ctr"/>
          <a:lstStyle/>
          <a:p>
            <a:pPr algn="r" indent="0" marL="0">
              <a:buNone/>
            </a:pPr>
            <a:r>
              <a:rPr lang="en-US" sz="1100" b="1" spc="200" kern="0" dirty="0">
                <a:solidFill>
                  <a:srgbClr val="0CA6CF"/>
                </a:solidFill>
                <a:latin typeface="Courier New" pitchFamily="34" charset="0"/>
                <a:ea typeface="Courier New" pitchFamily="34" charset="-122"/>
                <a:cs typeface="Courier New" pitchFamily="34" charset="-120"/>
              </a:rPr>
              <a:t>FRENTE 01 CERRADO ✓</a:t>
            </a:r>
            <a:endParaRPr lang="en-US" sz="1100" dirty="0"/>
          </a:p>
        </p:txBody>
      </p:sp>
      <p:sp>
        <p:nvSpPr>
          <p:cNvPr id="14" name="Text 12"/>
          <p:cNvSpPr/>
          <p:nvPr/>
        </p:nvSpPr>
        <p:spPr>
          <a:xfrm>
            <a:off x="502920" y="4773168"/>
            <a:ext cx="5669280" cy="274320"/>
          </a:xfrm>
          <a:prstGeom prst="rect">
            <a:avLst/>
          </a:prstGeom>
          <a:noFill/>
          <a:ln/>
        </p:spPr>
        <p:txBody>
          <a:bodyPr wrap="square" lIns="0" tIns="0" rIns="0" bIns="0" rtlCol="0" anchor="ctr"/>
          <a:lstStyle/>
          <a:p>
            <a:pPr indent="0" marL="0">
              <a:buNone/>
            </a:pPr>
            <a:r>
              <a:rPr lang="en-US" sz="850" spc="200" kern="0" dirty="0">
                <a:solidFill>
                  <a:srgbClr val="8294A3"/>
                </a:solidFill>
                <a:latin typeface="Courier New" pitchFamily="34" charset="0"/>
                <a:ea typeface="Courier New" pitchFamily="34" charset="-122"/>
                <a:cs typeface="Courier New" pitchFamily="34" charset="-120"/>
              </a:rPr>
              <a:t>MODO DEFENSA — CÉSAR CERRUDO</a:t>
            </a:r>
            <a:endParaRPr lang="en-US" sz="850" dirty="0"/>
          </a:p>
        </p:txBody>
      </p:sp>
      <p:sp>
        <p:nvSpPr>
          <p:cNvPr id="15" name="Text 13"/>
          <p:cNvSpPr/>
          <p:nvPr/>
        </p:nvSpPr>
        <p:spPr>
          <a:xfrm>
            <a:off x="6400800" y="4773168"/>
            <a:ext cx="2240280" cy="274320"/>
          </a:xfrm>
          <a:prstGeom prst="rect">
            <a:avLst/>
          </a:prstGeom>
          <a:noFill/>
          <a:ln/>
        </p:spPr>
        <p:txBody>
          <a:bodyPr wrap="square" lIns="0" tIns="0" rIns="0" bIns="0" rtlCol="0" anchor="ctr"/>
          <a:lstStyle/>
          <a:p>
            <a:pPr algn="r" indent="0" marL="0">
              <a:buNone/>
            </a:pPr>
            <a:r>
              <a:rPr lang="en-US" sz="850" spc="200" kern="0" dirty="0">
                <a:solidFill>
                  <a:srgbClr val="0CA6CF"/>
                </a:solidFill>
                <a:latin typeface="Courier New" pitchFamily="34" charset="0"/>
                <a:ea typeface="Courier New" pitchFamily="34" charset="-122"/>
                <a:cs typeface="Courier New" pitchFamily="34" charset="-120"/>
              </a:rPr>
              <a:t>guiadeunhacker.com</a:t>
            </a:r>
            <a:endParaRPr lang="en-US" sz="850" dirty="0"/>
          </a:p>
        </p:txBody>
      </p:sp>
      <p:sp>
        <p:nvSpPr>
          <p:cNvPr id="16" name="Text 14"/>
          <p:cNvSpPr/>
          <p:nvPr/>
        </p:nvSpPr>
        <p:spPr>
          <a:xfrm>
            <a:off x="8549640" y="384048"/>
            <a:ext cx="640080" cy="292608"/>
          </a:xfrm>
          <a:prstGeom prst="rect">
            <a:avLst/>
          </a:prstGeom>
          <a:noFill/>
          <a:ln/>
        </p:spPr>
        <p:txBody>
          <a:bodyPr wrap="square" lIns="0" tIns="0" rIns="0" bIns="0" rtlCol="0" anchor="ctr"/>
          <a:lstStyle/>
          <a:p>
            <a:pPr algn="r" indent="0" marL="0">
              <a:buNone/>
            </a:pPr>
            <a:r>
              <a:rPr lang="en-US" sz="1100" dirty="0">
                <a:solidFill>
                  <a:srgbClr val="8294A3"/>
                </a:solidFill>
                <a:latin typeface="Courier New" pitchFamily="34" charset="0"/>
                <a:ea typeface="Courier New" pitchFamily="34" charset="-122"/>
                <a:cs typeface="Courier New" pitchFamily="34" charset="-120"/>
              </a:rPr>
              <a:t>07/24</a:t>
            </a:r>
            <a:endParaRPr lang="en-US" sz="11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384048"/>
            <a:ext cx="7955280" cy="310896"/>
          </a:xfrm>
          <a:prstGeom prst="rect">
            <a:avLst/>
          </a:prstGeom>
          <a:noFill/>
          <a:ln/>
        </p:spPr>
        <p:txBody>
          <a:bodyPr wrap="square" lIns="0" tIns="0" rIns="0" bIns="0" rtlCol="0" anchor="ctr"/>
          <a:lstStyle/>
          <a:p>
            <a:pPr indent="0" marL="0">
              <a:buNone/>
            </a:pPr>
            <a:r>
              <a:rPr lang="en-US" sz="1200" b="1" spc="400" kern="0" dirty="0">
                <a:solidFill>
                  <a:srgbClr val="DC5428"/>
                </a:solidFill>
                <a:latin typeface="Courier New" pitchFamily="34" charset="0"/>
                <a:ea typeface="Courier New" pitchFamily="34" charset="-122"/>
                <a:cs typeface="Courier New" pitchFamily="34" charset="-120"/>
              </a:rPr>
              <a:t>&gt;&gt; </a:t>
            </a:r>
            <a:pPr indent="0" marL="0">
              <a:buNone/>
            </a:pPr>
            <a:r>
              <a:rPr lang="en-US" sz="1200" b="1" spc="400" kern="0" dirty="0">
                <a:solidFill>
                  <a:srgbClr val="0CA6CF"/>
                </a:solidFill>
                <a:latin typeface="Courier New" pitchFamily="34" charset="0"/>
                <a:ea typeface="Courier New" pitchFamily="34" charset="-122"/>
                <a:cs typeface="Courier New" pitchFamily="34" charset="-120"/>
              </a:rPr>
              <a:t>FRENTE 01 BONUS — SI TE ROBAN EL TELÉFONO</a:t>
            </a:r>
            <a:endParaRPr lang="en-US" sz="1200" dirty="0"/>
          </a:p>
        </p:txBody>
      </p:sp>
      <p:sp>
        <p:nvSpPr>
          <p:cNvPr id="3" name="Text 1"/>
          <p:cNvSpPr/>
          <p:nvPr/>
        </p:nvSpPr>
        <p:spPr>
          <a:xfrm>
            <a:off x="502920" y="1097280"/>
            <a:ext cx="8138160" cy="640080"/>
          </a:xfrm>
          <a:prstGeom prst="rect">
            <a:avLst/>
          </a:prstGeom>
          <a:noFill/>
          <a:ln/>
        </p:spPr>
        <p:txBody>
          <a:bodyPr wrap="square" lIns="0" tIns="0" rIns="0" bIns="0" rtlCol="0" anchor="ctr"/>
          <a:lstStyle/>
          <a:p>
            <a:pPr indent="0" marL="0">
              <a:buNone/>
            </a:pPr>
            <a:r>
              <a:rPr lang="en-US" sz="2800" b="1" dirty="0">
                <a:solidFill>
                  <a:srgbClr val="FFFFFF"/>
                </a:solidFill>
                <a:latin typeface="Arial" pitchFamily="34" charset="0"/>
                <a:ea typeface="Arial" pitchFamily="34" charset="-122"/>
                <a:cs typeface="Arial" pitchFamily="34" charset="-120"/>
              </a:rPr>
              <a:t>Sin estas defensas, el que tiene tu teléfono ES vos.</a:t>
            </a:r>
            <a:endParaRPr lang="en-US" sz="2800" dirty="0"/>
          </a:p>
        </p:txBody>
      </p:sp>
      <p:sp>
        <p:nvSpPr>
          <p:cNvPr id="4" name="Shape 2"/>
          <p:cNvSpPr/>
          <p:nvPr/>
        </p:nvSpPr>
        <p:spPr>
          <a:xfrm>
            <a:off x="502920" y="1965960"/>
            <a:ext cx="3931920" cy="1097280"/>
          </a:xfrm>
          <a:prstGeom prst="roundRect">
            <a:avLst>
              <a:gd name="adj" fmla="val 5000"/>
            </a:avLst>
          </a:prstGeom>
          <a:solidFill>
            <a:srgbClr val="131C25"/>
          </a:solidFill>
          <a:ln w="12700">
            <a:solidFill>
              <a:srgbClr val="1C2832"/>
            </a:solidFill>
            <a:prstDash val="solid"/>
          </a:ln>
        </p:spPr>
        <p:txBody>
          <a:bodyPr/>
          <a:p/>
        </p:txBody>
      </p:sp>
      <p:sp>
        <p:nvSpPr>
          <p:cNvPr id="5" name="Shape 3"/>
          <p:cNvSpPr/>
          <p:nvPr/>
        </p:nvSpPr>
        <p:spPr>
          <a:xfrm>
            <a:off x="685800" y="2212848"/>
            <a:ext cx="594360" cy="594360"/>
          </a:xfrm>
          <a:prstGeom prst="ellipse">
            <a:avLst/>
          </a:prstGeom>
          <a:solidFill>
            <a:srgbClr val="0E141A"/>
          </a:solidFill>
          <a:ln w="19050">
            <a:solidFill>
              <a:srgbClr val="0CA6CF"/>
            </a:solidFill>
            <a:prstDash val="solid"/>
          </a:ln>
        </p:spPr>
        <p:txBody>
          <a:bodyPr/>
          <a:p/>
        </p:txBody>
      </p:sp>
      <p:pic>
        <p:nvPicPr>
          <p:cNvPr id="6" name="Image 0" descr="preencoded.png">    </p:cNvPr>
          <p:cNvPicPr>
            <a:picLocks noChangeAspect="1"/>
          </p:cNvPicPr>
          <p:nvPr/>
        </p:nvPicPr>
        <p:blipFill>
          <a:blip r:embed="rId2"/>
          <a:stretch>
            <a:fillRect/>
          </a:stretch>
        </p:blipFill>
        <p:spPr>
          <a:xfrm>
            <a:off x="816559" y="2343607"/>
            <a:ext cx="332842" cy="332842"/>
          </a:xfrm>
          <a:prstGeom prst="rect">
            <a:avLst/>
          </a:prstGeom>
        </p:spPr>
      </p:pic>
      <p:sp>
        <p:nvSpPr>
          <p:cNvPr id="7" name="Text 4"/>
          <p:cNvSpPr/>
          <p:nvPr/>
        </p:nvSpPr>
        <p:spPr>
          <a:xfrm>
            <a:off x="1463040" y="2057400"/>
            <a:ext cx="2834640" cy="914400"/>
          </a:xfrm>
          <a:prstGeom prst="rect">
            <a:avLst/>
          </a:prstGeom>
          <a:noFill/>
          <a:ln/>
        </p:spPr>
        <p:txBody>
          <a:bodyPr wrap="square" lIns="0" tIns="0" rIns="0" bIns="0" rtlCol="0" anchor="ctr"/>
          <a:lstStyle/>
          <a:p>
            <a:pPr indent="0" marL="0">
              <a:lnSpc>
                <a:spcPts val="1500"/>
              </a:lnSpc>
              <a:buNone/>
            </a:pPr>
            <a:r>
              <a:rPr lang="en-US" sz="1300" b="1" dirty="0">
                <a:solidFill>
                  <a:srgbClr val="FFFFFF"/>
                </a:solidFill>
                <a:latin typeface="Arial" pitchFamily="34" charset="0"/>
                <a:ea typeface="Arial" pitchFamily="34" charset="-122"/>
                <a:cs typeface="Arial" pitchFamily="34" charset="-120"/>
              </a:rPr>
              <a:t>Bloqueo + autobloqueo
</a:t>
            </a:r>
            <a:pPr indent="0" marL="0">
              <a:lnSpc>
                <a:spcPts val="1500"/>
              </a:lnSpc>
              <a:buNone/>
            </a:pPr>
            <a:r>
              <a:rPr lang="en-US" sz="1150" dirty="0">
                <a:solidFill>
                  <a:srgbClr val="8294A3"/>
                </a:solidFill>
                <a:latin typeface="Arial" pitchFamily="34" charset="0"/>
                <a:ea typeface="Arial" pitchFamily="34" charset="-122"/>
                <a:cs typeface="Arial" pitchFamily="34" charset="-120"/>
              </a:rPr>
              <a:t>Código o biometría. La puerta principal.</a:t>
            </a:r>
            <a:endParaRPr lang="en-US" sz="1300" dirty="0"/>
          </a:p>
        </p:txBody>
      </p:sp>
      <p:sp>
        <p:nvSpPr>
          <p:cNvPr id="8" name="Shape 5"/>
          <p:cNvSpPr/>
          <p:nvPr/>
        </p:nvSpPr>
        <p:spPr>
          <a:xfrm>
            <a:off x="4709160" y="1965960"/>
            <a:ext cx="3931920" cy="1097280"/>
          </a:xfrm>
          <a:prstGeom prst="roundRect">
            <a:avLst>
              <a:gd name="adj" fmla="val 5000"/>
            </a:avLst>
          </a:prstGeom>
          <a:solidFill>
            <a:srgbClr val="131C25"/>
          </a:solidFill>
          <a:ln w="12700">
            <a:solidFill>
              <a:srgbClr val="1C2832"/>
            </a:solidFill>
            <a:prstDash val="solid"/>
          </a:ln>
        </p:spPr>
        <p:txBody>
          <a:bodyPr/>
          <a:p/>
        </p:txBody>
      </p:sp>
      <p:sp>
        <p:nvSpPr>
          <p:cNvPr id="9" name="Shape 6"/>
          <p:cNvSpPr/>
          <p:nvPr/>
        </p:nvSpPr>
        <p:spPr>
          <a:xfrm>
            <a:off x="4892040" y="2212848"/>
            <a:ext cx="594360" cy="594360"/>
          </a:xfrm>
          <a:prstGeom prst="ellipse">
            <a:avLst/>
          </a:prstGeom>
          <a:solidFill>
            <a:srgbClr val="0E141A"/>
          </a:solidFill>
          <a:ln w="19050">
            <a:solidFill>
              <a:srgbClr val="0CA6CF"/>
            </a:solidFill>
            <a:prstDash val="solid"/>
          </a:ln>
        </p:spPr>
        <p:txBody>
          <a:bodyPr/>
          <a:p/>
        </p:txBody>
      </p:sp>
      <p:pic>
        <p:nvPicPr>
          <p:cNvPr id="10" name="Image 1" descr="preencoded.png">    </p:cNvPr>
          <p:cNvPicPr>
            <a:picLocks noChangeAspect="1"/>
          </p:cNvPicPr>
          <p:nvPr/>
        </p:nvPicPr>
        <p:blipFill>
          <a:blip r:embed="rId3"/>
          <a:stretch>
            <a:fillRect/>
          </a:stretch>
        </p:blipFill>
        <p:spPr>
          <a:xfrm>
            <a:off x="5022799" y="2343607"/>
            <a:ext cx="332842" cy="332842"/>
          </a:xfrm>
          <a:prstGeom prst="rect">
            <a:avLst/>
          </a:prstGeom>
        </p:spPr>
      </p:pic>
      <p:sp>
        <p:nvSpPr>
          <p:cNvPr id="11" name="Text 7"/>
          <p:cNvSpPr/>
          <p:nvPr/>
        </p:nvSpPr>
        <p:spPr>
          <a:xfrm>
            <a:off x="5669280" y="2057400"/>
            <a:ext cx="2834640" cy="914400"/>
          </a:xfrm>
          <a:prstGeom prst="rect">
            <a:avLst/>
          </a:prstGeom>
          <a:noFill/>
          <a:ln/>
        </p:spPr>
        <p:txBody>
          <a:bodyPr wrap="square" lIns="0" tIns="0" rIns="0" bIns="0" rtlCol="0" anchor="ctr"/>
          <a:lstStyle/>
          <a:p>
            <a:pPr indent="0" marL="0">
              <a:lnSpc>
                <a:spcPts val="1500"/>
              </a:lnSpc>
              <a:buNone/>
            </a:pPr>
            <a:r>
              <a:rPr lang="en-US" sz="1300" b="1" dirty="0">
                <a:solidFill>
                  <a:srgbClr val="FFFFFF"/>
                </a:solidFill>
                <a:latin typeface="Arial" pitchFamily="34" charset="0"/>
                <a:ea typeface="Arial" pitchFamily="34" charset="-122"/>
                <a:cs typeface="Arial" pitchFamily="34" charset="-120"/>
              </a:rPr>
              <a:t>PIN en la SIM
</a:t>
            </a:r>
            <a:pPr indent="0" marL="0">
              <a:lnSpc>
                <a:spcPts val="1500"/>
              </a:lnSpc>
              <a:buNone/>
            </a:pPr>
            <a:r>
              <a:rPr lang="en-US" sz="1150" dirty="0">
                <a:solidFill>
                  <a:srgbClr val="8294A3"/>
                </a:solidFill>
                <a:latin typeface="Arial" pitchFamily="34" charset="0"/>
                <a:ea typeface="Arial" pitchFamily="34" charset="-122"/>
                <a:cs typeface="Arial" pitchFamily="34" charset="-120"/>
              </a:rPr>
              <a:t>Sin esto, ponen tu chip en otro equipo y reciben TUS códigos de verificación.</a:t>
            </a:r>
            <a:endParaRPr lang="en-US" sz="1300" dirty="0"/>
          </a:p>
        </p:txBody>
      </p:sp>
      <p:sp>
        <p:nvSpPr>
          <p:cNvPr id="12" name="Shape 8"/>
          <p:cNvSpPr/>
          <p:nvPr/>
        </p:nvSpPr>
        <p:spPr>
          <a:xfrm>
            <a:off x="502920" y="3246120"/>
            <a:ext cx="3931920" cy="1097280"/>
          </a:xfrm>
          <a:prstGeom prst="roundRect">
            <a:avLst>
              <a:gd name="adj" fmla="val 5000"/>
            </a:avLst>
          </a:prstGeom>
          <a:solidFill>
            <a:srgbClr val="131C25"/>
          </a:solidFill>
          <a:ln w="12700">
            <a:solidFill>
              <a:srgbClr val="1C2832"/>
            </a:solidFill>
            <a:prstDash val="solid"/>
          </a:ln>
        </p:spPr>
        <p:txBody>
          <a:bodyPr/>
          <a:p/>
        </p:txBody>
      </p:sp>
      <p:sp>
        <p:nvSpPr>
          <p:cNvPr id="13" name="Shape 9"/>
          <p:cNvSpPr/>
          <p:nvPr/>
        </p:nvSpPr>
        <p:spPr>
          <a:xfrm>
            <a:off x="685800" y="3493008"/>
            <a:ext cx="594360" cy="594360"/>
          </a:xfrm>
          <a:prstGeom prst="ellipse">
            <a:avLst/>
          </a:prstGeom>
          <a:solidFill>
            <a:srgbClr val="0E141A"/>
          </a:solidFill>
          <a:ln w="19050">
            <a:solidFill>
              <a:srgbClr val="0CA6CF"/>
            </a:solidFill>
            <a:prstDash val="solid"/>
          </a:ln>
        </p:spPr>
        <p:txBody>
          <a:bodyPr/>
          <a:p/>
        </p:txBody>
      </p:sp>
      <p:pic>
        <p:nvPicPr>
          <p:cNvPr id="14" name="Image 2" descr="preencoded.png">    </p:cNvPr>
          <p:cNvPicPr>
            <a:picLocks noChangeAspect="1"/>
          </p:cNvPicPr>
          <p:nvPr/>
        </p:nvPicPr>
        <p:blipFill>
          <a:blip r:embed="rId4"/>
          <a:stretch>
            <a:fillRect/>
          </a:stretch>
        </p:blipFill>
        <p:spPr>
          <a:xfrm>
            <a:off x="816559" y="3623767"/>
            <a:ext cx="332842" cy="332842"/>
          </a:xfrm>
          <a:prstGeom prst="rect">
            <a:avLst/>
          </a:prstGeom>
        </p:spPr>
      </p:pic>
      <p:sp>
        <p:nvSpPr>
          <p:cNvPr id="15" name="Text 10"/>
          <p:cNvSpPr/>
          <p:nvPr/>
        </p:nvSpPr>
        <p:spPr>
          <a:xfrm>
            <a:off x="1463040" y="3337560"/>
            <a:ext cx="2834640" cy="914400"/>
          </a:xfrm>
          <a:prstGeom prst="rect">
            <a:avLst/>
          </a:prstGeom>
          <a:noFill/>
          <a:ln/>
        </p:spPr>
        <p:txBody>
          <a:bodyPr wrap="square" lIns="0" tIns="0" rIns="0" bIns="0" rtlCol="0" anchor="ctr"/>
          <a:lstStyle/>
          <a:p>
            <a:pPr indent="0" marL="0">
              <a:lnSpc>
                <a:spcPts val="1500"/>
              </a:lnSpc>
              <a:buNone/>
            </a:pPr>
            <a:r>
              <a:rPr lang="en-US" sz="1300" b="1" dirty="0">
                <a:solidFill>
                  <a:srgbClr val="FFFFFF"/>
                </a:solidFill>
                <a:latin typeface="Arial" pitchFamily="34" charset="0"/>
                <a:ea typeface="Arial" pitchFamily="34" charset="-122"/>
                <a:cs typeface="Arial" pitchFamily="34" charset="-120"/>
              </a:rPr>
              <a:t>Rastreo remoto activado
</a:t>
            </a:r>
            <a:pPr indent="0" marL="0">
              <a:lnSpc>
                <a:spcPts val="1500"/>
              </a:lnSpc>
              <a:buNone/>
            </a:pPr>
            <a:r>
              <a:rPr lang="en-US" sz="1150" dirty="0">
                <a:solidFill>
                  <a:srgbClr val="8294A3"/>
                </a:solidFill>
                <a:latin typeface="Arial" pitchFamily="34" charset="0"/>
                <a:ea typeface="Arial" pitchFamily="34" charset="-122"/>
                <a:cs typeface="Arial" pitchFamily="34" charset="-120"/>
              </a:rPr>
              <a:t>Ubicás, bloqueás y borrás el equipo desde otra pantalla.</a:t>
            </a:r>
            <a:endParaRPr lang="en-US" sz="1300" dirty="0"/>
          </a:p>
        </p:txBody>
      </p:sp>
      <p:sp>
        <p:nvSpPr>
          <p:cNvPr id="16" name="Shape 11"/>
          <p:cNvSpPr/>
          <p:nvPr/>
        </p:nvSpPr>
        <p:spPr>
          <a:xfrm>
            <a:off x="4709160" y="3246120"/>
            <a:ext cx="3931920" cy="1097280"/>
          </a:xfrm>
          <a:prstGeom prst="roundRect">
            <a:avLst>
              <a:gd name="adj" fmla="val 5000"/>
            </a:avLst>
          </a:prstGeom>
          <a:solidFill>
            <a:srgbClr val="131C25"/>
          </a:solidFill>
          <a:ln w="12700">
            <a:solidFill>
              <a:srgbClr val="1C2832"/>
            </a:solidFill>
            <a:prstDash val="solid"/>
          </a:ln>
        </p:spPr>
        <p:txBody>
          <a:bodyPr/>
          <a:p/>
        </p:txBody>
      </p:sp>
      <p:sp>
        <p:nvSpPr>
          <p:cNvPr id="17" name="Shape 12"/>
          <p:cNvSpPr/>
          <p:nvPr/>
        </p:nvSpPr>
        <p:spPr>
          <a:xfrm>
            <a:off x="4892040" y="3493008"/>
            <a:ext cx="594360" cy="594360"/>
          </a:xfrm>
          <a:prstGeom prst="ellipse">
            <a:avLst/>
          </a:prstGeom>
          <a:solidFill>
            <a:srgbClr val="0E141A"/>
          </a:solidFill>
          <a:ln w="19050">
            <a:solidFill>
              <a:srgbClr val="0CA6CF"/>
            </a:solidFill>
            <a:prstDash val="solid"/>
          </a:ln>
        </p:spPr>
        <p:txBody>
          <a:bodyPr/>
          <a:p/>
        </p:txBody>
      </p:sp>
      <p:pic>
        <p:nvPicPr>
          <p:cNvPr id="18" name="Image 3" descr="preencoded.png">    </p:cNvPr>
          <p:cNvPicPr>
            <a:picLocks noChangeAspect="1"/>
          </p:cNvPicPr>
          <p:nvPr/>
        </p:nvPicPr>
        <p:blipFill>
          <a:blip r:embed="rId5"/>
          <a:stretch>
            <a:fillRect/>
          </a:stretch>
        </p:blipFill>
        <p:spPr>
          <a:xfrm>
            <a:off x="5022799" y="3623767"/>
            <a:ext cx="332842" cy="332842"/>
          </a:xfrm>
          <a:prstGeom prst="rect">
            <a:avLst/>
          </a:prstGeom>
        </p:spPr>
      </p:pic>
      <p:sp>
        <p:nvSpPr>
          <p:cNvPr id="19" name="Text 13"/>
          <p:cNvSpPr/>
          <p:nvPr/>
        </p:nvSpPr>
        <p:spPr>
          <a:xfrm>
            <a:off x="5669280" y="3337560"/>
            <a:ext cx="2834640" cy="914400"/>
          </a:xfrm>
          <a:prstGeom prst="rect">
            <a:avLst/>
          </a:prstGeom>
          <a:noFill/>
          <a:ln/>
        </p:spPr>
        <p:txBody>
          <a:bodyPr wrap="square" lIns="0" tIns="0" rIns="0" bIns="0" rtlCol="0" anchor="ctr"/>
          <a:lstStyle/>
          <a:p>
            <a:pPr indent="0" marL="0">
              <a:lnSpc>
                <a:spcPts val="1500"/>
              </a:lnSpc>
              <a:buNone/>
            </a:pPr>
            <a:r>
              <a:rPr lang="en-US" sz="1300" b="1" dirty="0">
                <a:solidFill>
                  <a:srgbClr val="FFFFFF"/>
                </a:solidFill>
                <a:latin typeface="Arial" pitchFamily="34" charset="0"/>
                <a:ea typeface="Arial" pitchFamily="34" charset="-122"/>
                <a:cs typeface="Arial" pitchFamily="34" charset="-120"/>
              </a:rPr>
              <a:t>Ojo con lo que guardás
</a:t>
            </a:r>
            <a:pPr indent="0" marL="0">
              <a:lnSpc>
                <a:spcPts val="1500"/>
              </a:lnSpc>
              <a:buNone/>
            </a:pPr>
            <a:r>
              <a:rPr lang="en-US" sz="1150" dirty="0">
                <a:solidFill>
                  <a:srgbClr val="8294A3"/>
                </a:solidFill>
                <a:latin typeface="Arial" pitchFamily="34" charset="0"/>
                <a:ea typeface="Arial" pitchFamily="34" charset="-122"/>
                <a:cs typeface="Arial" pitchFamily="34" charset="-120"/>
              </a:rPr>
              <a:t>Lo que no está en el teléfono, no se puede robar de él.</a:t>
            </a:r>
            <a:endParaRPr lang="en-US" sz="1300" dirty="0"/>
          </a:p>
        </p:txBody>
      </p:sp>
      <p:sp>
        <p:nvSpPr>
          <p:cNvPr id="20" name="Text 14"/>
          <p:cNvSpPr/>
          <p:nvPr/>
        </p:nvSpPr>
        <p:spPr>
          <a:xfrm>
            <a:off x="502920" y="4773168"/>
            <a:ext cx="5669280" cy="274320"/>
          </a:xfrm>
          <a:prstGeom prst="rect">
            <a:avLst/>
          </a:prstGeom>
          <a:noFill/>
          <a:ln/>
        </p:spPr>
        <p:txBody>
          <a:bodyPr wrap="square" lIns="0" tIns="0" rIns="0" bIns="0" rtlCol="0" anchor="ctr"/>
          <a:lstStyle/>
          <a:p>
            <a:pPr indent="0" marL="0">
              <a:buNone/>
            </a:pPr>
            <a:r>
              <a:rPr lang="en-US" sz="850" spc="200" kern="0" dirty="0">
                <a:solidFill>
                  <a:srgbClr val="8294A3"/>
                </a:solidFill>
                <a:latin typeface="Courier New" pitchFamily="34" charset="0"/>
                <a:ea typeface="Courier New" pitchFamily="34" charset="-122"/>
                <a:cs typeface="Courier New" pitchFamily="34" charset="-120"/>
              </a:rPr>
              <a:t>MODO DEFENSA — CÉSAR CERRUDO</a:t>
            </a:r>
            <a:endParaRPr lang="en-US" sz="850" dirty="0"/>
          </a:p>
        </p:txBody>
      </p:sp>
      <p:sp>
        <p:nvSpPr>
          <p:cNvPr id="21" name="Text 15"/>
          <p:cNvSpPr/>
          <p:nvPr/>
        </p:nvSpPr>
        <p:spPr>
          <a:xfrm>
            <a:off x="6400800" y="4773168"/>
            <a:ext cx="2240280" cy="274320"/>
          </a:xfrm>
          <a:prstGeom prst="rect">
            <a:avLst/>
          </a:prstGeom>
          <a:noFill/>
          <a:ln/>
        </p:spPr>
        <p:txBody>
          <a:bodyPr wrap="square" lIns="0" tIns="0" rIns="0" bIns="0" rtlCol="0" anchor="ctr"/>
          <a:lstStyle/>
          <a:p>
            <a:pPr algn="r" indent="0" marL="0">
              <a:buNone/>
            </a:pPr>
            <a:r>
              <a:rPr lang="en-US" sz="850" spc="200" kern="0" dirty="0">
                <a:solidFill>
                  <a:srgbClr val="0CA6CF"/>
                </a:solidFill>
                <a:latin typeface="Courier New" pitchFamily="34" charset="0"/>
                <a:ea typeface="Courier New" pitchFamily="34" charset="-122"/>
                <a:cs typeface="Courier New" pitchFamily="34" charset="-120"/>
              </a:rPr>
              <a:t>guiadeunhacker.com</a:t>
            </a:r>
            <a:endParaRPr lang="en-US" sz="850" dirty="0"/>
          </a:p>
        </p:txBody>
      </p:sp>
      <p:sp>
        <p:nvSpPr>
          <p:cNvPr id="22" name="Text 16"/>
          <p:cNvSpPr/>
          <p:nvPr/>
        </p:nvSpPr>
        <p:spPr>
          <a:xfrm>
            <a:off x="8549640" y="384048"/>
            <a:ext cx="640080" cy="292608"/>
          </a:xfrm>
          <a:prstGeom prst="rect">
            <a:avLst/>
          </a:prstGeom>
          <a:noFill/>
          <a:ln/>
        </p:spPr>
        <p:txBody>
          <a:bodyPr wrap="square" lIns="0" tIns="0" rIns="0" bIns="0" rtlCol="0" anchor="ctr"/>
          <a:lstStyle/>
          <a:p>
            <a:pPr algn="r" indent="0" marL="0">
              <a:buNone/>
            </a:pPr>
            <a:r>
              <a:rPr lang="en-US" sz="1100" dirty="0">
                <a:solidFill>
                  <a:srgbClr val="8294A3"/>
                </a:solidFill>
                <a:latin typeface="Courier New" pitchFamily="34" charset="0"/>
                <a:ea typeface="Courier New" pitchFamily="34" charset="-122"/>
                <a:cs typeface="Courier New" pitchFamily="34" charset="-120"/>
              </a:rPr>
              <a:t>08/24</a:t>
            </a:r>
            <a:endParaRPr lang="en-US" sz="11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384048"/>
            <a:ext cx="7955280" cy="310896"/>
          </a:xfrm>
          <a:prstGeom prst="rect">
            <a:avLst/>
          </a:prstGeom>
          <a:noFill/>
          <a:ln/>
        </p:spPr>
        <p:txBody>
          <a:bodyPr wrap="square" lIns="0" tIns="0" rIns="0" bIns="0" rtlCol="0" anchor="ctr"/>
          <a:lstStyle/>
          <a:p>
            <a:pPr indent="0" marL="0">
              <a:buNone/>
            </a:pPr>
            <a:r>
              <a:rPr lang="en-US" sz="1200" b="1" spc="400" kern="0" dirty="0">
                <a:solidFill>
                  <a:srgbClr val="DC5428"/>
                </a:solidFill>
                <a:latin typeface="Courier New" pitchFamily="34" charset="0"/>
                <a:ea typeface="Courier New" pitchFamily="34" charset="-122"/>
                <a:cs typeface="Courier New" pitchFamily="34" charset="-120"/>
              </a:rPr>
              <a:t>&gt;&gt; </a:t>
            </a:r>
            <a:pPr indent="0" marL="0">
              <a:buNone/>
            </a:pPr>
            <a:r>
              <a:rPr lang="en-US" sz="1200" b="1" spc="400" kern="0" dirty="0">
                <a:solidFill>
                  <a:srgbClr val="0CA6CF"/>
                </a:solidFill>
                <a:latin typeface="Courier New" pitchFamily="34" charset="0"/>
                <a:ea typeface="Courier New" pitchFamily="34" charset="-122"/>
                <a:cs typeface="Courier New" pitchFamily="34" charset="-120"/>
              </a:rPr>
              <a:t>FRENTE 02 — TUS MENSAJES</a:t>
            </a:r>
            <a:endParaRPr lang="en-US" sz="1200" dirty="0"/>
          </a:p>
        </p:txBody>
      </p:sp>
      <p:sp>
        <p:nvSpPr>
          <p:cNvPr id="3" name="Text 1"/>
          <p:cNvSpPr/>
          <p:nvPr/>
        </p:nvSpPr>
        <p:spPr>
          <a:xfrm>
            <a:off x="502920" y="1143000"/>
            <a:ext cx="8138160" cy="1371600"/>
          </a:xfrm>
          <a:prstGeom prst="rect">
            <a:avLst/>
          </a:prstGeom>
          <a:noFill/>
          <a:ln/>
        </p:spPr>
        <p:txBody>
          <a:bodyPr wrap="square" lIns="0" tIns="0" rIns="0" bIns="0" rtlCol="0" anchor="ctr"/>
          <a:lstStyle/>
          <a:p>
            <a:pPr indent="0" marL="0">
              <a:lnSpc>
                <a:spcPts val="4200"/>
              </a:lnSpc>
              <a:buNone/>
            </a:pPr>
            <a:r>
              <a:rPr lang="en-US" sz="3200" b="1" dirty="0">
                <a:solidFill>
                  <a:srgbClr val="FFFFFF"/>
                </a:solidFill>
                <a:latin typeface="Arial" pitchFamily="34" charset="0"/>
                <a:ea typeface="Arial" pitchFamily="34" charset="-122"/>
                <a:cs typeface="Arial" pitchFamily="34" charset="-120"/>
              </a:rPr>
              <a:t>Las 3 carnadas de siempre:
</a:t>
            </a:r>
            <a:pPr indent="0" marL="0">
              <a:lnSpc>
                <a:spcPts val="4200"/>
              </a:lnSpc>
              <a:buNone/>
            </a:pPr>
            <a:r>
              <a:rPr lang="en-US" sz="3200" b="1" dirty="0">
                <a:solidFill>
                  <a:srgbClr val="DC5428"/>
                </a:solidFill>
                <a:latin typeface="Arial" pitchFamily="34" charset="0"/>
                <a:ea typeface="Arial" pitchFamily="34" charset="-122"/>
                <a:cs typeface="Arial" pitchFamily="34" charset="-120"/>
              </a:rPr>
              <a:t>el premio, el apuro y el cuento.</a:t>
            </a:r>
            <a:endParaRPr lang="en-US" sz="3200" dirty="0"/>
          </a:p>
        </p:txBody>
      </p:sp>
      <p:sp>
        <p:nvSpPr>
          <p:cNvPr id="4" name="Shape 2"/>
          <p:cNvSpPr/>
          <p:nvPr/>
        </p:nvSpPr>
        <p:spPr>
          <a:xfrm>
            <a:off x="502920" y="2743200"/>
            <a:ext cx="512064" cy="512064"/>
          </a:xfrm>
          <a:prstGeom prst="ellipse">
            <a:avLst/>
          </a:prstGeom>
          <a:solidFill>
            <a:srgbClr val="0E141A"/>
          </a:solidFill>
          <a:ln w="19050">
            <a:solidFill>
              <a:srgbClr val="DC5428"/>
            </a:solidFill>
            <a:prstDash val="solid"/>
          </a:ln>
        </p:spPr>
        <p:txBody>
          <a:bodyPr/>
          <a:p/>
        </p:txBody>
      </p:sp>
      <p:pic>
        <p:nvPicPr>
          <p:cNvPr id="5" name="Image 0" descr="preencoded.png">    </p:cNvPr>
          <p:cNvPicPr>
            <a:picLocks noChangeAspect="1"/>
          </p:cNvPicPr>
          <p:nvPr/>
        </p:nvPicPr>
        <p:blipFill>
          <a:blip r:embed="rId2"/>
          <a:stretch>
            <a:fillRect/>
          </a:stretch>
        </p:blipFill>
        <p:spPr>
          <a:xfrm>
            <a:off x="615574" y="2855854"/>
            <a:ext cx="286756" cy="286756"/>
          </a:xfrm>
          <a:prstGeom prst="rect">
            <a:avLst/>
          </a:prstGeom>
        </p:spPr>
      </p:pic>
      <p:sp>
        <p:nvSpPr>
          <p:cNvPr id="6" name="Text 3"/>
          <p:cNvSpPr/>
          <p:nvPr/>
        </p:nvSpPr>
        <p:spPr>
          <a:xfrm>
            <a:off x="1188720" y="2743200"/>
            <a:ext cx="7452360" cy="566928"/>
          </a:xfrm>
          <a:prstGeom prst="rect">
            <a:avLst/>
          </a:prstGeom>
          <a:noFill/>
          <a:ln/>
        </p:spPr>
        <p:txBody>
          <a:bodyPr wrap="square" lIns="0" tIns="0" rIns="0" bIns="0" rtlCol="0" anchor="ctr"/>
          <a:lstStyle/>
          <a:p>
            <a:pPr indent="0" marL="0">
              <a:lnSpc>
                <a:spcPts val="1700"/>
              </a:lnSpc>
              <a:buNone/>
            </a:pPr>
            <a:r>
              <a:rPr lang="en-US" sz="1350" b="1" dirty="0">
                <a:solidFill>
                  <a:srgbClr val="FFFFFF"/>
                </a:solidFill>
                <a:latin typeface="Arial" pitchFamily="34" charset="0"/>
                <a:ea typeface="Arial" pitchFamily="34" charset="-122"/>
                <a:cs typeface="Arial" pitchFamily="34" charset="-120"/>
              </a:rPr>
              <a:t>EL PREMIO — </a:t>
            </a:r>
            <a:pPr indent="0" marL="0">
              <a:lnSpc>
                <a:spcPts val="1700"/>
              </a:lnSpc>
              <a:buNone/>
            </a:pPr>
            <a:r>
              <a:rPr lang="en-US" sz="1350" dirty="0">
                <a:solidFill>
                  <a:srgbClr val="8294A3"/>
                </a:solidFill>
                <a:latin typeface="Arial" pitchFamily="34" charset="0"/>
                <a:ea typeface="Arial" pitchFamily="34" charset="-122"/>
                <a:cs typeface="Arial" pitchFamily="34" charset="-120"/>
              </a:rPr>
              <a:t>“Ganaste skins / un iPhone / 10.000 robux”. Si no participaste, no ganaste. Quieren tu clave.</a:t>
            </a:r>
            <a:endParaRPr lang="en-US" sz="1350" dirty="0"/>
          </a:p>
        </p:txBody>
      </p:sp>
      <p:sp>
        <p:nvSpPr>
          <p:cNvPr id="7" name="Shape 4"/>
          <p:cNvSpPr/>
          <p:nvPr/>
        </p:nvSpPr>
        <p:spPr>
          <a:xfrm>
            <a:off x="502920" y="3429000"/>
            <a:ext cx="512064" cy="512064"/>
          </a:xfrm>
          <a:prstGeom prst="ellipse">
            <a:avLst/>
          </a:prstGeom>
          <a:solidFill>
            <a:srgbClr val="0E141A"/>
          </a:solidFill>
          <a:ln w="19050">
            <a:solidFill>
              <a:srgbClr val="DC5428"/>
            </a:solidFill>
            <a:prstDash val="solid"/>
          </a:ln>
        </p:spPr>
        <p:txBody>
          <a:bodyPr/>
          <a:p/>
        </p:txBody>
      </p:sp>
      <p:pic>
        <p:nvPicPr>
          <p:cNvPr id="8" name="Image 1" descr="preencoded.png">    </p:cNvPr>
          <p:cNvPicPr>
            <a:picLocks noChangeAspect="1"/>
          </p:cNvPicPr>
          <p:nvPr/>
        </p:nvPicPr>
        <p:blipFill>
          <a:blip r:embed="rId3"/>
          <a:stretch>
            <a:fillRect/>
          </a:stretch>
        </p:blipFill>
        <p:spPr>
          <a:xfrm>
            <a:off x="615574" y="3541654"/>
            <a:ext cx="286756" cy="286756"/>
          </a:xfrm>
          <a:prstGeom prst="rect">
            <a:avLst/>
          </a:prstGeom>
        </p:spPr>
      </p:pic>
      <p:sp>
        <p:nvSpPr>
          <p:cNvPr id="9" name="Text 5"/>
          <p:cNvSpPr/>
          <p:nvPr/>
        </p:nvSpPr>
        <p:spPr>
          <a:xfrm>
            <a:off x="1188720" y="3429000"/>
            <a:ext cx="7452360" cy="566928"/>
          </a:xfrm>
          <a:prstGeom prst="rect">
            <a:avLst/>
          </a:prstGeom>
          <a:noFill/>
          <a:ln/>
        </p:spPr>
        <p:txBody>
          <a:bodyPr wrap="square" lIns="0" tIns="0" rIns="0" bIns="0" rtlCol="0" anchor="ctr"/>
          <a:lstStyle/>
          <a:p>
            <a:pPr indent="0" marL="0">
              <a:lnSpc>
                <a:spcPts val="1700"/>
              </a:lnSpc>
              <a:buNone/>
            </a:pPr>
            <a:r>
              <a:rPr lang="en-US" sz="1350" b="1" dirty="0">
                <a:solidFill>
                  <a:srgbClr val="FFFFFF"/>
                </a:solidFill>
                <a:latin typeface="Arial" pitchFamily="34" charset="0"/>
                <a:ea typeface="Arial" pitchFamily="34" charset="-122"/>
                <a:cs typeface="Arial" pitchFamily="34" charset="-120"/>
              </a:rPr>
              <a:t>EL APURO — </a:t>
            </a:r>
            <a:pPr indent="0" marL="0">
              <a:lnSpc>
                <a:spcPts val="1700"/>
              </a:lnSpc>
              <a:buNone/>
            </a:pPr>
            <a:r>
              <a:rPr lang="en-US" sz="1350" dirty="0">
                <a:solidFill>
                  <a:srgbClr val="8294A3"/>
                </a:solidFill>
                <a:latin typeface="Arial" pitchFamily="34" charset="0"/>
                <a:ea typeface="Arial" pitchFamily="34" charset="-122"/>
                <a:cs typeface="Arial" pitchFamily="34" charset="-120"/>
              </a:rPr>
              <a:t>“Tu cuenta se suspende en 24 hs”. La urgencia apaga tu cerebro. Eso buscan.</a:t>
            </a:r>
            <a:endParaRPr lang="en-US" sz="1350" dirty="0"/>
          </a:p>
        </p:txBody>
      </p:sp>
      <p:sp>
        <p:nvSpPr>
          <p:cNvPr id="10" name="Shape 6"/>
          <p:cNvSpPr/>
          <p:nvPr/>
        </p:nvSpPr>
        <p:spPr>
          <a:xfrm>
            <a:off x="502920" y="4114800"/>
            <a:ext cx="512064" cy="512064"/>
          </a:xfrm>
          <a:prstGeom prst="ellipse">
            <a:avLst/>
          </a:prstGeom>
          <a:solidFill>
            <a:srgbClr val="0E141A"/>
          </a:solidFill>
          <a:ln w="19050">
            <a:solidFill>
              <a:srgbClr val="DC5428"/>
            </a:solidFill>
            <a:prstDash val="solid"/>
          </a:ln>
        </p:spPr>
        <p:txBody>
          <a:bodyPr/>
          <a:p/>
        </p:txBody>
      </p:sp>
      <p:pic>
        <p:nvPicPr>
          <p:cNvPr id="11" name="Image 2" descr="preencoded.png">    </p:cNvPr>
          <p:cNvPicPr>
            <a:picLocks noChangeAspect="1"/>
          </p:cNvPicPr>
          <p:nvPr/>
        </p:nvPicPr>
        <p:blipFill>
          <a:blip r:embed="rId4"/>
          <a:stretch>
            <a:fillRect/>
          </a:stretch>
        </p:blipFill>
        <p:spPr>
          <a:xfrm>
            <a:off x="615574" y="4227454"/>
            <a:ext cx="286756" cy="286756"/>
          </a:xfrm>
          <a:prstGeom prst="rect">
            <a:avLst/>
          </a:prstGeom>
        </p:spPr>
      </p:pic>
      <p:sp>
        <p:nvSpPr>
          <p:cNvPr id="12" name="Text 7"/>
          <p:cNvSpPr/>
          <p:nvPr/>
        </p:nvSpPr>
        <p:spPr>
          <a:xfrm>
            <a:off x="1188720" y="4114800"/>
            <a:ext cx="7452360" cy="566928"/>
          </a:xfrm>
          <a:prstGeom prst="rect">
            <a:avLst/>
          </a:prstGeom>
          <a:noFill/>
          <a:ln/>
        </p:spPr>
        <p:txBody>
          <a:bodyPr wrap="square" lIns="0" tIns="0" rIns="0" bIns="0" rtlCol="0" anchor="ctr"/>
          <a:lstStyle/>
          <a:p>
            <a:pPr indent="0" marL="0">
              <a:lnSpc>
                <a:spcPts val="1700"/>
              </a:lnSpc>
              <a:buNone/>
            </a:pPr>
            <a:r>
              <a:rPr lang="en-US" sz="1350" b="1" dirty="0">
                <a:solidFill>
                  <a:srgbClr val="FFFFFF"/>
                </a:solidFill>
                <a:latin typeface="Arial" pitchFamily="34" charset="0"/>
                <a:ea typeface="Arial" pitchFamily="34" charset="-122"/>
                <a:cs typeface="Arial" pitchFamily="34" charset="-120"/>
              </a:rPr>
              <a:t>EL CUENTO — </a:t>
            </a:r>
            <a:pPr indent="0" marL="0">
              <a:lnSpc>
                <a:spcPts val="1700"/>
              </a:lnSpc>
              <a:buNone/>
            </a:pPr>
            <a:r>
              <a:rPr lang="en-US" sz="1350" dirty="0">
                <a:solidFill>
                  <a:srgbClr val="8294A3"/>
                </a:solidFill>
                <a:latin typeface="Arial" pitchFamily="34" charset="0"/>
                <a:ea typeface="Arial" pitchFamily="34" charset="-122"/>
                <a:cs typeface="Arial" pitchFamily="34" charset="-120"/>
              </a:rPr>
              <a:t>“Hola, soy tu amigo desde otro número, prestame plata”. Verificá SIEMPRE por el número de siempre.</a:t>
            </a:r>
            <a:endParaRPr lang="en-US" sz="1350" dirty="0"/>
          </a:p>
        </p:txBody>
      </p:sp>
      <p:sp>
        <p:nvSpPr>
          <p:cNvPr id="13" name="Text 8"/>
          <p:cNvSpPr/>
          <p:nvPr/>
        </p:nvSpPr>
        <p:spPr>
          <a:xfrm>
            <a:off x="502920" y="4773168"/>
            <a:ext cx="5669280" cy="274320"/>
          </a:xfrm>
          <a:prstGeom prst="rect">
            <a:avLst/>
          </a:prstGeom>
          <a:noFill/>
          <a:ln/>
        </p:spPr>
        <p:txBody>
          <a:bodyPr wrap="square" lIns="0" tIns="0" rIns="0" bIns="0" rtlCol="0" anchor="ctr"/>
          <a:lstStyle/>
          <a:p>
            <a:pPr indent="0" marL="0">
              <a:buNone/>
            </a:pPr>
            <a:r>
              <a:rPr lang="en-US" sz="850" spc="200" kern="0" dirty="0">
                <a:solidFill>
                  <a:srgbClr val="8294A3"/>
                </a:solidFill>
                <a:latin typeface="Courier New" pitchFamily="34" charset="0"/>
                <a:ea typeface="Courier New" pitchFamily="34" charset="-122"/>
                <a:cs typeface="Courier New" pitchFamily="34" charset="-120"/>
              </a:rPr>
              <a:t>MODO DEFENSA — CÉSAR CERRUDO</a:t>
            </a:r>
            <a:endParaRPr lang="en-US" sz="850" dirty="0"/>
          </a:p>
        </p:txBody>
      </p:sp>
      <p:sp>
        <p:nvSpPr>
          <p:cNvPr id="14" name="Text 9"/>
          <p:cNvSpPr/>
          <p:nvPr/>
        </p:nvSpPr>
        <p:spPr>
          <a:xfrm>
            <a:off x="6400800" y="4773168"/>
            <a:ext cx="2240280" cy="274320"/>
          </a:xfrm>
          <a:prstGeom prst="rect">
            <a:avLst/>
          </a:prstGeom>
          <a:noFill/>
          <a:ln/>
        </p:spPr>
        <p:txBody>
          <a:bodyPr wrap="square" lIns="0" tIns="0" rIns="0" bIns="0" rtlCol="0" anchor="ctr"/>
          <a:lstStyle/>
          <a:p>
            <a:pPr algn="r" indent="0" marL="0">
              <a:buNone/>
            </a:pPr>
            <a:r>
              <a:rPr lang="en-US" sz="850" spc="200" kern="0" dirty="0">
                <a:solidFill>
                  <a:srgbClr val="0CA6CF"/>
                </a:solidFill>
                <a:latin typeface="Courier New" pitchFamily="34" charset="0"/>
                <a:ea typeface="Courier New" pitchFamily="34" charset="-122"/>
                <a:cs typeface="Courier New" pitchFamily="34" charset="-120"/>
              </a:rPr>
              <a:t>guiadeunhacker.com</a:t>
            </a:r>
            <a:endParaRPr lang="en-US" sz="850" dirty="0"/>
          </a:p>
        </p:txBody>
      </p:sp>
      <p:sp>
        <p:nvSpPr>
          <p:cNvPr id="15" name="Text 10"/>
          <p:cNvSpPr/>
          <p:nvPr/>
        </p:nvSpPr>
        <p:spPr>
          <a:xfrm>
            <a:off x="8549640" y="384048"/>
            <a:ext cx="640080" cy="292608"/>
          </a:xfrm>
          <a:prstGeom prst="rect">
            <a:avLst/>
          </a:prstGeom>
          <a:noFill/>
          <a:ln/>
        </p:spPr>
        <p:txBody>
          <a:bodyPr wrap="square" lIns="0" tIns="0" rIns="0" bIns="0" rtlCol="0" anchor="ctr"/>
          <a:lstStyle/>
          <a:p>
            <a:pPr algn="r" indent="0" marL="0">
              <a:buNone/>
            </a:pPr>
            <a:r>
              <a:rPr lang="en-US" sz="1100" dirty="0">
                <a:solidFill>
                  <a:srgbClr val="8294A3"/>
                </a:solidFill>
                <a:latin typeface="Courier New" pitchFamily="34" charset="0"/>
                <a:ea typeface="Courier New" pitchFamily="34" charset="-122"/>
                <a:cs typeface="Courier New" pitchFamily="34" charset="-120"/>
              </a:rPr>
              <a:t>09/24</a:t>
            </a:r>
            <a:endParaRPr lang="en-US" sz="11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24</Slides>
  <Notes>24</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24</vt:i4>
      </vt:variant>
    </vt:vector>
  </HeadingPairs>
  <TitlesOfParts>
    <vt:vector size="27"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Modo Defensa (12-15)</dc:title>
  <dc:subject>PptxGenJS Presentation</dc:subject>
  <dc:creator>César Cerrudo</dc:creator>
  <cp:lastModifiedBy>César Cerrudo</cp:lastModifiedBy>
  <cp:revision>1</cp:revision>
  <dcterms:created xsi:type="dcterms:W3CDTF">2026-06-12T23:20:12Z</dcterms:created>
  <dcterms:modified xsi:type="dcterms:W3CDTF">2026-06-12T23:20:12Z</dcterms:modified>
</cp:coreProperties>
</file>