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notesMasterIdLst>
    <p:notesMasterId r:id="rId3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notesMaster" Target="notesMasters/notesMaster1.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pregunta retórica con encuadre de pérdida (loss aversion) + autorreferencia ('tu'). Pausa de 3 segundos tras leer el título antes de hablar. No respondas la pregunta: el cerebro de la audiencia queda buscando la respuesta (curiosity gap de Loewenstein).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meta-revelación — le mostramos a la audiencia las palancas psicológicas del atacante (urgencia=amígdala, recompensa=dopamina, mimetismo=heurística de fluidez). Conocer el truco inocula contra el truco (teoría de la inoculación de McGuire).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cierre del primer loop con recompensa visual ('PUERTA 01 CERRADA') — micro-logro que libera la tensión Zeigarnik y entrena a la audiencia: cada sección termina con una victoria. Protocolo de 4 pasos: límite de memoria de trabajo respetado.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pregunta directa + humor cómplice. La confesión interna (aunque privada) genera disonancia cognitiva que la siguiente slide va a resolver. El humor baja defensas justo antes del golpe de realidad.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cadena causal visual de 4 pasos (el cerebro retiene procesos como historias, no como datos). El último nodo en rojo es el 'final temido'. Cierre con devolución de agencia: 'sí elegís' — el miedo sin control paraliza; miedo + control moviliza.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progresión visual ascendente (metáfora encarnada: subir = mejorar). 'Dormir tranquilo' apela al beneficio emocional final, no al técnico. Cada nivel es una acción concreta de hoy: especificidad = probabilidad de ejecución.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comparación íntima inesperada (celular vs familia) + el detalle 'a las 3 de la mañana' que cada uno completa con su propia historia (proyección). El contraste entre valor del contenido y descuido físico crea la tensión de la sección.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línea de tiempo con marcas concretas — la progresión temporal genera suspenso (estructura de cuenta regresiva). Última línea = forward pacing hacia la solución: nunca dejar a la audiencia en el miedo sin anunciar la salida.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'diez minutos, hoy' — plazo mínimo + inmediatez eliminan la procrastinación (intención de implementación de Gollwitzer). Cuatro acciones con verbo concreto: el cerebro ejecuta lo que puede visualizar haciéndose.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sorpresa en lo cotidiano — el peligro escondido en objetos familiares es el patrón más viral del true crime y funciona igual acá (violación de la seguridad ambiental percibida). 'Que escaneás vos mismo' = ironía memorable.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metáfora física de invasión del hogar — activa el instinto territorial más primitivo. 'No deja huellas en el felpudo' materializa lo invisible: la amenaza digital traducida a imagen doméstica concreta.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comando directo ('agarrá tu celular') que genera acción física = compromiso atencional inmediato. Visualización guiada en 2.ª persona (self-reference effect: lo personal se recuerda ~2x más). Dejá que miren su teléfono antes de pasar de slide.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ironía dramática (el objeto de seguridad como vector de inseguridad) — la inversión de función es de los patrones más memorables que existen. 'Con la llave puesta' extiende la metáfora doméstica de la sección.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tres acciones (regla del 3: máxima retención por unidad). 'Un técnico lo hace en una visita' elimina la excusa de incompetencia técnica — reducir la fricción percibida es más efectivo que aumentar el miedo.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slide de transición casi vacía = pattern interrupt (el cambio de densidad visual resetea la atención). 'Sobre lo que no [se recupera]' es una elipsis deliberada: el silencio del orador acá vale más que cualquier dato. Bajá la voz.</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PICO EMOCIONAL del deck (peak-end rule: este slide y el último definen el recuerdo global). La frase ya validada en redes. Explicar el mecanismo en frío, sin adjetivos sensacionalistas: la sobriedad ante un tema grave aumenta la credibilidad. No apurar esta slide.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resolución inmediata del pico — nunca dejar a padres en el terror sin herramientas (el miedo sin eficacia genera negación, Witte: Extended Parallel Process Model). Cinco conductas concretas y ejecutables esta misma noche.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el 'plan B' completa el mapa mental — saber qué hacer ante el fracaso reduce la ansiedad de toda la audiencia (necesidad de cierre cognitivo). Marco temporal ('24 horas') le da urgencia operativa al protocolo.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giro de identidad (de víctima a infractor) — la amenaza al autoconcepto es más disuasiva que la amenaza legal abstracta. Doble castigo (ilegal + re-estafa) cierra ambas racionalizaciones posibles.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actualidad como multiplicador de relevancia — conecta todo lo anterior con la ansiedad tecnológica del momento. 'La regla nueva es vieja' resuelve la novedad amenazante con un principio ya aprendido en la Puerta 01: sensación de competencia.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teaser de contenido no cubierto — abre un loop que la presentación deliberadamente NO cierra: solo el libro lo cierra. Es el puente natural al CTA. Curiosity gap aplicado a la conversión.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cierre del open loop maestro de la slide 7 (las 5 puertas) + apertura del último gap ('¿y las que no vimos?'). Tríada de stats con el patrón 10-0-1: contraste numérico memorable. CTA único y concreto: una sola URL, sin opciones que diluyan.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reencuadre ('usar' → 'depender') + pregunta calibrada en la tarjeta que la audiencia se responde sola. La auto-persuasión es más potente que la afirmación externa (efecto de generación).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peak-end — el cierre define el recuerdo. Termina en empoderamiento, no en miedo (la emoción final debe ser agencia). 'Una puerta. Hoy.' es la mínima acción viable: pedir poco multiplica la ejecución, y la primera acción ejecutada predice las siguientes (consistencia de Cialdini).</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violación de expectativa (el cerebro presta máxima atención cuando una creencia instalada se contradice — error de predicción dopaminérgico). Establece además al 'guía' de la narrativa: el hacker bueno.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principio de autoridad (Cialdini) con encuadre de 'insider': quien conoce el ataque enseña la defensa. Evitar listas largas de credenciales — una credencial narrativa vale más que diez títulos.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prueba social con un hecho real y verificable (cobertura de medios internacionales). Demuestra qué es de verdad un hacker —alguien que encuentra fallos y avisa— y ancla credibilidad para lo que sigue.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open loop maestro (efecto Zeigarnik: las tareas incompletas se retienen mejor). El mapa de 5 puertas crea 5 mini-promesas que el cerebro necesita cerrar. La frase final es un 'forward pacing' clásico: anuncia el beneficio antes de entregarlo.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simulación concreta con marca temporal ('hoy a las 11:47') — el detalle específico activa imaginería episódica. La audiencia 'vive' el ataque en un entorno seguro: aprendizaje por exposición. Preguntá en voz alta '¿quién hace clic?' y esperá las manos.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TÉCNICA: demostración interactiva del propio sesgo (el cerebro lee por forma de palabra, no letra por letra). Cuando la audiencia experimenta su vulnerabilidad en carne propia, la lección se autoinstala. Pausa larga después de revelar los ceros.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jpe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Slide-10-image-1.jpe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Slide-11-image-1.jpe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Slide-12-image-1.jpe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Slide-13-image-1.jpe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Slide-14-image-1.jpe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Slide-15-image-1.jpe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Slide-16-image-1.jpe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Slide-17-image-1.jpe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Slide-18-image-1.jpe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Slide-19-image-1.jpe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Slide-2-image-1.jpe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slideLayout" Target="../slideLayouts/slideLayout1.xml"/><Relationship Id="rId7"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Slide-20-image-1.jpe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image" Target="../media/Slide-21-image-1.jpeg"/><Relationship Id="rId2" Type="http://schemas.openxmlformats.org/officeDocument/2006/relationships/image" Target="../media/image-21-2.png"/><Relationship Id="rId3" Type="http://schemas.openxmlformats.org/officeDocument/2006/relationships/image" Target="../media/image-21-3.png"/><Relationship Id="rId4" Type="http://schemas.openxmlformats.org/officeDocument/2006/relationships/image" Target="../media/image-21-4.png"/><Relationship Id="rId5" Type="http://schemas.openxmlformats.org/officeDocument/2006/relationships/slideLayout" Target="../slideLayouts/slideLayout1.xml"/><Relationship Id="rId6"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image" Target="../media/Slide-22-image-1.jpeg"/><Relationship Id="rId2" Type="http://schemas.openxmlformats.org/officeDocument/2006/relationships/slideLayout" Target="../slideLayouts/slideLayout1.xml"/><Relationship Id="rId3"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image" Target="../media/Slide-23-image-1.jpeg"/><Relationship Id="rId2" Type="http://schemas.openxmlformats.org/officeDocument/2006/relationships/slideLayout" Target="../slideLayouts/slideLayout1.xml"/><Relationship Id="rId3"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image" Target="../media/Slide-24-image-1.jpeg"/><Relationship Id="rId2" Type="http://schemas.openxmlformats.org/officeDocument/2006/relationships/image" Target="../media/image-24-2.png"/><Relationship Id="rId3" Type="http://schemas.openxmlformats.org/officeDocument/2006/relationships/image" Target="../media/image-24-3.png"/><Relationship Id="rId4" Type="http://schemas.openxmlformats.org/officeDocument/2006/relationships/image" Target="../media/image-24-4.png"/><Relationship Id="rId5" Type="http://schemas.openxmlformats.org/officeDocument/2006/relationships/image" Target="../media/image-24-5.png"/><Relationship Id="rId6" Type="http://schemas.openxmlformats.org/officeDocument/2006/relationships/image" Target="../media/image-24-6.png"/><Relationship Id="rId7" Type="http://schemas.openxmlformats.org/officeDocument/2006/relationships/slideLayout" Target="../slideLayouts/slideLayout1.xml"/><Relationship Id="rId8"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image" Target="../media/Slide-25-image-1.jpeg"/><Relationship Id="rId2" Type="http://schemas.openxmlformats.org/officeDocument/2006/relationships/slideLayout" Target="../slideLayouts/slideLayout1.xml"/><Relationship Id="rId3"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image" Target="../media/Slide-26-image-1.jpeg"/><Relationship Id="rId2" Type="http://schemas.openxmlformats.org/officeDocument/2006/relationships/image" Target="../media/image-26-2.png"/><Relationship Id="rId3" Type="http://schemas.openxmlformats.org/officeDocument/2006/relationships/slideLayout" Target="../slideLayouts/slideLayout1.xml"/><Relationship Id="rId4"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image" Target="../media/Slide-27-image-1.jpeg"/><Relationship Id="rId2" Type="http://schemas.openxmlformats.org/officeDocument/2006/relationships/image" Target="../media/image-27-2.png"/><Relationship Id="rId3" Type="http://schemas.openxmlformats.org/officeDocument/2006/relationships/slideLayout" Target="../slideLayouts/slideLayout1.xml"/><Relationship Id="rId4"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image" Target="../media/Slide-28-image-1.jpeg"/><Relationship Id="rId2" Type="http://schemas.openxmlformats.org/officeDocument/2006/relationships/slideLayout" Target="../slideLayouts/slideLayout1.xml"/><Relationship Id="rId3"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image" Target="../media/Slide-29-image-1.jpeg"/><Relationship Id="rId2" Type="http://schemas.openxmlformats.org/officeDocument/2006/relationships/slideLayout" Target="../slideLayouts/slideLayout1.xml"/><Relationship Id="rId3"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image" Target="../media/Slide-3-image-1.jpe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image" Target="../media/Slide-30-image-1.jpeg"/><Relationship Id="rId2" Type="http://schemas.openxmlformats.org/officeDocument/2006/relationships/slideLayout" Target="../slideLayouts/slideLayout1.xml"/><Relationship Id="rId3" Type="http://schemas.openxmlformats.org/officeDocument/2006/relationships/notesSlide" Target="../notesSlides/notesSlide30.xml"/></Relationships>
</file>

<file path=ppt/slides/_rels/slide4.xml.rels><?xml version='1.0' encoding='UTF-8' standalone='yes'?>
<Relationships xmlns="http://schemas.openxmlformats.org/package/2006/relationships"><Relationship Id="rId1" Type="http://schemas.openxmlformats.org/officeDocument/2006/relationships/image" Target="../media/Slide-4-image-1.jpe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Slide-5-image-1.jpe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Slide-6-image-1.jpe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Slide-7-image-1.jpe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slideLayout" Target="../slideLayouts/slideLayout1.xml"/><Relationship Id="rId8"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Slide-8-image-1.jpe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Slide-9-image-1.jpe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UNA PRESENTACIÓN BASADA EN EL LIBRO DE CÉSAR CERRUDO</a:t>
            </a:r>
            <a:endParaRPr lang="en-US" sz="1200" dirty="0"/>
          </a:p>
        </p:txBody>
      </p:sp>
      <p:sp>
        <p:nvSpPr>
          <p:cNvPr id="3" name="Text 1"/>
          <p:cNvSpPr/>
          <p:nvPr/>
        </p:nvSpPr>
        <p:spPr>
          <a:xfrm>
            <a:off x="502920" y="1417320"/>
            <a:ext cx="8138160" cy="1828800"/>
          </a:xfrm>
          <a:prstGeom prst="rect">
            <a:avLst/>
          </a:prstGeom>
          <a:noFill/>
          <a:ln/>
        </p:spPr>
        <p:txBody>
          <a:bodyPr wrap="square" lIns="0" tIns="0" rIns="0" bIns="0" rtlCol="0" anchor="ctr"/>
          <a:lstStyle/>
          <a:p>
            <a:pPr indent="0" marL="0">
              <a:lnSpc>
                <a:spcPts val="5200"/>
              </a:lnSpc>
              <a:buNone/>
            </a:pPr>
            <a:r>
              <a:rPr lang="en-US" sz="4400" b="1" dirty="0">
                <a:solidFill>
                  <a:srgbClr val="FFFFFF"/>
                </a:solidFill>
                <a:latin typeface="Arial" pitchFamily="34" charset="0"/>
                <a:ea typeface="Arial" pitchFamily="34" charset="-122"/>
                <a:cs typeface="Arial" pitchFamily="34" charset="-120"/>
              </a:rPr>
              <a:t>¿Cuánto vale </a:t>
            </a:r>
            <a:pPr indent="0" marL="0">
              <a:lnSpc>
                <a:spcPts val="5200"/>
              </a:lnSpc>
              <a:buNone/>
            </a:pPr>
            <a:r>
              <a:rPr lang="en-US" sz="4400" b="1" dirty="0">
                <a:solidFill>
                  <a:srgbClr val="DC5428"/>
                </a:solidFill>
                <a:latin typeface="Arial" pitchFamily="34" charset="0"/>
                <a:ea typeface="Arial" pitchFamily="34" charset="-122"/>
                <a:cs typeface="Arial" pitchFamily="34" charset="-120"/>
              </a:rPr>
              <a:t>tu vida digital</a:t>
            </a:r>
            <a:pPr indent="0" marL="0">
              <a:lnSpc>
                <a:spcPts val="5200"/>
              </a:lnSpc>
              <a:buNone/>
            </a:pPr>
            <a:r>
              <a:rPr lang="en-US" sz="4400" b="1" dirty="0">
                <a:solidFill>
                  <a:srgbClr val="FFFFFF"/>
                </a:solidFill>
                <a:latin typeface="Arial" pitchFamily="34" charset="0"/>
                <a:ea typeface="Arial" pitchFamily="34" charset="-122"/>
                <a:cs typeface="Arial" pitchFamily="34" charset="-120"/>
              </a:rPr>
              <a:t> para alguien que no sos vos?</a:t>
            </a:r>
            <a:endParaRPr lang="en-US" sz="4400" dirty="0"/>
          </a:p>
        </p:txBody>
      </p:sp>
      <p:sp>
        <p:nvSpPr>
          <p:cNvPr id="4" name="Text 2"/>
          <p:cNvSpPr/>
          <p:nvPr/>
        </p:nvSpPr>
        <p:spPr>
          <a:xfrm>
            <a:off x="502920" y="3383280"/>
            <a:ext cx="6949440" cy="914400"/>
          </a:xfrm>
          <a:prstGeom prst="rect">
            <a:avLst/>
          </a:prstGeom>
          <a:noFill/>
          <a:ln/>
        </p:spPr>
        <p:txBody>
          <a:bodyPr wrap="square" lIns="0" tIns="0" rIns="0" bIns="0" rtlCol="0" anchor="ctr"/>
          <a:lstStyle/>
          <a:p>
            <a:pPr indent="0" marL="0">
              <a:lnSpc>
                <a:spcPts val="2400"/>
              </a:lnSpc>
              <a:buNone/>
            </a:pPr>
            <a:r>
              <a:rPr lang="en-US" sz="1700" dirty="0">
                <a:solidFill>
                  <a:srgbClr val="8294A3"/>
                </a:solidFill>
                <a:latin typeface="Arial" pitchFamily="34" charset="0"/>
                <a:ea typeface="Arial" pitchFamily="34" charset="-122"/>
                <a:cs typeface="Arial" pitchFamily="34" charset="-120"/>
              </a:rPr>
              <a:t>Fotos. Cuentas. Plata. Conversaciones. Tu nombre.</a:t>
            </a:r>
            <a:endParaRPr lang="en-US" sz="1700" dirty="0"/>
          </a:p>
          <a:p>
            <a:pPr indent="0" marL="0">
              <a:lnSpc>
                <a:spcPts val="2400"/>
              </a:lnSpc>
              <a:buNone/>
            </a:pPr>
            <a:r>
              <a:rPr lang="en-US" sz="1700" dirty="0">
                <a:solidFill>
                  <a:srgbClr val="8294A3"/>
                </a:solidFill>
                <a:latin typeface="Arial" pitchFamily="34" charset="0"/>
                <a:ea typeface="Arial" pitchFamily="34" charset="-122"/>
                <a:cs typeface="Arial" pitchFamily="34" charset="-120"/>
              </a:rPr>
              <a:t>Hoy todo eso tiene un precio de mercado — y un manual para protegerlo.</a:t>
            </a:r>
            <a:endParaRPr lang="en-US" sz="1700" dirty="0"/>
          </a:p>
        </p:txBody>
      </p:sp>
      <p:sp>
        <p:nvSpPr>
          <p:cNvPr id="5" name="Text 3"/>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6"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7"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01/30</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PUERTA 01 — CÓMO TE MANIPULAN</a:t>
            </a:r>
            <a:endParaRPr lang="en-US" sz="1200" dirty="0"/>
          </a:p>
        </p:txBody>
      </p:sp>
      <p:sp>
        <p:nvSpPr>
          <p:cNvPr id="3" name="Text 1"/>
          <p:cNvSpPr/>
          <p:nvPr/>
        </p:nvSpPr>
        <p:spPr>
          <a:xfrm>
            <a:off x="502920" y="1143000"/>
            <a:ext cx="8138160" cy="1371600"/>
          </a:xfrm>
          <a:prstGeom prst="rect">
            <a:avLst/>
          </a:prstGeom>
          <a:noFill/>
          <a:ln/>
        </p:spPr>
        <p:txBody>
          <a:bodyPr wrap="square" lIns="0" tIns="0" rIns="0" bIns="0" rtlCol="0" anchor="ctr"/>
          <a:lstStyle/>
          <a:p>
            <a:pPr indent="0" marL="0">
              <a:lnSpc>
                <a:spcPts val="4200"/>
              </a:lnSpc>
              <a:buNone/>
            </a:pPr>
            <a:r>
              <a:rPr lang="en-US" sz="3400" b="1" dirty="0">
                <a:solidFill>
                  <a:srgbClr val="FFFFFF"/>
                </a:solidFill>
                <a:latin typeface="Arial" pitchFamily="34" charset="0"/>
                <a:ea typeface="Arial" pitchFamily="34" charset="-122"/>
                <a:cs typeface="Arial" pitchFamily="34" charset="-120"/>
              </a:rPr>
              <a:t>El estafador no hackea tu computadora.
</a:t>
            </a:r>
            <a:pPr indent="0" marL="0">
              <a:lnSpc>
                <a:spcPts val="4200"/>
              </a:lnSpc>
              <a:buNone/>
            </a:pPr>
            <a:r>
              <a:rPr lang="en-US" sz="3400" b="1" dirty="0">
                <a:solidFill>
                  <a:srgbClr val="DC5428"/>
                </a:solidFill>
                <a:latin typeface="Arial" pitchFamily="34" charset="0"/>
                <a:ea typeface="Arial" pitchFamily="34" charset="-122"/>
                <a:cs typeface="Arial" pitchFamily="34" charset="-120"/>
              </a:rPr>
              <a:t>Hackea tu cerebro.</a:t>
            </a:r>
            <a:endParaRPr lang="en-US" sz="3400" dirty="0"/>
          </a:p>
        </p:txBody>
      </p:sp>
      <p:sp>
        <p:nvSpPr>
          <p:cNvPr id="4" name="Shape 2"/>
          <p:cNvSpPr/>
          <p:nvPr/>
        </p:nvSpPr>
        <p:spPr>
          <a:xfrm>
            <a:off x="502920" y="2743200"/>
            <a:ext cx="475488" cy="475488"/>
          </a:xfrm>
          <a:prstGeom prst="ellipse">
            <a:avLst/>
          </a:prstGeom>
          <a:solidFill>
            <a:srgbClr val="0E141A"/>
          </a:solidFill>
          <a:ln w="19050">
            <a:solidFill>
              <a:srgbClr val="DC5428"/>
            </a:solidFill>
            <a:prstDash val="solid"/>
          </a:ln>
        </p:spPr>
      </p:sp>
      <p:pic>
        <p:nvPicPr>
          <p:cNvPr id="5" name="Image 0" descr="preencoded.png">    </p:cNvPr>
          <p:cNvPicPr>
            <a:picLocks noChangeAspect="1"/>
          </p:cNvPicPr>
          <p:nvPr/>
        </p:nvPicPr>
        <p:blipFill>
          <a:blip r:embed="rId2"/>
          <a:stretch>
            <a:fillRect/>
          </a:stretch>
        </p:blipFill>
        <p:spPr>
          <a:xfrm>
            <a:off x="607527" y="2847807"/>
            <a:ext cx="266273" cy="266273"/>
          </a:xfrm>
          <a:prstGeom prst="rect">
            <a:avLst/>
          </a:prstGeom>
        </p:spPr>
      </p:pic>
      <p:sp>
        <p:nvSpPr>
          <p:cNvPr id="6" name="Text 3"/>
          <p:cNvSpPr/>
          <p:nvPr/>
        </p:nvSpPr>
        <p:spPr>
          <a:xfrm>
            <a:off x="1143000" y="2761488"/>
            <a:ext cx="7498080" cy="502920"/>
          </a:xfrm>
          <a:prstGeom prst="rect">
            <a:avLst/>
          </a:prstGeom>
          <a:noFill/>
          <a:ln/>
        </p:spPr>
        <p:txBody>
          <a:bodyPr wrap="square" lIns="0" tIns="0" rIns="0" bIns="0" rtlCol="0" anchor="ctr"/>
          <a:lstStyle/>
          <a:p>
            <a:pPr indent="0" marL="0">
              <a:lnSpc>
                <a:spcPts val="1800"/>
              </a:lnSpc>
              <a:buNone/>
            </a:pPr>
            <a:r>
              <a:rPr lang="en-US" sz="1400" b="1" dirty="0">
                <a:solidFill>
                  <a:srgbClr val="FFFFFF"/>
                </a:solidFill>
                <a:latin typeface="Arial" pitchFamily="34" charset="0"/>
                <a:ea typeface="Arial" pitchFamily="34" charset="-122"/>
                <a:cs typeface="Arial" pitchFamily="34" charset="-120"/>
              </a:rPr>
              <a:t>URGENCIA — </a:t>
            </a:r>
            <a:pPr indent="0" marL="0">
              <a:lnSpc>
                <a:spcPts val="1800"/>
              </a:lnSpc>
              <a:buNone/>
            </a:pPr>
            <a:r>
              <a:rPr lang="en-US" sz="1400" dirty="0">
                <a:solidFill>
                  <a:srgbClr val="8294A3"/>
                </a:solidFill>
                <a:latin typeface="Arial" pitchFamily="34" charset="0"/>
                <a:ea typeface="Arial" pitchFamily="34" charset="-122"/>
                <a:cs typeface="Arial" pitchFamily="34" charset="-120"/>
              </a:rPr>
              <a:t>“Actúe en 24 horas” — apaga tu pensamiento racional y activa el pánico.</a:t>
            </a:r>
            <a:endParaRPr lang="en-US" sz="1400" dirty="0"/>
          </a:p>
        </p:txBody>
      </p:sp>
      <p:sp>
        <p:nvSpPr>
          <p:cNvPr id="7" name="Shape 4"/>
          <p:cNvSpPr/>
          <p:nvPr/>
        </p:nvSpPr>
        <p:spPr>
          <a:xfrm>
            <a:off x="502920" y="3401568"/>
            <a:ext cx="475488" cy="475488"/>
          </a:xfrm>
          <a:prstGeom prst="ellipse">
            <a:avLst/>
          </a:prstGeom>
          <a:solidFill>
            <a:srgbClr val="0E141A"/>
          </a:solidFill>
          <a:ln w="19050">
            <a:solidFill>
              <a:srgbClr val="DC5428"/>
            </a:solidFill>
            <a:prstDash val="solid"/>
          </a:ln>
        </p:spPr>
      </p:sp>
      <p:pic>
        <p:nvPicPr>
          <p:cNvPr id="8" name="Image 1" descr="preencoded.png">    </p:cNvPr>
          <p:cNvPicPr>
            <a:picLocks noChangeAspect="1"/>
          </p:cNvPicPr>
          <p:nvPr/>
        </p:nvPicPr>
        <p:blipFill>
          <a:blip r:embed="rId3"/>
          <a:stretch>
            <a:fillRect/>
          </a:stretch>
        </p:blipFill>
        <p:spPr>
          <a:xfrm>
            <a:off x="607527" y="3506175"/>
            <a:ext cx="266273" cy="266273"/>
          </a:xfrm>
          <a:prstGeom prst="rect">
            <a:avLst/>
          </a:prstGeom>
        </p:spPr>
      </p:pic>
      <p:sp>
        <p:nvSpPr>
          <p:cNvPr id="9" name="Text 5"/>
          <p:cNvSpPr/>
          <p:nvPr/>
        </p:nvSpPr>
        <p:spPr>
          <a:xfrm>
            <a:off x="1143000" y="3419856"/>
            <a:ext cx="7498080" cy="502920"/>
          </a:xfrm>
          <a:prstGeom prst="rect">
            <a:avLst/>
          </a:prstGeom>
          <a:noFill/>
          <a:ln/>
        </p:spPr>
        <p:txBody>
          <a:bodyPr wrap="square" lIns="0" tIns="0" rIns="0" bIns="0" rtlCol="0" anchor="ctr"/>
          <a:lstStyle/>
          <a:p>
            <a:pPr indent="0" marL="0">
              <a:lnSpc>
                <a:spcPts val="1800"/>
              </a:lnSpc>
              <a:buNone/>
            </a:pPr>
            <a:r>
              <a:rPr lang="en-US" sz="1400" b="1" dirty="0">
                <a:solidFill>
                  <a:srgbClr val="FFFFFF"/>
                </a:solidFill>
                <a:latin typeface="Arial" pitchFamily="34" charset="0"/>
                <a:ea typeface="Arial" pitchFamily="34" charset="-122"/>
                <a:cs typeface="Arial" pitchFamily="34" charset="-120"/>
              </a:rPr>
              <a:t>AMBICIÓN — </a:t>
            </a:r>
            <a:pPr indent="0" marL="0">
              <a:lnSpc>
                <a:spcPts val="1800"/>
              </a:lnSpc>
              <a:buNone/>
            </a:pPr>
            <a:r>
              <a:rPr lang="en-US" sz="1400" dirty="0">
                <a:solidFill>
                  <a:srgbClr val="8294A3"/>
                </a:solidFill>
                <a:latin typeface="Arial" pitchFamily="34" charset="0"/>
                <a:ea typeface="Arial" pitchFamily="34" charset="-122"/>
                <a:cs typeface="Arial" pitchFamily="34" charset="-120"/>
              </a:rPr>
              <a:t>“Ganaste un premio” — la recompensa inesperada nubla el juicio.</a:t>
            </a:r>
            <a:endParaRPr lang="en-US" sz="1400" dirty="0"/>
          </a:p>
        </p:txBody>
      </p:sp>
      <p:sp>
        <p:nvSpPr>
          <p:cNvPr id="10" name="Shape 6"/>
          <p:cNvSpPr/>
          <p:nvPr/>
        </p:nvSpPr>
        <p:spPr>
          <a:xfrm>
            <a:off x="502920" y="4059936"/>
            <a:ext cx="475488" cy="475488"/>
          </a:xfrm>
          <a:prstGeom prst="ellipse">
            <a:avLst/>
          </a:prstGeom>
          <a:solidFill>
            <a:srgbClr val="0E141A"/>
          </a:solidFill>
          <a:ln w="19050">
            <a:solidFill>
              <a:srgbClr val="DC5428"/>
            </a:solidFill>
            <a:prstDash val="solid"/>
          </a:ln>
        </p:spPr>
      </p:sp>
      <p:pic>
        <p:nvPicPr>
          <p:cNvPr id="11" name="Image 2" descr="preencoded.png">    </p:cNvPr>
          <p:cNvPicPr>
            <a:picLocks noChangeAspect="1"/>
          </p:cNvPicPr>
          <p:nvPr/>
        </p:nvPicPr>
        <p:blipFill>
          <a:blip r:embed="rId4"/>
          <a:stretch>
            <a:fillRect/>
          </a:stretch>
        </p:blipFill>
        <p:spPr>
          <a:xfrm>
            <a:off x="607527" y="4164543"/>
            <a:ext cx="266273" cy="266273"/>
          </a:xfrm>
          <a:prstGeom prst="rect">
            <a:avLst/>
          </a:prstGeom>
        </p:spPr>
      </p:pic>
      <p:sp>
        <p:nvSpPr>
          <p:cNvPr id="12" name="Text 7"/>
          <p:cNvSpPr/>
          <p:nvPr/>
        </p:nvSpPr>
        <p:spPr>
          <a:xfrm>
            <a:off x="1143000" y="4078224"/>
            <a:ext cx="7498080" cy="502920"/>
          </a:xfrm>
          <a:prstGeom prst="rect">
            <a:avLst/>
          </a:prstGeom>
          <a:noFill/>
          <a:ln/>
        </p:spPr>
        <p:txBody>
          <a:bodyPr wrap="square" lIns="0" tIns="0" rIns="0" bIns="0" rtlCol="0" anchor="ctr"/>
          <a:lstStyle/>
          <a:p>
            <a:pPr indent="0" marL="0">
              <a:lnSpc>
                <a:spcPts val="1800"/>
              </a:lnSpc>
              <a:buNone/>
            </a:pPr>
            <a:r>
              <a:rPr lang="en-US" sz="1400" b="1" dirty="0">
                <a:solidFill>
                  <a:srgbClr val="FFFFFF"/>
                </a:solidFill>
                <a:latin typeface="Arial" pitchFamily="34" charset="0"/>
                <a:ea typeface="Arial" pitchFamily="34" charset="-122"/>
                <a:cs typeface="Arial" pitchFamily="34" charset="-120"/>
              </a:rPr>
              <a:t>CONFIANZA VISUAL — </a:t>
            </a:r>
            <a:pPr indent="0" marL="0">
              <a:lnSpc>
                <a:spcPts val="1800"/>
              </a:lnSpc>
              <a:buNone/>
            </a:pPr>
            <a:r>
              <a:rPr lang="en-US" sz="1400" dirty="0">
                <a:solidFill>
                  <a:srgbClr val="8294A3"/>
                </a:solidFill>
                <a:latin typeface="Arial" pitchFamily="34" charset="0"/>
                <a:ea typeface="Arial" pitchFamily="34" charset="-122"/>
                <a:cs typeface="Arial" pitchFamily="34" charset="-120"/>
              </a:rPr>
              <a:t>Logos y diseño idénticos a los reales — parecer oficial no es ser oficial.</a:t>
            </a:r>
            <a:endParaRPr lang="en-US" sz="1400" dirty="0"/>
          </a:p>
        </p:txBody>
      </p:sp>
      <p:sp>
        <p:nvSpPr>
          <p:cNvPr id="13" name="Text 8"/>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14" name="Text 9"/>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5" name="Text 10"/>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10/30</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PUERTA 01 — LA LLAVE</a:t>
            </a:r>
            <a:endParaRPr lang="en-US" sz="1200" dirty="0"/>
          </a:p>
        </p:txBody>
      </p:sp>
      <p:sp>
        <p:nvSpPr>
          <p:cNvPr id="3" name="Text 1"/>
          <p:cNvSpPr/>
          <p:nvPr/>
        </p:nvSpPr>
        <p:spPr>
          <a:xfrm>
            <a:off x="502920" y="1097280"/>
            <a:ext cx="8138160" cy="685800"/>
          </a:xfrm>
          <a:prstGeom prst="rect">
            <a:avLst/>
          </a:prstGeom>
          <a:noFill/>
          <a:ln/>
        </p:spPr>
        <p:txBody>
          <a:bodyPr wrap="square" lIns="0" tIns="0" rIns="0" bIns="0" rtlCol="0" anchor="ctr"/>
          <a:lstStyle/>
          <a:p>
            <a:pPr indent="0" marL="0">
              <a:buNone/>
            </a:pPr>
            <a:r>
              <a:rPr lang="en-US" sz="3400" b="1" dirty="0">
                <a:solidFill>
                  <a:srgbClr val="FFFFFF"/>
                </a:solidFill>
                <a:latin typeface="Arial" pitchFamily="34" charset="0"/>
                <a:ea typeface="Arial" pitchFamily="34" charset="-122"/>
                <a:cs typeface="Arial" pitchFamily="34" charset="-120"/>
              </a:rPr>
              <a:t>Dudá. Verificá. </a:t>
            </a:r>
            <a:pPr indent="0" marL="0">
              <a:buNone/>
            </a:pPr>
            <a:r>
              <a:rPr lang="en-US" sz="3400" b="1" dirty="0">
                <a:solidFill>
                  <a:srgbClr val="0CA6CF"/>
                </a:solidFill>
                <a:latin typeface="Arial" pitchFamily="34" charset="0"/>
                <a:ea typeface="Arial" pitchFamily="34" charset="-122"/>
                <a:cs typeface="Arial" pitchFamily="34" charset="-120"/>
              </a:rPr>
              <a:t>Después confiá.</a:t>
            </a:r>
            <a:endParaRPr lang="en-US" sz="3400" dirty="0"/>
          </a:p>
        </p:txBody>
      </p:sp>
      <p:sp>
        <p:nvSpPr>
          <p:cNvPr id="4" name="Shape 2"/>
          <p:cNvSpPr/>
          <p:nvPr/>
        </p:nvSpPr>
        <p:spPr>
          <a:xfrm>
            <a:off x="502920" y="2057400"/>
            <a:ext cx="475488" cy="475488"/>
          </a:xfrm>
          <a:prstGeom prst="roundRect">
            <a:avLst>
              <a:gd name="adj" fmla="val 7692"/>
            </a:avLst>
          </a:prstGeom>
          <a:solidFill>
            <a:srgbClr val="0E141A"/>
          </a:solidFill>
          <a:ln w="19050">
            <a:solidFill>
              <a:srgbClr val="0CA6CF"/>
            </a:solidFill>
            <a:prstDash val="solid"/>
          </a:ln>
        </p:spPr>
      </p:sp>
      <p:sp>
        <p:nvSpPr>
          <p:cNvPr id="5" name="Text 3"/>
          <p:cNvSpPr/>
          <p:nvPr/>
        </p:nvSpPr>
        <p:spPr>
          <a:xfrm>
            <a:off x="502920" y="2057400"/>
            <a:ext cx="475488" cy="475488"/>
          </a:xfrm>
          <a:prstGeom prst="rect">
            <a:avLst/>
          </a:prstGeom>
          <a:noFill/>
          <a:ln/>
        </p:spPr>
        <p:txBody>
          <a:bodyPr wrap="square" lIns="0" tIns="0" rIns="0" bIns="0" rtlCol="0" anchor="ctr"/>
          <a:lstStyle/>
          <a:p>
            <a:pPr algn="ctr" indent="0" marL="0">
              <a:buNone/>
            </a:pPr>
            <a:r>
              <a:rPr lang="en-US" sz="1800" b="1" dirty="0">
                <a:solidFill>
                  <a:srgbClr val="0CA6CF"/>
                </a:solidFill>
                <a:latin typeface="Courier New" pitchFamily="34" charset="0"/>
                <a:ea typeface="Courier New" pitchFamily="34" charset="-122"/>
                <a:cs typeface="Courier New" pitchFamily="34" charset="-120"/>
              </a:rPr>
              <a:t>1</a:t>
            </a:r>
            <a:endParaRPr lang="en-US" sz="1800" dirty="0"/>
          </a:p>
        </p:txBody>
      </p:sp>
      <p:sp>
        <p:nvSpPr>
          <p:cNvPr id="6" name="Text 4"/>
          <p:cNvSpPr/>
          <p:nvPr/>
        </p:nvSpPr>
        <p:spPr>
          <a:xfrm>
            <a:off x="1188720" y="2057400"/>
            <a:ext cx="7452360" cy="502920"/>
          </a:xfrm>
          <a:prstGeom prst="rect">
            <a:avLst/>
          </a:prstGeom>
          <a:noFill/>
          <a:ln/>
        </p:spPr>
        <p:txBody>
          <a:bodyPr wrap="square" lIns="0" tIns="0" rIns="0" bIns="0" rtlCol="0" anchor="ctr"/>
          <a:lstStyle/>
          <a:p>
            <a:pPr indent="0" marL="0">
              <a:lnSpc>
                <a:spcPts val="1800"/>
              </a:lnSpc>
              <a:buNone/>
            </a:pPr>
            <a:r>
              <a:rPr lang="en-US" sz="1450" dirty="0">
                <a:solidFill>
                  <a:srgbClr val="D7DEE5"/>
                </a:solidFill>
                <a:latin typeface="Arial" pitchFamily="34" charset="0"/>
                <a:ea typeface="Arial" pitchFamily="34" charset="-122"/>
                <a:cs typeface="Arial" pitchFamily="34" charset="-120"/>
              </a:rPr>
              <a:t>No hagas clic ni abras adjuntos de desconocidos. Ignorar también es defenderse.</a:t>
            </a:r>
            <a:endParaRPr lang="en-US" sz="1450" dirty="0"/>
          </a:p>
        </p:txBody>
      </p:sp>
      <p:sp>
        <p:nvSpPr>
          <p:cNvPr id="7" name="Shape 5"/>
          <p:cNvSpPr/>
          <p:nvPr/>
        </p:nvSpPr>
        <p:spPr>
          <a:xfrm>
            <a:off x="502920" y="2679192"/>
            <a:ext cx="475488" cy="475488"/>
          </a:xfrm>
          <a:prstGeom prst="roundRect">
            <a:avLst>
              <a:gd name="adj" fmla="val 7692"/>
            </a:avLst>
          </a:prstGeom>
          <a:solidFill>
            <a:srgbClr val="0E141A"/>
          </a:solidFill>
          <a:ln w="19050">
            <a:solidFill>
              <a:srgbClr val="0CA6CF"/>
            </a:solidFill>
            <a:prstDash val="solid"/>
          </a:ln>
        </p:spPr>
      </p:sp>
      <p:sp>
        <p:nvSpPr>
          <p:cNvPr id="8" name="Text 6"/>
          <p:cNvSpPr/>
          <p:nvPr/>
        </p:nvSpPr>
        <p:spPr>
          <a:xfrm>
            <a:off x="502920" y="2679192"/>
            <a:ext cx="475488" cy="475488"/>
          </a:xfrm>
          <a:prstGeom prst="rect">
            <a:avLst/>
          </a:prstGeom>
          <a:noFill/>
          <a:ln/>
        </p:spPr>
        <p:txBody>
          <a:bodyPr wrap="square" lIns="0" tIns="0" rIns="0" bIns="0" rtlCol="0" anchor="ctr"/>
          <a:lstStyle/>
          <a:p>
            <a:pPr algn="ctr" indent="0" marL="0">
              <a:buNone/>
            </a:pPr>
            <a:r>
              <a:rPr lang="en-US" sz="1800" b="1" dirty="0">
                <a:solidFill>
                  <a:srgbClr val="0CA6CF"/>
                </a:solidFill>
                <a:latin typeface="Courier New" pitchFamily="34" charset="0"/>
                <a:ea typeface="Courier New" pitchFamily="34" charset="-122"/>
                <a:cs typeface="Courier New" pitchFamily="34" charset="-120"/>
              </a:rPr>
              <a:t>2</a:t>
            </a:r>
            <a:endParaRPr lang="en-US" sz="1800" dirty="0"/>
          </a:p>
        </p:txBody>
      </p:sp>
      <p:sp>
        <p:nvSpPr>
          <p:cNvPr id="9" name="Text 7"/>
          <p:cNvSpPr/>
          <p:nvPr/>
        </p:nvSpPr>
        <p:spPr>
          <a:xfrm>
            <a:off x="1188720" y="2679192"/>
            <a:ext cx="7452360" cy="502920"/>
          </a:xfrm>
          <a:prstGeom prst="rect">
            <a:avLst/>
          </a:prstGeom>
          <a:noFill/>
          <a:ln/>
        </p:spPr>
        <p:txBody>
          <a:bodyPr wrap="square" lIns="0" tIns="0" rIns="0" bIns="0" rtlCol="0" anchor="ctr"/>
          <a:lstStyle/>
          <a:p>
            <a:pPr indent="0" marL="0">
              <a:lnSpc>
                <a:spcPts val="1800"/>
              </a:lnSpc>
              <a:buNone/>
            </a:pPr>
            <a:r>
              <a:rPr lang="en-US" sz="1450" dirty="0">
                <a:solidFill>
                  <a:srgbClr val="D7DEE5"/>
                </a:solidFill>
                <a:latin typeface="Arial" pitchFamily="34" charset="0"/>
                <a:ea typeface="Arial" pitchFamily="34" charset="-122"/>
                <a:cs typeface="Arial" pitchFamily="34" charset="-120"/>
              </a:rPr>
              <a:t>Nunca entregues datos por mensaje: los servicios legítimos no los piden así.</a:t>
            </a:r>
            <a:endParaRPr lang="en-US" sz="1450" dirty="0"/>
          </a:p>
        </p:txBody>
      </p:sp>
      <p:sp>
        <p:nvSpPr>
          <p:cNvPr id="10" name="Shape 8"/>
          <p:cNvSpPr/>
          <p:nvPr/>
        </p:nvSpPr>
        <p:spPr>
          <a:xfrm>
            <a:off x="502920" y="3300984"/>
            <a:ext cx="475488" cy="475488"/>
          </a:xfrm>
          <a:prstGeom prst="roundRect">
            <a:avLst>
              <a:gd name="adj" fmla="val 7692"/>
            </a:avLst>
          </a:prstGeom>
          <a:solidFill>
            <a:srgbClr val="0E141A"/>
          </a:solidFill>
          <a:ln w="19050">
            <a:solidFill>
              <a:srgbClr val="0CA6CF"/>
            </a:solidFill>
            <a:prstDash val="solid"/>
          </a:ln>
        </p:spPr>
      </p:sp>
      <p:sp>
        <p:nvSpPr>
          <p:cNvPr id="11" name="Text 9"/>
          <p:cNvSpPr/>
          <p:nvPr/>
        </p:nvSpPr>
        <p:spPr>
          <a:xfrm>
            <a:off x="502920" y="3300984"/>
            <a:ext cx="475488" cy="475488"/>
          </a:xfrm>
          <a:prstGeom prst="rect">
            <a:avLst/>
          </a:prstGeom>
          <a:noFill/>
          <a:ln/>
        </p:spPr>
        <p:txBody>
          <a:bodyPr wrap="square" lIns="0" tIns="0" rIns="0" bIns="0" rtlCol="0" anchor="ctr"/>
          <a:lstStyle/>
          <a:p>
            <a:pPr algn="ctr" indent="0" marL="0">
              <a:buNone/>
            </a:pPr>
            <a:r>
              <a:rPr lang="en-US" sz="1800" b="1" dirty="0">
                <a:solidFill>
                  <a:srgbClr val="0CA6CF"/>
                </a:solidFill>
                <a:latin typeface="Courier New" pitchFamily="34" charset="0"/>
                <a:ea typeface="Courier New" pitchFamily="34" charset="-122"/>
                <a:cs typeface="Courier New" pitchFamily="34" charset="-120"/>
              </a:rPr>
              <a:t>3</a:t>
            </a:r>
            <a:endParaRPr lang="en-US" sz="1800" dirty="0"/>
          </a:p>
        </p:txBody>
      </p:sp>
      <p:sp>
        <p:nvSpPr>
          <p:cNvPr id="12" name="Text 10"/>
          <p:cNvSpPr/>
          <p:nvPr/>
        </p:nvSpPr>
        <p:spPr>
          <a:xfrm>
            <a:off x="1188720" y="3300984"/>
            <a:ext cx="7452360" cy="502920"/>
          </a:xfrm>
          <a:prstGeom prst="rect">
            <a:avLst/>
          </a:prstGeom>
          <a:noFill/>
          <a:ln/>
        </p:spPr>
        <p:txBody>
          <a:bodyPr wrap="square" lIns="0" tIns="0" rIns="0" bIns="0" rtlCol="0" anchor="ctr"/>
          <a:lstStyle/>
          <a:p>
            <a:pPr indent="0" marL="0">
              <a:lnSpc>
                <a:spcPts val="1800"/>
              </a:lnSpc>
              <a:buNone/>
            </a:pPr>
            <a:r>
              <a:rPr lang="en-US" sz="1450" dirty="0">
                <a:solidFill>
                  <a:srgbClr val="D7DEE5"/>
                </a:solidFill>
                <a:latin typeface="Arial" pitchFamily="34" charset="0"/>
                <a:ea typeface="Arial" pitchFamily="34" charset="-122"/>
                <a:cs typeface="Arial" pitchFamily="34" charset="-120"/>
              </a:rPr>
              <a:t>Ante la duda, llamá a la empresa por el teléfono oficial. Una llamada mata mil estafas.</a:t>
            </a:r>
            <a:endParaRPr lang="en-US" sz="1450" dirty="0"/>
          </a:p>
        </p:txBody>
      </p:sp>
      <p:sp>
        <p:nvSpPr>
          <p:cNvPr id="13" name="Shape 11"/>
          <p:cNvSpPr/>
          <p:nvPr/>
        </p:nvSpPr>
        <p:spPr>
          <a:xfrm>
            <a:off x="502920" y="3922776"/>
            <a:ext cx="475488" cy="475488"/>
          </a:xfrm>
          <a:prstGeom prst="roundRect">
            <a:avLst>
              <a:gd name="adj" fmla="val 7692"/>
            </a:avLst>
          </a:prstGeom>
          <a:solidFill>
            <a:srgbClr val="0E141A"/>
          </a:solidFill>
          <a:ln w="19050">
            <a:solidFill>
              <a:srgbClr val="0CA6CF"/>
            </a:solidFill>
            <a:prstDash val="solid"/>
          </a:ln>
        </p:spPr>
      </p:sp>
      <p:sp>
        <p:nvSpPr>
          <p:cNvPr id="14" name="Text 12"/>
          <p:cNvSpPr/>
          <p:nvPr/>
        </p:nvSpPr>
        <p:spPr>
          <a:xfrm>
            <a:off x="502920" y="3922776"/>
            <a:ext cx="475488" cy="475488"/>
          </a:xfrm>
          <a:prstGeom prst="rect">
            <a:avLst/>
          </a:prstGeom>
          <a:noFill/>
          <a:ln/>
        </p:spPr>
        <p:txBody>
          <a:bodyPr wrap="square" lIns="0" tIns="0" rIns="0" bIns="0" rtlCol="0" anchor="ctr"/>
          <a:lstStyle/>
          <a:p>
            <a:pPr algn="ctr" indent="0" marL="0">
              <a:buNone/>
            </a:pPr>
            <a:r>
              <a:rPr lang="en-US" sz="1800" b="1" dirty="0">
                <a:solidFill>
                  <a:srgbClr val="0CA6CF"/>
                </a:solidFill>
                <a:latin typeface="Courier New" pitchFamily="34" charset="0"/>
                <a:ea typeface="Courier New" pitchFamily="34" charset="-122"/>
                <a:cs typeface="Courier New" pitchFamily="34" charset="-120"/>
              </a:rPr>
              <a:t>4</a:t>
            </a:r>
            <a:endParaRPr lang="en-US" sz="1800" dirty="0"/>
          </a:p>
        </p:txBody>
      </p:sp>
      <p:sp>
        <p:nvSpPr>
          <p:cNvPr id="15" name="Text 13"/>
          <p:cNvSpPr/>
          <p:nvPr/>
        </p:nvSpPr>
        <p:spPr>
          <a:xfrm>
            <a:off x="1188720" y="3922776"/>
            <a:ext cx="7452360" cy="502920"/>
          </a:xfrm>
          <a:prstGeom prst="rect">
            <a:avLst/>
          </a:prstGeom>
          <a:noFill/>
          <a:ln/>
        </p:spPr>
        <p:txBody>
          <a:bodyPr wrap="square" lIns="0" tIns="0" rIns="0" bIns="0" rtlCol="0" anchor="ctr"/>
          <a:lstStyle/>
          <a:p>
            <a:pPr indent="0" marL="0">
              <a:lnSpc>
                <a:spcPts val="1800"/>
              </a:lnSpc>
              <a:buNone/>
            </a:pPr>
            <a:r>
              <a:rPr lang="en-US" sz="1450" dirty="0">
                <a:solidFill>
                  <a:srgbClr val="D7DEE5"/>
                </a:solidFill>
                <a:latin typeface="Arial" pitchFamily="34" charset="0"/>
                <a:ea typeface="Arial" pitchFamily="34" charset="-122"/>
                <a:cs typeface="Arial" pitchFamily="34" charset="-120"/>
              </a:rPr>
              <a:t>Verificá que la dirección web coincida EXACTAMENTE antes de escribir nada.</a:t>
            </a:r>
            <a:endParaRPr lang="en-US" sz="1450" dirty="0"/>
          </a:p>
        </p:txBody>
      </p:sp>
      <p:sp>
        <p:nvSpPr>
          <p:cNvPr id="16" name="Text 14"/>
          <p:cNvSpPr/>
          <p:nvPr/>
        </p:nvSpPr>
        <p:spPr>
          <a:xfrm>
            <a:off x="6035040" y="4480560"/>
            <a:ext cx="2606040" cy="274320"/>
          </a:xfrm>
          <a:prstGeom prst="rect">
            <a:avLst/>
          </a:prstGeom>
          <a:noFill/>
          <a:ln/>
        </p:spPr>
        <p:txBody>
          <a:bodyPr wrap="square" lIns="0" tIns="0" rIns="0" bIns="0" rtlCol="0" anchor="ctr"/>
          <a:lstStyle/>
          <a:p>
            <a:pPr algn="r" indent="0" marL="0">
              <a:buNone/>
            </a:pPr>
            <a:r>
              <a:rPr lang="en-US" sz="1100" b="1" spc="200" kern="0" dirty="0">
                <a:solidFill>
                  <a:srgbClr val="0CA6CF"/>
                </a:solidFill>
                <a:latin typeface="Courier New" pitchFamily="34" charset="0"/>
                <a:ea typeface="Courier New" pitchFamily="34" charset="-122"/>
                <a:cs typeface="Courier New" pitchFamily="34" charset="-120"/>
              </a:rPr>
              <a:t>PUERTA 01 CERRADA ✓</a:t>
            </a:r>
            <a:endParaRPr lang="en-US" sz="1100" dirty="0"/>
          </a:p>
        </p:txBody>
      </p:sp>
      <p:sp>
        <p:nvSpPr>
          <p:cNvPr id="17" name="Text 15"/>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18" name="Text 1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9" name="Text 1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11/30</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PUERTA 02 — TUS CONTRASEÑAS</a:t>
            </a:r>
            <a:endParaRPr lang="en-US" sz="1200" dirty="0"/>
          </a:p>
        </p:txBody>
      </p:sp>
      <p:sp>
        <p:nvSpPr>
          <p:cNvPr id="3" name="Text 1"/>
          <p:cNvSpPr/>
          <p:nvPr/>
        </p:nvSpPr>
        <p:spPr>
          <a:xfrm>
            <a:off x="502920" y="1463040"/>
            <a:ext cx="8138160" cy="1737360"/>
          </a:xfrm>
          <a:prstGeom prst="rect">
            <a:avLst/>
          </a:prstGeom>
          <a:noFill/>
          <a:ln/>
        </p:spPr>
        <p:txBody>
          <a:bodyPr wrap="square" lIns="0" tIns="0" rIns="0" bIns="0" rtlCol="0" anchor="ctr"/>
          <a:lstStyle/>
          <a:p>
            <a:pPr indent="0" marL="0">
              <a:lnSpc>
                <a:spcPts val="4600"/>
              </a:lnSpc>
              <a:buNone/>
            </a:pPr>
            <a:r>
              <a:rPr lang="en-US" sz="3600" b="1" dirty="0">
                <a:solidFill>
                  <a:srgbClr val="FFFFFF"/>
                </a:solidFill>
                <a:latin typeface="Arial" pitchFamily="34" charset="0"/>
                <a:ea typeface="Arial" pitchFamily="34" charset="-122"/>
                <a:cs typeface="Arial" pitchFamily="34" charset="-120"/>
              </a:rPr>
              <a:t>Pregunta incómoda:</a:t>
            </a:r>
            <a:endParaRPr lang="en-US" sz="3600" dirty="0"/>
          </a:p>
          <a:p>
            <a:pPr indent="0" marL="0">
              <a:lnSpc>
                <a:spcPts val="4600"/>
              </a:lnSpc>
              <a:buNone/>
            </a:pPr>
            <a:r>
              <a:rPr lang="en-US" sz="3600" b="1" dirty="0">
                <a:solidFill>
                  <a:srgbClr val="FFFFFF"/>
                </a:solidFill>
                <a:latin typeface="Arial" pitchFamily="34" charset="0"/>
                <a:ea typeface="Arial" pitchFamily="34" charset="-122"/>
                <a:cs typeface="Arial" pitchFamily="34" charset="-120"/>
              </a:rPr>
              <a:t>¿usás la misma contraseña en más de un lugar?</a:t>
            </a:r>
            <a:endParaRPr lang="en-US" sz="3600" dirty="0"/>
          </a:p>
        </p:txBody>
      </p:sp>
      <p:sp>
        <p:nvSpPr>
          <p:cNvPr id="4" name="Text 2"/>
          <p:cNvSpPr/>
          <p:nvPr/>
        </p:nvSpPr>
        <p:spPr>
          <a:xfrm>
            <a:off x="502920" y="3520440"/>
            <a:ext cx="8138160" cy="457200"/>
          </a:xfrm>
          <a:prstGeom prst="rect">
            <a:avLst/>
          </a:prstGeom>
          <a:noFill/>
          <a:ln/>
        </p:spPr>
        <p:txBody>
          <a:bodyPr wrap="square" lIns="0" tIns="0" rIns="0" bIns="0" rtlCol="0" anchor="ctr"/>
          <a:lstStyle/>
          <a:p>
            <a:pPr indent="0" marL="0">
              <a:buNone/>
            </a:pPr>
            <a:r>
              <a:rPr lang="en-US" sz="1700" i="1" dirty="0">
                <a:solidFill>
                  <a:srgbClr val="8294A3"/>
                </a:solidFill>
                <a:latin typeface="Arial" pitchFamily="34" charset="0"/>
                <a:ea typeface="Arial" pitchFamily="34" charset="-122"/>
                <a:cs typeface="Arial" pitchFamily="34" charset="-120"/>
              </a:rPr>
              <a:t>No hace falta que levantes la mano. Tu cara ya respondió.</a:t>
            </a:r>
            <a:endParaRPr lang="en-US" sz="1700" dirty="0"/>
          </a:p>
        </p:txBody>
      </p:sp>
      <p:sp>
        <p:nvSpPr>
          <p:cNvPr id="5" name="Text 3"/>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6"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7"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12/30</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PUERTA 02 — EL EFECTO DOMINÓ</a:t>
            </a:r>
            <a:endParaRPr lang="en-US" sz="1200" dirty="0"/>
          </a:p>
        </p:txBody>
      </p:sp>
      <p:sp>
        <p:nvSpPr>
          <p:cNvPr id="3" name="Text 1"/>
          <p:cNvSpPr/>
          <p:nvPr/>
        </p:nvSpPr>
        <p:spPr>
          <a:xfrm>
            <a:off x="502920" y="1097280"/>
            <a:ext cx="8138160" cy="685800"/>
          </a:xfrm>
          <a:prstGeom prst="rect">
            <a:avLst/>
          </a:prstGeom>
          <a:noFill/>
          <a:ln/>
        </p:spPr>
        <p:txBody>
          <a:bodyPr wrap="square" lIns="0" tIns="0" rIns="0" bIns="0" rtlCol="0" anchor="ctr"/>
          <a:lstStyle/>
          <a:p>
            <a:pPr indent="0" marL="0">
              <a:buNone/>
            </a:pPr>
            <a:r>
              <a:rPr lang="en-US" sz="3600" b="1" dirty="0">
                <a:solidFill>
                  <a:srgbClr val="FFFFFF"/>
                </a:solidFill>
                <a:latin typeface="Arial" pitchFamily="34" charset="0"/>
                <a:ea typeface="Arial" pitchFamily="34" charset="-122"/>
                <a:cs typeface="Arial" pitchFamily="34" charset="-120"/>
              </a:rPr>
              <a:t>Roban una. </a:t>
            </a:r>
            <a:pPr indent="0" marL="0">
              <a:buNone/>
            </a:pPr>
            <a:r>
              <a:rPr lang="en-US" sz="3600" b="1" dirty="0">
                <a:solidFill>
                  <a:srgbClr val="DC5428"/>
                </a:solidFill>
                <a:latin typeface="Arial" pitchFamily="34" charset="0"/>
                <a:ea typeface="Arial" pitchFamily="34" charset="-122"/>
                <a:cs typeface="Arial" pitchFamily="34" charset="-120"/>
              </a:rPr>
              <a:t>Caen todas.</a:t>
            </a:r>
            <a:endParaRPr lang="en-US" sz="3600" dirty="0"/>
          </a:p>
        </p:txBody>
      </p:sp>
      <p:sp>
        <p:nvSpPr>
          <p:cNvPr id="4" name="Shape 2"/>
          <p:cNvSpPr/>
          <p:nvPr/>
        </p:nvSpPr>
        <p:spPr>
          <a:xfrm>
            <a:off x="502920" y="2194560"/>
            <a:ext cx="1828800" cy="1554480"/>
          </a:xfrm>
          <a:prstGeom prst="roundRect">
            <a:avLst>
              <a:gd name="adj" fmla="val 2353"/>
            </a:avLst>
          </a:prstGeom>
          <a:solidFill>
            <a:srgbClr val="131C25"/>
          </a:solidFill>
          <a:ln w="12700">
            <a:solidFill>
              <a:srgbClr val="1C2832"/>
            </a:solidFill>
            <a:prstDash val="solid"/>
          </a:ln>
        </p:spPr>
      </p:sp>
      <p:sp>
        <p:nvSpPr>
          <p:cNvPr id="5" name="Text 3"/>
          <p:cNvSpPr/>
          <p:nvPr/>
        </p:nvSpPr>
        <p:spPr>
          <a:xfrm>
            <a:off x="594360" y="2286000"/>
            <a:ext cx="1645920" cy="1371600"/>
          </a:xfrm>
          <a:prstGeom prst="rect">
            <a:avLst/>
          </a:prstGeom>
          <a:noFill/>
          <a:ln/>
        </p:spPr>
        <p:txBody>
          <a:bodyPr wrap="square" lIns="0" tIns="0" rIns="0" bIns="0" rtlCol="0" anchor="ctr"/>
          <a:lstStyle/>
          <a:p>
            <a:pPr algn="ctr" indent="0" marL="0">
              <a:lnSpc>
                <a:spcPts val="1700"/>
              </a:lnSpc>
              <a:buNone/>
            </a:pPr>
            <a:r>
              <a:rPr lang="en-US" sz="1300" dirty="0">
                <a:solidFill>
                  <a:srgbClr val="D7DEE5"/>
                </a:solidFill>
                <a:latin typeface="Arial" pitchFamily="34" charset="0"/>
                <a:ea typeface="Arial" pitchFamily="34" charset="-122"/>
                <a:cs typeface="Arial" pitchFamily="34" charset="-120"/>
              </a:rPr>
              <a:t>Un servicio</a:t>
            </a:r>
            <a:endParaRPr lang="en-US" sz="1300" dirty="0"/>
          </a:p>
          <a:p>
            <a:pPr algn="ctr" indent="0" marL="0">
              <a:lnSpc>
                <a:spcPts val="1700"/>
              </a:lnSpc>
              <a:buNone/>
            </a:pPr>
            <a:r>
              <a:rPr lang="en-US" sz="1300" dirty="0">
                <a:solidFill>
                  <a:srgbClr val="D7DEE5"/>
                </a:solidFill>
                <a:latin typeface="Arial" pitchFamily="34" charset="0"/>
                <a:ea typeface="Arial" pitchFamily="34" charset="-122"/>
                <a:cs typeface="Arial" pitchFamily="34" charset="-120"/>
              </a:rPr>
              <a:t>cualquiera</a:t>
            </a:r>
            <a:endParaRPr lang="en-US" sz="1300" dirty="0"/>
          </a:p>
          <a:p>
            <a:pPr algn="ctr" indent="0" marL="0">
              <a:lnSpc>
                <a:spcPts val="1700"/>
              </a:lnSpc>
              <a:buNone/>
            </a:pPr>
            <a:r>
              <a:rPr lang="en-US" sz="1300" dirty="0">
                <a:solidFill>
                  <a:srgbClr val="D7DEE5"/>
                </a:solidFill>
                <a:latin typeface="Arial" pitchFamily="34" charset="0"/>
                <a:ea typeface="Arial" pitchFamily="34" charset="-122"/>
                <a:cs typeface="Arial" pitchFamily="34" charset="-120"/>
              </a:rPr>
              <a:t>es hackeado</a:t>
            </a:r>
            <a:endParaRPr lang="en-US" sz="1300" dirty="0"/>
          </a:p>
        </p:txBody>
      </p:sp>
      <p:sp>
        <p:nvSpPr>
          <p:cNvPr id="6" name="Text 4"/>
          <p:cNvSpPr/>
          <p:nvPr/>
        </p:nvSpPr>
        <p:spPr>
          <a:xfrm>
            <a:off x="2331720" y="2743200"/>
            <a:ext cx="320040" cy="457200"/>
          </a:xfrm>
          <a:prstGeom prst="rect">
            <a:avLst/>
          </a:prstGeom>
          <a:noFill/>
          <a:ln/>
        </p:spPr>
        <p:txBody>
          <a:bodyPr wrap="square" lIns="0" tIns="0" rIns="0" bIns="0" rtlCol="0" anchor="ctr"/>
          <a:lstStyle/>
          <a:p>
            <a:pPr algn="ctr" indent="0" marL="0">
              <a:buNone/>
            </a:pPr>
            <a:r>
              <a:rPr lang="en-US" sz="2200" dirty="0">
                <a:solidFill>
                  <a:srgbClr val="DC5428"/>
                </a:solidFill>
                <a:latin typeface="Arial" pitchFamily="34" charset="0"/>
                <a:ea typeface="Arial" pitchFamily="34" charset="-122"/>
                <a:cs typeface="Arial" pitchFamily="34" charset="-120"/>
              </a:rPr>
              <a:t>▸</a:t>
            </a:r>
            <a:endParaRPr lang="en-US" sz="2200" dirty="0"/>
          </a:p>
        </p:txBody>
      </p:sp>
      <p:sp>
        <p:nvSpPr>
          <p:cNvPr id="7" name="Shape 5"/>
          <p:cNvSpPr/>
          <p:nvPr/>
        </p:nvSpPr>
        <p:spPr>
          <a:xfrm>
            <a:off x="2651760" y="2194560"/>
            <a:ext cx="1828800" cy="1554480"/>
          </a:xfrm>
          <a:prstGeom prst="roundRect">
            <a:avLst>
              <a:gd name="adj" fmla="val 2353"/>
            </a:avLst>
          </a:prstGeom>
          <a:solidFill>
            <a:srgbClr val="131C25"/>
          </a:solidFill>
          <a:ln w="12700">
            <a:solidFill>
              <a:srgbClr val="1C2832"/>
            </a:solidFill>
            <a:prstDash val="solid"/>
          </a:ln>
        </p:spPr>
      </p:sp>
      <p:sp>
        <p:nvSpPr>
          <p:cNvPr id="8" name="Text 6"/>
          <p:cNvSpPr/>
          <p:nvPr/>
        </p:nvSpPr>
        <p:spPr>
          <a:xfrm>
            <a:off x="2743200" y="2286000"/>
            <a:ext cx="1645920" cy="1371600"/>
          </a:xfrm>
          <a:prstGeom prst="rect">
            <a:avLst/>
          </a:prstGeom>
          <a:noFill/>
          <a:ln/>
        </p:spPr>
        <p:txBody>
          <a:bodyPr wrap="square" lIns="0" tIns="0" rIns="0" bIns="0" rtlCol="0" anchor="ctr"/>
          <a:lstStyle/>
          <a:p>
            <a:pPr algn="ctr" indent="0" marL="0">
              <a:lnSpc>
                <a:spcPts val="1700"/>
              </a:lnSpc>
              <a:buNone/>
            </a:pPr>
            <a:r>
              <a:rPr lang="en-US" sz="1300" dirty="0">
                <a:solidFill>
                  <a:srgbClr val="D7DEE5"/>
                </a:solidFill>
                <a:latin typeface="Arial" pitchFamily="34" charset="0"/>
                <a:ea typeface="Arial" pitchFamily="34" charset="-122"/>
                <a:cs typeface="Arial" pitchFamily="34" charset="-120"/>
              </a:rPr>
              <a:t>Tu contraseña</a:t>
            </a:r>
            <a:endParaRPr lang="en-US" sz="1300" dirty="0"/>
          </a:p>
          <a:p>
            <a:pPr algn="ctr" indent="0" marL="0">
              <a:lnSpc>
                <a:spcPts val="1700"/>
              </a:lnSpc>
              <a:buNone/>
            </a:pPr>
            <a:r>
              <a:rPr lang="en-US" sz="1300" dirty="0">
                <a:solidFill>
                  <a:srgbClr val="D7DEE5"/>
                </a:solidFill>
                <a:latin typeface="Arial" pitchFamily="34" charset="0"/>
                <a:ea typeface="Arial" pitchFamily="34" charset="-122"/>
                <a:cs typeface="Arial" pitchFamily="34" charset="-120"/>
              </a:rPr>
              <a:t>queda expuesta</a:t>
            </a:r>
            <a:endParaRPr lang="en-US" sz="1300" dirty="0"/>
          </a:p>
        </p:txBody>
      </p:sp>
      <p:sp>
        <p:nvSpPr>
          <p:cNvPr id="9" name="Text 7"/>
          <p:cNvSpPr/>
          <p:nvPr/>
        </p:nvSpPr>
        <p:spPr>
          <a:xfrm>
            <a:off x="4480560" y="2743200"/>
            <a:ext cx="320040" cy="457200"/>
          </a:xfrm>
          <a:prstGeom prst="rect">
            <a:avLst/>
          </a:prstGeom>
          <a:noFill/>
          <a:ln/>
        </p:spPr>
        <p:txBody>
          <a:bodyPr wrap="square" lIns="0" tIns="0" rIns="0" bIns="0" rtlCol="0" anchor="ctr"/>
          <a:lstStyle/>
          <a:p>
            <a:pPr algn="ctr" indent="0" marL="0">
              <a:buNone/>
            </a:pPr>
            <a:r>
              <a:rPr lang="en-US" sz="2200" dirty="0">
                <a:solidFill>
                  <a:srgbClr val="DC5428"/>
                </a:solidFill>
                <a:latin typeface="Arial" pitchFamily="34" charset="0"/>
                <a:ea typeface="Arial" pitchFamily="34" charset="-122"/>
                <a:cs typeface="Arial" pitchFamily="34" charset="-120"/>
              </a:rPr>
              <a:t>▸</a:t>
            </a:r>
            <a:endParaRPr lang="en-US" sz="2200" dirty="0"/>
          </a:p>
        </p:txBody>
      </p:sp>
      <p:sp>
        <p:nvSpPr>
          <p:cNvPr id="10" name="Shape 8"/>
          <p:cNvSpPr/>
          <p:nvPr/>
        </p:nvSpPr>
        <p:spPr>
          <a:xfrm>
            <a:off x="4800600" y="2194560"/>
            <a:ext cx="1828800" cy="1554480"/>
          </a:xfrm>
          <a:prstGeom prst="roundRect">
            <a:avLst>
              <a:gd name="adj" fmla="val 2353"/>
            </a:avLst>
          </a:prstGeom>
          <a:solidFill>
            <a:srgbClr val="131C25"/>
          </a:solidFill>
          <a:ln w="12700">
            <a:solidFill>
              <a:srgbClr val="1C2832"/>
            </a:solidFill>
            <a:prstDash val="solid"/>
          </a:ln>
        </p:spPr>
      </p:sp>
      <p:sp>
        <p:nvSpPr>
          <p:cNvPr id="11" name="Text 9"/>
          <p:cNvSpPr/>
          <p:nvPr/>
        </p:nvSpPr>
        <p:spPr>
          <a:xfrm>
            <a:off x="4892040" y="2286000"/>
            <a:ext cx="1645920" cy="1371600"/>
          </a:xfrm>
          <a:prstGeom prst="rect">
            <a:avLst/>
          </a:prstGeom>
          <a:noFill/>
          <a:ln/>
        </p:spPr>
        <p:txBody>
          <a:bodyPr wrap="square" lIns="0" tIns="0" rIns="0" bIns="0" rtlCol="0" anchor="ctr"/>
          <a:lstStyle/>
          <a:p>
            <a:pPr algn="ctr" indent="0" marL="0">
              <a:lnSpc>
                <a:spcPts val="1700"/>
              </a:lnSpc>
              <a:buNone/>
            </a:pPr>
            <a:r>
              <a:rPr lang="en-US" sz="1300" dirty="0">
                <a:solidFill>
                  <a:srgbClr val="D7DEE5"/>
                </a:solidFill>
                <a:latin typeface="Arial" pitchFamily="34" charset="0"/>
                <a:ea typeface="Arial" pitchFamily="34" charset="-122"/>
                <a:cs typeface="Arial" pitchFamily="34" charset="-120"/>
              </a:rPr>
              <a:t>La prueban en</a:t>
            </a:r>
            <a:endParaRPr lang="en-US" sz="1300" dirty="0"/>
          </a:p>
          <a:p>
            <a:pPr algn="ctr" indent="0" marL="0">
              <a:lnSpc>
                <a:spcPts val="1700"/>
              </a:lnSpc>
              <a:buNone/>
            </a:pPr>
            <a:r>
              <a:rPr lang="en-US" sz="1300" dirty="0">
                <a:solidFill>
                  <a:srgbClr val="D7DEE5"/>
                </a:solidFill>
                <a:latin typeface="Arial" pitchFamily="34" charset="0"/>
                <a:ea typeface="Arial" pitchFamily="34" charset="-122"/>
                <a:cs typeface="Arial" pitchFamily="34" charset="-120"/>
              </a:rPr>
              <a:t>tu mail, banco</a:t>
            </a:r>
            <a:endParaRPr lang="en-US" sz="1300" dirty="0"/>
          </a:p>
          <a:p>
            <a:pPr algn="ctr" indent="0" marL="0">
              <a:lnSpc>
                <a:spcPts val="1700"/>
              </a:lnSpc>
              <a:buNone/>
            </a:pPr>
            <a:r>
              <a:rPr lang="en-US" sz="1300" dirty="0">
                <a:solidFill>
                  <a:srgbClr val="D7DEE5"/>
                </a:solidFill>
                <a:latin typeface="Arial" pitchFamily="34" charset="0"/>
                <a:ea typeface="Arial" pitchFamily="34" charset="-122"/>
                <a:cs typeface="Arial" pitchFamily="34" charset="-120"/>
              </a:rPr>
              <a:t>y redes</a:t>
            </a:r>
            <a:endParaRPr lang="en-US" sz="1300" dirty="0"/>
          </a:p>
        </p:txBody>
      </p:sp>
      <p:sp>
        <p:nvSpPr>
          <p:cNvPr id="12" name="Text 10"/>
          <p:cNvSpPr/>
          <p:nvPr/>
        </p:nvSpPr>
        <p:spPr>
          <a:xfrm>
            <a:off x="6629400" y="2743200"/>
            <a:ext cx="320040" cy="457200"/>
          </a:xfrm>
          <a:prstGeom prst="rect">
            <a:avLst/>
          </a:prstGeom>
          <a:noFill/>
          <a:ln/>
        </p:spPr>
        <p:txBody>
          <a:bodyPr wrap="square" lIns="0" tIns="0" rIns="0" bIns="0" rtlCol="0" anchor="ctr"/>
          <a:lstStyle/>
          <a:p>
            <a:pPr algn="ctr" indent="0" marL="0">
              <a:buNone/>
            </a:pPr>
            <a:r>
              <a:rPr lang="en-US" sz="2200" dirty="0">
                <a:solidFill>
                  <a:srgbClr val="DC5428"/>
                </a:solidFill>
                <a:latin typeface="Arial" pitchFamily="34" charset="0"/>
                <a:ea typeface="Arial" pitchFamily="34" charset="-122"/>
                <a:cs typeface="Arial" pitchFamily="34" charset="-120"/>
              </a:rPr>
              <a:t>▸</a:t>
            </a:r>
            <a:endParaRPr lang="en-US" sz="2200" dirty="0"/>
          </a:p>
        </p:txBody>
      </p:sp>
      <p:sp>
        <p:nvSpPr>
          <p:cNvPr id="13" name="Shape 11"/>
          <p:cNvSpPr/>
          <p:nvPr/>
        </p:nvSpPr>
        <p:spPr>
          <a:xfrm>
            <a:off x="6949440" y="2194560"/>
            <a:ext cx="1828800" cy="1554480"/>
          </a:xfrm>
          <a:prstGeom prst="roundRect">
            <a:avLst>
              <a:gd name="adj" fmla="val 2353"/>
            </a:avLst>
          </a:prstGeom>
          <a:solidFill>
            <a:srgbClr val="1A0E0A"/>
          </a:solidFill>
          <a:ln w="12700">
            <a:solidFill>
              <a:srgbClr val="1C2832"/>
            </a:solidFill>
            <a:prstDash val="solid"/>
          </a:ln>
        </p:spPr>
      </p:sp>
      <p:sp>
        <p:nvSpPr>
          <p:cNvPr id="14" name="Text 12"/>
          <p:cNvSpPr/>
          <p:nvPr/>
        </p:nvSpPr>
        <p:spPr>
          <a:xfrm>
            <a:off x="7040880" y="2286000"/>
            <a:ext cx="1645920" cy="1371600"/>
          </a:xfrm>
          <a:prstGeom prst="rect">
            <a:avLst/>
          </a:prstGeom>
          <a:noFill/>
          <a:ln/>
        </p:spPr>
        <p:txBody>
          <a:bodyPr wrap="square" lIns="0" tIns="0" rIns="0" bIns="0" rtlCol="0" anchor="ctr"/>
          <a:lstStyle/>
          <a:p>
            <a:pPr algn="ctr" indent="0" marL="0">
              <a:lnSpc>
                <a:spcPts val="1700"/>
              </a:lnSpc>
              <a:buNone/>
            </a:pPr>
            <a:r>
              <a:rPr lang="en-US" sz="1300" b="1" dirty="0">
                <a:solidFill>
                  <a:srgbClr val="DC5428"/>
                </a:solidFill>
                <a:latin typeface="Arial" pitchFamily="34" charset="0"/>
                <a:ea typeface="Arial" pitchFamily="34" charset="-122"/>
                <a:cs typeface="Arial" pitchFamily="34" charset="-120"/>
              </a:rPr>
              <a:t>Entran a</a:t>
            </a:r>
            <a:endParaRPr lang="en-US" sz="1300" dirty="0"/>
          </a:p>
          <a:p>
            <a:pPr algn="ctr" indent="0" marL="0">
              <a:lnSpc>
                <a:spcPts val="1700"/>
              </a:lnSpc>
              <a:buNone/>
            </a:pPr>
            <a:r>
              <a:rPr lang="en-US" sz="1300" b="1" dirty="0">
                <a:solidFill>
                  <a:srgbClr val="DC5428"/>
                </a:solidFill>
                <a:latin typeface="Arial" pitchFamily="34" charset="0"/>
                <a:ea typeface="Arial" pitchFamily="34" charset="-122"/>
                <a:cs typeface="Arial" pitchFamily="34" charset="-120"/>
              </a:rPr>
              <a:t>TODO con</a:t>
            </a:r>
            <a:endParaRPr lang="en-US" sz="1300" dirty="0"/>
          </a:p>
          <a:p>
            <a:pPr algn="ctr" indent="0" marL="0">
              <a:lnSpc>
                <a:spcPts val="1700"/>
              </a:lnSpc>
              <a:buNone/>
            </a:pPr>
            <a:r>
              <a:rPr lang="en-US" sz="1300" b="1" dirty="0">
                <a:solidFill>
                  <a:srgbClr val="DC5428"/>
                </a:solidFill>
                <a:latin typeface="Arial" pitchFamily="34" charset="0"/>
                <a:ea typeface="Arial" pitchFamily="34" charset="-122"/>
                <a:cs typeface="Arial" pitchFamily="34" charset="-120"/>
              </a:rPr>
              <a:t>una sola llave</a:t>
            </a:r>
            <a:endParaRPr lang="en-US" sz="1300" dirty="0"/>
          </a:p>
        </p:txBody>
      </p:sp>
      <p:sp>
        <p:nvSpPr>
          <p:cNvPr id="15" name="Text 13"/>
          <p:cNvSpPr/>
          <p:nvPr/>
        </p:nvSpPr>
        <p:spPr>
          <a:xfrm>
            <a:off x="502920" y="4023360"/>
            <a:ext cx="8138160" cy="548640"/>
          </a:xfrm>
          <a:prstGeom prst="rect">
            <a:avLst/>
          </a:prstGeom>
          <a:noFill/>
          <a:ln/>
        </p:spPr>
        <p:txBody>
          <a:bodyPr wrap="square" lIns="0" tIns="0" rIns="0" bIns="0" rtlCol="0" anchor="ctr"/>
          <a:lstStyle/>
          <a:p>
            <a:pPr indent="0" marL="0">
              <a:lnSpc>
                <a:spcPts val="2000"/>
              </a:lnSpc>
              <a:buNone/>
            </a:pPr>
            <a:r>
              <a:rPr lang="en-US" sz="1500" dirty="0">
                <a:solidFill>
                  <a:srgbClr val="8294A3"/>
                </a:solidFill>
                <a:latin typeface="Arial" pitchFamily="34" charset="0"/>
                <a:ea typeface="Arial" pitchFamily="34" charset="-122"/>
                <a:cs typeface="Arial" pitchFamily="34" charset="-120"/>
              </a:rPr>
              <a:t>Vos no elegís cuándo hackean al servicio. Sí elegís si esa llave abre una puerta o todas.</a:t>
            </a:r>
            <a:endParaRPr lang="en-US" sz="1500" dirty="0"/>
          </a:p>
        </p:txBody>
      </p:sp>
      <p:sp>
        <p:nvSpPr>
          <p:cNvPr id="16" name="Text 14"/>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17" name="Text 15"/>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8" name="Text 16"/>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13/30</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PUERTA 02 — LA LLAVE</a:t>
            </a:r>
            <a:endParaRPr lang="en-US" sz="1200" dirty="0"/>
          </a:p>
        </p:txBody>
      </p:sp>
      <p:sp>
        <p:nvSpPr>
          <p:cNvPr id="3" name="Text 1"/>
          <p:cNvSpPr/>
          <p:nvPr/>
        </p:nvSpPr>
        <p:spPr>
          <a:xfrm>
            <a:off x="502920" y="1051560"/>
            <a:ext cx="8138160" cy="594360"/>
          </a:xfrm>
          <a:prstGeom prst="rect">
            <a:avLst/>
          </a:prstGeom>
          <a:noFill/>
          <a:ln/>
        </p:spPr>
        <p:txBody>
          <a:bodyPr wrap="square" lIns="0" tIns="0" rIns="0" bIns="0" rtlCol="0" anchor="ctr"/>
          <a:lstStyle/>
          <a:p>
            <a:pPr indent="0" marL="0">
              <a:buNone/>
            </a:pPr>
            <a:r>
              <a:rPr lang="en-US" sz="3000" b="1" dirty="0">
                <a:solidFill>
                  <a:srgbClr val="FFFFFF"/>
                </a:solidFill>
                <a:latin typeface="Arial" pitchFamily="34" charset="0"/>
                <a:ea typeface="Arial" pitchFamily="34" charset="-122"/>
                <a:cs typeface="Arial" pitchFamily="34" charset="-120"/>
              </a:rPr>
              <a:t>Cuatro escalones te separan de dormir tranquilo.</a:t>
            </a:r>
            <a:endParaRPr lang="en-US" sz="3000" dirty="0"/>
          </a:p>
        </p:txBody>
      </p:sp>
      <p:sp>
        <p:nvSpPr>
          <p:cNvPr id="4" name="Shape 2"/>
          <p:cNvSpPr/>
          <p:nvPr/>
        </p:nvSpPr>
        <p:spPr>
          <a:xfrm>
            <a:off x="502920" y="1874520"/>
            <a:ext cx="8138160" cy="548640"/>
          </a:xfrm>
          <a:prstGeom prst="roundRect">
            <a:avLst>
              <a:gd name="adj" fmla="val 6667"/>
            </a:avLst>
          </a:prstGeom>
          <a:solidFill>
            <a:srgbClr val="131C25"/>
          </a:solidFill>
          <a:ln w="12700">
            <a:solidFill>
              <a:srgbClr val="1C2832"/>
            </a:solidFill>
            <a:prstDash val="solid"/>
          </a:ln>
        </p:spPr>
      </p:sp>
      <p:sp>
        <p:nvSpPr>
          <p:cNvPr id="5" name="Text 3"/>
          <p:cNvSpPr/>
          <p:nvPr/>
        </p:nvSpPr>
        <p:spPr>
          <a:xfrm>
            <a:off x="731520" y="1920240"/>
            <a:ext cx="7680960" cy="457200"/>
          </a:xfrm>
          <a:prstGeom prst="rect">
            <a:avLst/>
          </a:prstGeom>
          <a:noFill/>
          <a:ln/>
        </p:spPr>
        <p:txBody>
          <a:bodyPr wrap="square" lIns="0" tIns="0" rIns="0" bIns="0" rtlCol="0" anchor="ctr"/>
          <a:lstStyle/>
          <a:p>
            <a:pPr indent="0" marL="0">
              <a:buNone/>
            </a:pPr>
            <a:r>
              <a:rPr lang="en-US" sz="1100" b="1" dirty="0">
                <a:solidFill>
                  <a:srgbClr val="0CA6CF"/>
                </a:solidFill>
                <a:latin typeface="Courier New" pitchFamily="34" charset="0"/>
                <a:ea typeface="Courier New" pitchFamily="34" charset="-122"/>
                <a:cs typeface="Courier New" pitchFamily="34" charset="-120"/>
              </a:rPr>
              <a:t>NIVEL 1  </a:t>
            </a:r>
            <a:pPr indent="0" marL="0">
              <a:buNone/>
            </a:pPr>
            <a:r>
              <a:rPr lang="en-US" sz="1350" dirty="0">
                <a:solidFill>
                  <a:srgbClr val="D7DEE5"/>
                </a:solidFill>
                <a:latin typeface="Arial" pitchFamily="34" charset="0"/>
                <a:ea typeface="Arial" pitchFamily="34" charset="-122"/>
                <a:cs typeface="Arial" pitchFamily="34" charset="-120"/>
              </a:rPr>
              <a:t>Contraseña fuerte y distinta en cada servicio (una frase como regla mnemotécnica)</a:t>
            </a:r>
            <a:endParaRPr lang="en-US" sz="1100" dirty="0"/>
          </a:p>
        </p:txBody>
      </p:sp>
      <p:sp>
        <p:nvSpPr>
          <p:cNvPr id="6" name="Shape 4"/>
          <p:cNvSpPr/>
          <p:nvPr/>
        </p:nvSpPr>
        <p:spPr>
          <a:xfrm>
            <a:off x="914400" y="2542032"/>
            <a:ext cx="7726680" cy="548640"/>
          </a:xfrm>
          <a:prstGeom prst="roundRect">
            <a:avLst>
              <a:gd name="adj" fmla="val 6667"/>
            </a:avLst>
          </a:prstGeom>
          <a:solidFill>
            <a:srgbClr val="131C25"/>
          </a:solidFill>
          <a:ln w="12700">
            <a:solidFill>
              <a:srgbClr val="1C2832"/>
            </a:solidFill>
            <a:prstDash val="solid"/>
          </a:ln>
        </p:spPr>
      </p:sp>
      <p:sp>
        <p:nvSpPr>
          <p:cNvPr id="7" name="Text 5"/>
          <p:cNvSpPr/>
          <p:nvPr/>
        </p:nvSpPr>
        <p:spPr>
          <a:xfrm>
            <a:off x="1143000" y="2587752"/>
            <a:ext cx="7269480" cy="457200"/>
          </a:xfrm>
          <a:prstGeom prst="rect">
            <a:avLst/>
          </a:prstGeom>
          <a:noFill/>
          <a:ln/>
        </p:spPr>
        <p:txBody>
          <a:bodyPr wrap="square" lIns="0" tIns="0" rIns="0" bIns="0" rtlCol="0" anchor="ctr"/>
          <a:lstStyle/>
          <a:p>
            <a:pPr indent="0" marL="0">
              <a:buNone/>
            </a:pPr>
            <a:r>
              <a:rPr lang="en-US" sz="1100" b="1" dirty="0">
                <a:solidFill>
                  <a:srgbClr val="0CA6CF"/>
                </a:solidFill>
                <a:latin typeface="Courier New" pitchFamily="34" charset="0"/>
                <a:ea typeface="Courier New" pitchFamily="34" charset="-122"/>
                <a:cs typeface="Courier New" pitchFamily="34" charset="-120"/>
              </a:rPr>
              <a:t>NIVEL 2  </a:t>
            </a:r>
            <a:pPr indent="0" marL="0">
              <a:buNone/>
            </a:pPr>
            <a:r>
              <a:rPr lang="en-US" sz="1350" dirty="0">
                <a:solidFill>
                  <a:srgbClr val="D7DEE5"/>
                </a:solidFill>
                <a:latin typeface="Arial" pitchFamily="34" charset="0"/>
                <a:ea typeface="Arial" pitchFamily="34" charset="-122"/>
                <a:cs typeface="Arial" pitchFamily="34" charset="-120"/>
              </a:rPr>
              <a:t>Gestor de contraseñas: él las recuerda, vos recordás una sola</a:t>
            </a:r>
            <a:endParaRPr lang="en-US" sz="1100" dirty="0"/>
          </a:p>
        </p:txBody>
      </p:sp>
      <p:sp>
        <p:nvSpPr>
          <p:cNvPr id="8" name="Shape 6"/>
          <p:cNvSpPr/>
          <p:nvPr/>
        </p:nvSpPr>
        <p:spPr>
          <a:xfrm>
            <a:off x="1325880" y="3209544"/>
            <a:ext cx="7315200" cy="548640"/>
          </a:xfrm>
          <a:prstGeom prst="roundRect">
            <a:avLst>
              <a:gd name="adj" fmla="val 6667"/>
            </a:avLst>
          </a:prstGeom>
          <a:solidFill>
            <a:srgbClr val="131C25"/>
          </a:solidFill>
          <a:ln w="12700">
            <a:solidFill>
              <a:srgbClr val="1C2832"/>
            </a:solidFill>
            <a:prstDash val="solid"/>
          </a:ln>
        </p:spPr>
      </p:sp>
      <p:sp>
        <p:nvSpPr>
          <p:cNvPr id="9" name="Text 7"/>
          <p:cNvSpPr/>
          <p:nvPr/>
        </p:nvSpPr>
        <p:spPr>
          <a:xfrm>
            <a:off x="1554480" y="3255264"/>
            <a:ext cx="6858000" cy="457200"/>
          </a:xfrm>
          <a:prstGeom prst="rect">
            <a:avLst/>
          </a:prstGeom>
          <a:noFill/>
          <a:ln/>
        </p:spPr>
        <p:txBody>
          <a:bodyPr wrap="square" lIns="0" tIns="0" rIns="0" bIns="0" rtlCol="0" anchor="ctr"/>
          <a:lstStyle/>
          <a:p>
            <a:pPr indent="0" marL="0">
              <a:buNone/>
            </a:pPr>
            <a:r>
              <a:rPr lang="en-US" sz="1100" b="1" dirty="0">
                <a:solidFill>
                  <a:srgbClr val="0CA6CF"/>
                </a:solidFill>
                <a:latin typeface="Courier New" pitchFamily="34" charset="0"/>
                <a:ea typeface="Courier New" pitchFamily="34" charset="-122"/>
                <a:cs typeface="Courier New" pitchFamily="34" charset="-120"/>
              </a:rPr>
              <a:t>NIVEL 3  </a:t>
            </a:r>
            <a:pPr indent="0" marL="0">
              <a:buNone/>
            </a:pPr>
            <a:r>
              <a:rPr lang="en-US" sz="1350" dirty="0">
                <a:solidFill>
                  <a:srgbClr val="D7DEE5"/>
                </a:solidFill>
                <a:latin typeface="Arial" pitchFamily="34" charset="0"/>
                <a:ea typeface="Arial" pitchFamily="34" charset="-122"/>
                <a:cs typeface="Arial" pitchFamily="34" charset="-120"/>
              </a:rPr>
              <a:t>Autenticación multifactor: aunque roben la clave, no les alcanza</a:t>
            </a:r>
            <a:endParaRPr lang="en-US" sz="1100" dirty="0"/>
          </a:p>
        </p:txBody>
      </p:sp>
      <p:sp>
        <p:nvSpPr>
          <p:cNvPr id="10" name="Shape 8"/>
          <p:cNvSpPr/>
          <p:nvPr/>
        </p:nvSpPr>
        <p:spPr>
          <a:xfrm>
            <a:off x="1737360" y="3877056"/>
            <a:ext cx="6903720" cy="548640"/>
          </a:xfrm>
          <a:prstGeom prst="roundRect">
            <a:avLst>
              <a:gd name="adj" fmla="val 6667"/>
            </a:avLst>
          </a:prstGeom>
          <a:solidFill>
            <a:srgbClr val="131C25"/>
          </a:solidFill>
          <a:ln w="12700">
            <a:solidFill>
              <a:srgbClr val="1C2832"/>
            </a:solidFill>
            <a:prstDash val="solid"/>
          </a:ln>
        </p:spPr>
      </p:sp>
      <p:sp>
        <p:nvSpPr>
          <p:cNvPr id="11" name="Text 9"/>
          <p:cNvSpPr/>
          <p:nvPr/>
        </p:nvSpPr>
        <p:spPr>
          <a:xfrm>
            <a:off x="1965960" y="3922776"/>
            <a:ext cx="6446520" cy="457200"/>
          </a:xfrm>
          <a:prstGeom prst="rect">
            <a:avLst/>
          </a:prstGeom>
          <a:noFill/>
          <a:ln/>
        </p:spPr>
        <p:txBody>
          <a:bodyPr wrap="square" lIns="0" tIns="0" rIns="0" bIns="0" rtlCol="0" anchor="ctr"/>
          <a:lstStyle/>
          <a:p>
            <a:pPr indent="0" marL="0">
              <a:buNone/>
            </a:pPr>
            <a:r>
              <a:rPr lang="en-US" sz="1100" b="1" dirty="0">
                <a:solidFill>
                  <a:srgbClr val="0CA6CF"/>
                </a:solidFill>
                <a:latin typeface="Courier New" pitchFamily="34" charset="0"/>
                <a:ea typeface="Courier New" pitchFamily="34" charset="-122"/>
                <a:cs typeface="Courier New" pitchFamily="34" charset="-120"/>
              </a:rPr>
              <a:t>NIVEL 4  </a:t>
            </a:r>
            <a:pPr indent="0" marL="0">
              <a:buNone/>
            </a:pPr>
            <a:r>
              <a:rPr lang="en-US" sz="1350" b="1" dirty="0">
                <a:solidFill>
                  <a:srgbClr val="FFFFFF"/>
                </a:solidFill>
                <a:latin typeface="Arial" pitchFamily="34" charset="0"/>
                <a:ea typeface="Arial" pitchFamily="34" charset="-122"/>
                <a:cs typeface="Arial" pitchFamily="34" charset="-120"/>
              </a:rPr>
              <a:t>Passkeys: no hay contraseña que robar. Fin del juego para el phishing</a:t>
            </a:r>
            <a:endParaRPr lang="en-US" sz="1100" dirty="0"/>
          </a:p>
        </p:txBody>
      </p:sp>
      <p:sp>
        <p:nvSpPr>
          <p:cNvPr id="12" name="Text 10"/>
          <p:cNvSpPr/>
          <p:nvPr/>
        </p:nvSpPr>
        <p:spPr>
          <a:xfrm>
            <a:off x="6035040" y="4526280"/>
            <a:ext cx="2606040" cy="274320"/>
          </a:xfrm>
          <a:prstGeom prst="rect">
            <a:avLst/>
          </a:prstGeom>
          <a:noFill/>
          <a:ln/>
        </p:spPr>
        <p:txBody>
          <a:bodyPr wrap="square" lIns="0" tIns="0" rIns="0" bIns="0" rtlCol="0" anchor="ctr"/>
          <a:lstStyle/>
          <a:p>
            <a:pPr algn="r" indent="0" marL="0">
              <a:buNone/>
            </a:pPr>
            <a:r>
              <a:rPr lang="en-US" sz="1100" b="1" spc="200" kern="0" dirty="0">
                <a:solidFill>
                  <a:srgbClr val="0CA6CF"/>
                </a:solidFill>
                <a:latin typeface="Courier New" pitchFamily="34" charset="0"/>
                <a:ea typeface="Courier New" pitchFamily="34" charset="-122"/>
                <a:cs typeface="Courier New" pitchFamily="34" charset="-120"/>
              </a:rPr>
              <a:t>PUERTA 02 CERRADA ✓</a:t>
            </a:r>
            <a:endParaRPr lang="en-US" sz="1100" dirty="0"/>
          </a:p>
        </p:txBody>
      </p:sp>
      <p:sp>
        <p:nvSpPr>
          <p:cNvPr id="13" name="Text 11"/>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14" name="Text 12"/>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5" name="Text 13"/>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14/30</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PUERTA 03 — TU BOLSILLO</a:t>
            </a:r>
            <a:endParaRPr lang="en-US" sz="1200" dirty="0"/>
          </a:p>
        </p:txBody>
      </p:sp>
      <p:sp>
        <p:nvSpPr>
          <p:cNvPr id="3" name="Text 1"/>
          <p:cNvSpPr/>
          <p:nvPr/>
        </p:nvSpPr>
        <p:spPr>
          <a:xfrm>
            <a:off x="502920" y="1371600"/>
            <a:ext cx="8138160" cy="1371600"/>
          </a:xfrm>
          <a:prstGeom prst="rect">
            <a:avLst/>
          </a:prstGeom>
          <a:noFill/>
          <a:ln/>
        </p:spPr>
        <p:txBody>
          <a:bodyPr wrap="square" lIns="0" tIns="0" rIns="0" bIns="0" rtlCol="0" anchor="ctr"/>
          <a:lstStyle/>
          <a:p>
            <a:pPr indent="0" marL="0">
              <a:lnSpc>
                <a:spcPts val="4400"/>
              </a:lnSpc>
              <a:buNone/>
            </a:pPr>
            <a:r>
              <a:rPr lang="en-US" sz="3600" b="1" dirty="0">
                <a:solidFill>
                  <a:srgbClr val="FFFFFF"/>
                </a:solidFill>
                <a:latin typeface="Arial" pitchFamily="34" charset="0"/>
                <a:ea typeface="Arial" pitchFamily="34" charset="-122"/>
                <a:cs typeface="Arial" pitchFamily="34" charset="-120"/>
              </a:rPr>
              <a:t>Tu celular sabe más de vos </a:t>
            </a:r>
            <a:pPr indent="0" marL="0">
              <a:lnSpc>
                <a:spcPts val="4400"/>
              </a:lnSpc>
              <a:buNone/>
            </a:pPr>
            <a:r>
              <a:rPr lang="en-US" sz="3600" b="1" dirty="0">
                <a:solidFill>
                  <a:srgbClr val="DC5428"/>
                </a:solidFill>
                <a:latin typeface="Arial" pitchFamily="34" charset="0"/>
                <a:ea typeface="Arial" pitchFamily="34" charset="-122"/>
                <a:cs typeface="Arial" pitchFamily="34" charset="-120"/>
              </a:rPr>
              <a:t>que tu familia.</a:t>
            </a:r>
            <a:endParaRPr lang="en-US" sz="3600" dirty="0"/>
          </a:p>
        </p:txBody>
      </p:sp>
      <p:sp>
        <p:nvSpPr>
          <p:cNvPr id="4" name="Text 2"/>
          <p:cNvSpPr/>
          <p:nvPr/>
        </p:nvSpPr>
        <p:spPr>
          <a:xfrm>
            <a:off x="502920" y="3017520"/>
            <a:ext cx="7680960" cy="1005840"/>
          </a:xfrm>
          <a:prstGeom prst="rect">
            <a:avLst/>
          </a:prstGeom>
          <a:noFill/>
          <a:ln/>
        </p:spPr>
        <p:txBody>
          <a:bodyPr wrap="square" lIns="0" tIns="0" rIns="0" bIns="0" rtlCol="0" anchor="ctr"/>
          <a:lstStyle/>
          <a:p>
            <a:pPr indent="0" marL="0">
              <a:lnSpc>
                <a:spcPts val="2500"/>
              </a:lnSpc>
              <a:buNone/>
            </a:pPr>
            <a:r>
              <a:rPr lang="en-US" sz="1700" dirty="0">
                <a:solidFill>
                  <a:srgbClr val="8294A3"/>
                </a:solidFill>
                <a:latin typeface="Arial" pitchFamily="34" charset="0"/>
                <a:ea typeface="Arial" pitchFamily="34" charset="-122"/>
                <a:cs typeface="Arial" pitchFamily="34" charset="-120"/>
              </a:rPr>
              <a:t>Dónde estás. Con quién hablás. Qué comprás. Qué buscás a las 3 de la mañana.</a:t>
            </a:r>
            <a:endParaRPr lang="en-US" sz="1700" dirty="0"/>
          </a:p>
          <a:p>
            <a:pPr indent="0" marL="0">
              <a:lnSpc>
                <a:spcPts val="2500"/>
              </a:lnSpc>
              <a:buNone/>
            </a:pPr>
            <a:r>
              <a:rPr lang="en-US" sz="1700" dirty="0">
                <a:solidFill>
                  <a:srgbClr val="8294A3"/>
                </a:solidFill>
                <a:latin typeface="Arial" pitchFamily="34" charset="0"/>
                <a:ea typeface="Arial" pitchFamily="34" charset="-122"/>
                <a:cs typeface="Arial" pitchFamily="34" charset="-120"/>
              </a:rPr>
              <a:t>Y sin embargo lo apoyás en cualquier mesa.</a:t>
            </a:r>
            <a:endParaRPr lang="en-US" sz="1700" dirty="0"/>
          </a:p>
        </p:txBody>
      </p:sp>
      <p:sp>
        <p:nvSpPr>
          <p:cNvPr id="5" name="Text 3"/>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6"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7"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15/30</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PUERTA 03 — 60 SEGUNDOS DESPUÉS DEL ROBO</a:t>
            </a:r>
            <a:endParaRPr lang="en-US" sz="1200" dirty="0"/>
          </a:p>
        </p:txBody>
      </p:sp>
      <p:sp>
        <p:nvSpPr>
          <p:cNvPr id="3" name="Text 1"/>
          <p:cNvSpPr/>
          <p:nvPr/>
        </p:nvSpPr>
        <p:spPr>
          <a:xfrm>
            <a:off x="502920" y="1097280"/>
            <a:ext cx="8138160" cy="594360"/>
          </a:xfrm>
          <a:prstGeom prst="rect">
            <a:avLst/>
          </a:prstGeom>
          <a:noFill/>
          <a:ln/>
        </p:spPr>
        <p:txBody>
          <a:bodyPr wrap="square" lIns="0" tIns="0" rIns="0" bIns="0" rtlCol="0" anchor="ctr"/>
          <a:lstStyle/>
          <a:p>
            <a:pPr indent="0" marL="0">
              <a:buNone/>
            </a:pPr>
            <a:r>
              <a:rPr lang="en-US" sz="2700" b="1" dirty="0">
                <a:solidFill>
                  <a:srgbClr val="FFFFFF"/>
                </a:solidFill>
                <a:latin typeface="Arial" pitchFamily="34" charset="0"/>
                <a:ea typeface="Arial" pitchFamily="34" charset="-122"/>
                <a:cs typeface="Arial" pitchFamily="34" charset="-120"/>
              </a:rPr>
              <a:t>Te lo acaban de robar. Esto es lo que pasa después, minuto a minuto.</a:t>
            </a:r>
            <a:endParaRPr lang="en-US" sz="2700" dirty="0"/>
          </a:p>
        </p:txBody>
      </p:sp>
      <p:sp>
        <p:nvSpPr>
          <p:cNvPr id="4" name="Text 2"/>
          <p:cNvSpPr/>
          <p:nvPr/>
        </p:nvSpPr>
        <p:spPr>
          <a:xfrm>
            <a:off x="502920" y="1965960"/>
            <a:ext cx="868680" cy="502920"/>
          </a:xfrm>
          <a:prstGeom prst="rect">
            <a:avLst/>
          </a:prstGeom>
          <a:noFill/>
          <a:ln/>
        </p:spPr>
        <p:txBody>
          <a:bodyPr wrap="square" lIns="0" tIns="0" rIns="0" bIns="0" rtlCol="0" anchor="ctr"/>
          <a:lstStyle/>
          <a:p>
            <a:pPr indent="0" marL="0">
              <a:buNone/>
            </a:pPr>
            <a:r>
              <a:rPr lang="en-US" sz="1500" b="1" dirty="0">
                <a:solidFill>
                  <a:srgbClr val="DC5428"/>
                </a:solidFill>
                <a:latin typeface="Courier New" pitchFamily="34" charset="0"/>
                <a:ea typeface="Courier New" pitchFamily="34" charset="-122"/>
                <a:cs typeface="Courier New" pitchFamily="34" charset="-120"/>
              </a:rPr>
              <a:t>0:60</a:t>
            </a:r>
            <a:endParaRPr lang="en-US" sz="1500" dirty="0"/>
          </a:p>
        </p:txBody>
      </p:sp>
      <p:sp>
        <p:nvSpPr>
          <p:cNvPr id="5" name="Text 3"/>
          <p:cNvSpPr/>
          <p:nvPr/>
        </p:nvSpPr>
        <p:spPr>
          <a:xfrm>
            <a:off x="1554480" y="1965960"/>
            <a:ext cx="7086600" cy="502920"/>
          </a:xfrm>
          <a:prstGeom prst="rect">
            <a:avLst/>
          </a:prstGeom>
          <a:noFill/>
          <a:ln/>
        </p:spPr>
        <p:txBody>
          <a:bodyPr wrap="square" lIns="0" tIns="0" rIns="0" bIns="0" rtlCol="0" anchor="ctr"/>
          <a:lstStyle/>
          <a:p>
            <a:pPr indent="0" marL="0">
              <a:buNone/>
            </a:pPr>
            <a:r>
              <a:rPr lang="en-US" sz="1450" dirty="0">
                <a:solidFill>
                  <a:srgbClr val="D7DEE5"/>
                </a:solidFill>
                <a:latin typeface="Arial" pitchFamily="34" charset="0"/>
                <a:ea typeface="Arial" pitchFamily="34" charset="-122"/>
                <a:cs typeface="Arial" pitchFamily="34" charset="-120"/>
              </a:rPr>
              <a:t>Prueban desbloquearlo. Sin código: ya están adentro.</a:t>
            </a:r>
            <a:endParaRPr lang="en-US" sz="1450" dirty="0"/>
          </a:p>
        </p:txBody>
      </p:sp>
      <p:sp>
        <p:nvSpPr>
          <p:cNvPr id="6" name="Text 4"/>
          <p:cNvSpPr/>
          <p:nvPr/>
        </p:nvSpPr>
        <p:spPr>
          <a:xfrm>
            <a:off x="502920" y="2587752"/>
            <a:ext cx="868680" cy="502920"/>
          </a:xfrm>
          <a:prstGeom prst="rect">
            <a:avLst/>
          </a:prstGeom>
          <a:noFill/>
          <a:ln/>
        </p:spPr>
        <p:txBody>
          <a:bodyPr wrap="square" lIns="0" tIns="0" rIns="0" bIns="0" rtlCol="0" anchor="ctr"/>
          <a:lstStyle/>
          <a:p>
            <a:pPr indent="0" marL="0">
              <a:buNone/>
            </a:pPr>
            <a:r>
              <a:rPr lang="en-US" sz="1500" b="1" dirty="0">
                <a:solidFill>
                  <a:srgbClr val="DC5428"/>
                </a:solidFill>
                <a:latin typeface="Courier New" pitchFamily="34" charset="0"/>
                <a:ea typeface="Courier New" pitchFamily="34" charset="-122"/>
                <a:cs typeface="Courier New" pitchFamily="34" charset="-120"/>
              </a:rPr>
              <a:t>3:00</a:t>
            </a:r>
            <a:endParaRPr lang="en-US" sz="1500" dirty="0"/>
          </a:p>
        </p:txBody>
      </p:sp>
      <p:sp>
        <p:nvSpPr>
          <p:cNvPr id="7" name="Text 5"/>
          <p:cNvSpPr/>
          <p:nvPr/>
        </p:nvSpPr>
        <p:spPr>
          <a:xfrm>
            <a:off x="1554480" y="2587752"/>
            <a:ext cx="7086600" cy="502920"/>
          </a:xfrm>
          <a:prstGeom prst="rect">
            <a:avLst/>
          </a:prstGeom>
          <a:noFill/>
          <a:ln/>
        </p:spPr>
        <p:txBody>
          <a:bodyPr wrap="square" lIns="0" tIns="0" rIns="0" bIns="0" rtlCol="0" anchor="ctr"/>
          <a:lstStyle/>
          <a:p>
            <a:pPr indent="0" marL="0">
              <a:buNone/>
            </a:pPr>
            <a:r>
              <a:rPr lang="en-US" sz="1450" dirty="0">
                <a:solidFill>
                  <a:srgbClr val="D7DEE5"/>
                </a:solidFill>
                <a:latin typeface="Arial" pitchFamily="34" charset="0"/>
                <a:ea typeface="Arial" pitchFamily="34" charset="-122"/>
                <a:cs typeface="Arial" pitchFamily="34" charset="-120"/>
              </a:rPr>
              <a:t>Tu SIM en otro equipo: reciben los códigos de tu banco.</a:t>
            </a:r>
            <a:endParaRPr lang="en-US" sz="1450" dirty="0"/>
          </a:p>
        </p:txBody>
      </p:sp>
      <p:sp>
        <p:nvSpPr>
          <p:cNvPr id="8" name="Text 6"/>
          <p:cNvSpPr/>
          <p:nvPr/>
        </p:nvSpPr>
        <p:spPr>
          <a:xfrm>
            <a:off x="502920" y="3209544"/>
            <a:ext cx="868680" cy="502920"/>
          </a:xfrm>
          <a:prstGeom prst="rect">
            <a:avLst/>
          </a:prstGeom>
          <a:noFill/>
          <a:ln/>
        </p:spPr>
        <p:txBody>
          <a:bodyPr wrap="square" lIns="0" tIns="0" rIns="0" bIns="0" rtlCol="0" anchor="ctr"/>
          <a:lstStyle/>
          <a:p>
            <a:pPr indent="0" marL="0">
              <a:buNone/>
            </a:pPr>
            <a:r>
              <a:rPr lang="en-US" sz="1500" b="1" dirty="0">
                <a:solidFill>
                  <a:srgbClr val="DC5428"/>
                </a:solidFill>
                <a:latin typeface="Courier New" pitchFamily="34" charset="0"/>
                <a:ea typeface="Courier New" pitchFamily="34" charset="-122"/>
                <a:cs typeface="Courier New" pitchFamily="34" charset="-120"/>
              </a:rPr>
              <a:t>10:00</a:t>
            </a:r>
            <a:endParaRPr lang="en-US" sz="1500" dirty="0"/>
          </a:p>
        </p:txBody>
      </p:sp>
      <p:sp>
        <p:nvSpPr>
          <p:cNvPr id="9" name="Text 7"/>
          <p:cNvSpPr/>
          <p:nvPr/>
        </p:nvSpPr>
        <p:spPr>
          <a:xfrm>
            <a:off x="1554480" y="3209544"/>
            <a:ext cx="7086600" cy="502920"/>
          </a:xfrm>
          <a:prstGeom prst="rect">
            <a:avLst/>
          </a:prstGeom>
          <a:noFill/>
          <a:ln/>
        </p:spPr>
        <p:txBody>
          <a:bodyPr wrap="square" lIns="0" tIns="0" rIns="0" bIns="0" rtlCol="0" anchor="ctr"/>
          <a:lstStyle/>
          <a:p>
            <a:pPr indent="0" marL="0">
              <a:buNone/>
            </a:pPr>
            <a:r>
              <a:rPr lang="en-US" sz="1450" dirty="0">
                <a:solidFill>
                  <a:srgbClr val="D7DEE5"/>
                </a:solidFill>
                <a:latin typeface="Arial" pitchFamily="34" charset="0"/>
                <a:ea typeface="Arial" pitchFamily="34" charset="-122"/>
                <a:cs typeface="Arial" pitchFamily="34" charset="-120"/>
              </a:rPr>
              <a:t>Resetean tus contraseñas desde tu propio mail.</a:t>
            </a:r>
            <a:endParaRPr lang="en-US" sz="1450" dirty="0"/>
          </a:p>
        </p:txBody>
      </p:sp>
      <p:sp>
        <p:nvSpPr>
          <p:cNvPr id="10" name="Text 8"/>
          <p:cNvSpPr/>
          <p:nvPr/>
        </p:nvSpPr>
        <p:spPr>
          <a:xfrm>
            <a:off x="502920" y="3831336"/>
            <a:ext cx="868680" cy="502920"/>
          </a:xfrm>
          <a:prstGeom prst="rect">
            <a:avLst/>
          </a:prstGeom>
          <a:noFill/>
          <a:ln/>
        </p:spPr>
        <p:txBody>
          <a:bodyPr wrap="square" lIns="0" tIns="0" rIns="0" bIns="0" rtlCol="0" anchor="ctr"/>
          <a:lstStyle/>
          <a:p>
            <a:pPr indent="0" marL="0">
              <a:buNone/>
            </a:pPr>
            <a:r>
              <a:rPr lang="en-US" sz="1500" b="1" dirty="0">
                <a:solidFill>
                  <a:srgbClr val="DC5428"/>
                </a:solidFill>
                <a:latin typeface="Courier New" pitchFamily="34" charset="0"/>
                <a:ea typeface="Courier New" pitchFamily="34" charset="-122"/>
                <a:cs typeface="Courier New" pitchFamily="34" charset="-120"/>
              </a:rPr>
              <a:t>24 hs</a:t>
            </a:r>
            <a:endParaRPr lang="en-US" sz="1500" dirty="0"/>
          </a:p>
        </p:txBody>
      </p:sp>
      <p:sp>
        <p:nvSpPr>
          <p:cNvPr id="11" name="Text 9"/>
          <p:cNvSpPr/>
          <p:nvPr/>
        </p:nvSpPr>
        <p:spPr>
          <a:xfrm>
            <a:off x="1554480" y="3831336"/>
            <a:ext cx="7086600" cy="502920"/>
          </a:xfrm>
          <a:prstGeom prst="rect">
            <a:avLst/>
          </a:prstGeom>
          <a:noFill/>
          <a:ln/>
        </p:spPr>
        <p:txBody>
          <a:bodyPr wrap="square" lIns="0" tIns="0" rIns="0" bIns="0" rtlCol="0" anchor="ctr"/>
          <a:lstStyle/>
          <a:p>
            <a:pPr indent="0" marL="0">
              <a:buNone/>
            </a:pPr>
            <a:r>
              <a:rPr lang="en-US" sz="1450" dirty="0">
                <a:solidFill>
                  <a:srgbClr val="D7DEE5"/>
                </a:solidFill>
                <a:latin typeface="Arial" pitchFamily="34" charset="0"/>
                <a:ea typeface="Arial" pitchFamily="34" charset="-122"/>
                <a:cs typeface="Arial" pitchFamily="34" charset="-120"/>
              </a:rPr>
              <a:t>Tu identidad digital completa, en venta o en uso.</a:t>
            </a:r>
            <a:endParaRPr lang="en-US" sz="1450" dirty="0"/>
          </a:p>
        </p:txBody>
      </p:sp>
      <p:sp>
        <p:nvSpPr>
          <p:cNvPr id="12" name="Text 10"/>
          <p:cNvSpPr/>
          <p:nvPr/>
        </p:nvSpPr>
        <p:spPr>
          <a:xfrm>
            <a:off x="502920" y="4480560"/>
            <a:ext cx="8138160" cy="320040"/>
          </a:xfrm>
          <a:prstGeom prst="rect">
            <a:avLst/>
          </a:prstGeom>
          <a:noFill/>
          <a:ln/>
        </p:spPr>
        <p:txBody>
          <a:bodyPr wrap="square" lIns="0" tIns="0" rIns="0" bIns="0" rtlCol="0" anchor="ctr"/>
          <a:lstStyle/>
          <a:p>
            <a:pPr indent="0" marL="0">
              <a:buNone/>
            </a:pPr>
            <a:r>
              <a:rPr lang="en-US" sz="1300" i="1" dirty="0">
                <a:solidFill>
                  <a:srgbClr val="8294A3"/>
                </a:solidFill>
                <a:latin typeface="Arial" pitchFamily="34" charset="0"/>
                <a:ea typeface="Arial" pitchFamily="34" charset="-122"/>
                <a:cs typeface="Arial" pitchFamily="34" charset="-120"/>
              </a:rPr>
              <a:t>Salvo que hayas cerrado cuatro candados antes. La próxima slide te los da.</a:t>
            </a:r>
            <a:endParaRPr lang="en-US" sz="1300" dirty="0"/>
          </a:p>
        </p:txBody>
      </p:sp>
      <p:sp>
        <p:nvSpPr>
          <p:cNvPr id="13" name="Text 11"/>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14" name="Text 12"/>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5" name="Text 13"/>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16/30</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PUERTA 03 — LA LLAVE</a:t>
            </a:r>
            <a:endParaRPr lang="en-US" sz="1200" dirty="0"/>
          </a:p>
        </p:txBody>
      </p:sp>
      <p:sp>
        <p:nvSpPr>
          <p:cNvPr id="3" name="Text 1"/>
          <p:cNvSpPr/>
          <p:nvPr/>
        </p:nvSpPr>
        <p:spPr>
          <a:xfrm>
            <a:off x="502920" y="1051560"/>
            <a:ext cx="8138160" cy="594360"/>
          </a:xfrm>
          <a:prstGeom prst="rect">
            <a:avLst/>
          </a:prstGeom>
          <a:noFill/>
          <a:ln/>
        </p:spPr>
        <p:txBody>
          <a:bodyPr wrap="square" lIns="0" tIns="0" rIns="0" bIns="0" rtlCol="0" anchor="ctr"/>
          <a:lstStyle/>
          <a:p>
            <a:pPr indent="0" marL="0">
              <a:buNone/>
            </a:pPr>
            <a:r>
              <a:rPr lang="en-US" sz="3200" b="1" dirty="0">
                <a:solidFill>
                  <a:srgbClr val="FFFFFF"/>
                </a:solidFill>
                <a:latin typeface="Arial" pitchFamily="34" charset="0"/>
                <a:ea typeface="Arial" pitchFamily="34" charset="-122"/>
                <a:cs typeface="Arial" pitchFamily="34" charset="-120"/>
              </a:rPr>
              <a:t>Cuatro candados. Diez minutos. Hoy.</a:t>
            </a:r>
            <a:endParaRPr lang="en-US" sz="3200" dirty="0"/>
          </a:p>
        </p:txBody>
      </p:sp>
      <p:sp>
        <p:nvSpPr>
          <p:cNvPr id="4" name="Shape 2"/>
          <p:cNvSpPr/>
          <p:nvPr/>
        </p:nvSpPr>
        <p:spPr>
          <a:xfrm>
            <a:off x="502920" y="1920240"/>
            <a:ext cx="3931920" cy="1143000"/>
          </a:xfrm>
          <a:prstGeom prst="roundRect">
            <a:avLst>
              <a:gd name="adj" fmla="val 3200"/>
            </a:avLst>
          </a:prstGeom>
          <a:solidFill>
            <a:srgbClr val="131C25"/>
          </a:solidFill>
          <a:ln w="12700">
            <a:solidFill>
              <a:srgbClr val="1C2832"/>
            </a:solidFill>
            <a:prstDash val="solid"/>
          </a:ln>
        </p:spPr>
      </p:sp>
      <p:sp>
        <p:nvSpPr>
          <p:cNvPr id="5" name="Shape 3"/>
          <p:cNvSpPr/>
          <p:nvPr/>
        </p:nvSpPr>
        <p:spPr>
          <a:xfrm>
            <a:off x="704088" y="2194560"/>
            <a:ext cx="566928" cy="566928"/>
          </a:xfrm>
          <a:prstGeom prst="ellipse">
            <a:avLst/>
          </a:prstGeom>
          <a:solidFill>
            <a:srgbClr val="0E141A"/>
          </a:solidFill>
          <a:ln w="19050">
            <a:solidFill>
              <a:srgbClr val="0CA6CF"/>
            </a:solidFill>
            <a:prstDash val="solid"/>
          </a:ln>
        </p:spPr>
      </p:sp>
      <p:pic>
        <p:nvPicPr>
          <p:cNvPr id="6" name="Image 0" descr="preencoded.png">    </p:cNvPr>
          <p:cNvPicPr>
            <a:picLocks noChangeAspect="1"/>
          </p:cNvPicPr>
          <p:nvPr/>
        </p:nvPicPr>
        <p:blipFill>
          <a:blip r:embed="rId2"/>
          <a:stretch>
            <a:fillRect/>
          </a:stretch>
        </p:blipFill>
        <p:spPr>
          <a:xfrm>
            <a:off x="828812" y="2319284"/>
            <a:ext cx="317480" cy="317480"/>
          </a:xfrm>
          <a:prstGeom prst="rect">
            <a:avLst/>
          </a:prstGeom>
        </p:spPr>
      </p:pic>
      <p:sp>
        <p:nvSpPr>
          <p:cNvPr id="7" name="Text 4"/>
          <p:cNvSpPr/>
          <p:nvPr/>
        </p:nvSpPr>
        <p:spPr>
          <a:xfrm>
            <a:off x="1417320" y="2029968"/>
            <a:ext cx="2880360" cy="914400"/>
          </a:xfrm>
          <a:prstGeom prst="rect">
            <a:avLst/>
          </a:prstGeom>
          <a:noFill/>
          <a:ln/>
        </p:spPr>
        <p:txBody>
          <a:bodyPr wrap="square" lIns="0" tIns="0" rIns="0" bIns="0" rtlCol="0" anchor="ctr"/>
          <a:lstStyle/>
          <a:p>
            <a:pPr indent="0" marL="0">
              <a:lnSpc>
                <a:spcPts val="1600"/>
              </a:lnSpc>
              <a:buNone/>
            </a:pPr>
            <a:r>
              <a:rPr lang="en-US" sz="1300" b="1" dirty="0">
                <a:solidFill>
                  <a:srgbClr val="FFFFFF"/>
                </a:solidFill>
                <a:latin typeface="Arial" pitchFamily="34" charset="0"/>
                <a:ea typeface="Arial" pitchFamily="34" charset="-122"/>
                <a:cs typeface="Arial" pitchFamily="34" charset="-120"/>
              </a:rPr>
              <a:t>BLOQUEO + AUTOBLOQUEO
</a:t>
            </a:r>
            <a:pPr indent="0" marL="0">
              <a:lnSpc>
                <a:spcPts val="1600"/>
              </a:lnSpc>
              <a:buNone/>
            </a:pPr>
            <a:r>
              <a:rPr lang="en-US" sz="1200" dirty="0">
                <a:solidFill>
                  <a:srgbClr val="8294A3"/>
                </a:solidFill>
                <a:latin typeface="Arial" pitchFamily="34" charset="0"/>
                <a:ea typeface="Arial" pitchFamily="34" charset="-122"/>
                <a:cs typeface="Arial" pitchFamily="34" charset="-120"/>
              </a:rPr>
              <a:t>Código de acceso y bloqueo automático. La puerta principal.</a:t>
            </a:r>
            <a:endParaRPr lang="en-US" sz="1300" dirty="0"/>
          </a:p>
        </p:txBody>
      </p:sp>
      <p:sp>
        <p:nvSpPr>
          <p:cNvPr id="8" name="Shape 5"/>
          <p:cNvSpPr/>
          <p:nvPr/>
        </p:nvSpPr>
        <p:spPr>
          <a:xfrm>
            <a:off x="4709160" y="1920240"/>
            <a:ext cx="3931920" cy="1143000"/>
          </a:xfrm>
          <a:prstGeom prst="roundRect">
            <a:avLst>
              <a:gd name="adj" fmla="val 3200"/>
            </a:avLst>
          </a:prstGeom>
          <a:solidFill>
            <a:srgbClr val="131C25"/>
          </a:solidFill>
          <a:ln w="12700">
            <a:solidFill>
              <a:srgbClr val="1C2832"/>
            </a:solidFill>
            <a:prstDash val="solid"/>
          </a:ln>
        </p:spPr>
      </p:sp>
      <p:sp>
        <p:nvSpPr>
          <p:cNvPr id="9" name="Shape 6"/>
          <p:cNvSpPr/>
          <p:nvPr/>
        </p:nvSpPr>
        <p:spPr>
          <a:xfrm>
            <a:off x="4910328" y="2194560"/>
            <a:ext cx="566928" cy="566928"/>
          </a:xfrm>
          <a:prstGeom prst="ellipse">
            <a:avLst/>
          </a:prstGeom>
          <a:solidFill>
            <a:srgbClr val="0E141A"/>
          </a:solidFill>
          <a:ln w="19050">
            <a:solidFill>
              <a:srgbClr val="0CA6CF"/>
            </a:solidFill>
            <a:prstDash val="solid"/>
          </a:ln>
        </p:spPr>
      </p:sp>
      <p:pic>
        <p:nvPicPr>
          <p:cNvPr id="10" name="Image 1" descr="preencoded.png">    </p:cNvPr>
          <p:cNvPicPr>
            <a:picLocks noChangeAspect="1"/>
          </p:cNvPicPr>
          <p:nvPr/>
        </p:nvPicPr>
        <p:blipFill>
          <a:blip r:embed="rId3"/>
          <a:stretch>
            <a:fillRect/>
          </a:stretch>
        </p:blipFill>
        <p:spPr>
          <a:xfrm>
            <a:off x="5035052" y="2319284"/>
            <a:ext cx="317480" cy="317480"/>
          </a:xfrm>
          <a:prstGeom prst="rect">
            <a:avLst/>
          </a:prstGeom>
        </p:spPr>
      </p:pic>
      <p:sp>
        <p:nvSpPr>
          <p:cNvPr id="11" name="Text 7"/>
          <p:cNvSpPr/>
          <p:nvPr/>
        </p:nvSpPr>
        <p:spPr>
          <a:xfrm>
            <a:off x="5623560" y="2029968"/>
            <a:ext cx="2880360" cy="914400"/>
          </a:xfrm>
          <a:prstGeom prst="rect">
            <a:avLst/>
          </a:prstGeom>
          <a:noFill/>
          <a:ln/>
        </p:spPr>
        <p:txBody>
          <a:bodyPr wrap="square" lIns="0" tIns="0" rIns="0" bIns="0" rtlCol="0" anchor="ctr"/>
          <a:lstStyle/>
          <a:p>
            <a:pPr indent="0" marL="0">
              <a:lnSpc>
                <a:spcPts val="1600"/>
              </a:lnSpc>
              <a:buNone/>
            </a:pPr>
            <a:r>
              <a:rPr lang="en-US" sz="1300" b="1" dirty="0">
                <a:solidFill>
                  <a:srgbClr val="FFFFFF"/>
                </a:solidFill>
                <a:latin typeface="Arial" pitchFamily="34" charset="0"/>
                <a:ea typeface="Arial" pitchFamily="34" charset="-122"/>
                <a:cs typeface="Arial" pitchFamily="34" charset="-120"/>
              </a:rPr>
              <a:t>CIFRADO TOTAL
</a:t>
            </a:r>
            <a:pPr indent="0" marL="0">
              <a:lnSpc>
                <a:spcPts val="1600"/>
              </a:lnSpc>
              <a:buNone/>
            </a:pPr>
            <a:r>
              <a:rPr lang="en-US" sz="1200" dirty="0">
                <a:solidFill>
                  <a:srgbClr val="8294A3"/>
                </a:solidFill>
                <a:latin typeface="Arial" pitchFamily="34" charset="0"/>
                <a:ea typeface="Arial" pitchFamily="34" charset="-122"/>
                <a:cs typeface="Arial" pitchFamily="34" charset="-120"/>
              </a:rPr>
              <a:t>Datos internos y memorias externas ilegibles sin tu clave.</a:t>
            </a:r>
            <a:endParaRPr lang="en-US" sz="1300" dirty="0"/>
          </a:p>
        </p:txBody>
      </p:sp>
      <p:sp>
        <p:nvSpPr>
          <p:cNvPr id="12" name="Shape 8"/>
          <p:cNvSpPr/>
          <p:nvPr/>
        </p:nvSpPr>
        <p:spPr>
          <a:xfrm>
            <a:off x="502920" y="3246120"/>
            <a:ext cx="3931920" cy="1143000"/>
          </a:xfrm>
          <a:prstGeom prst="roundRect">
            <a:avLst>
              <a:gd name="adj" fmla="val 3200"/>
            </a:avLst>
          </a:prstGeom>
          <a:solidFill>
            <a:srgbClr val="131C25"/>
          </a:solidFill>
          <a:ln w="12700">
            <a:solidFill>
              <a:srgbClr val="1C2832"/>
            </a:solidFill>
            <a:prstDash val="solid"/>
          </a:ln>
        </p:spPr>
      </p:sp>
      <p:sp>
        <p:nvSpPr>
          <p:cNvPr id="13" name="Shape 9"/>
          <p:cNvSpPr/>
          <p:nvPr/>
        </p:nvSpPr>
        <p:spPr>
          <a:xfrm>
            <a:off x="704088" y="3520440"/>
            <a:ext cx="566928" cy="566928"/>
          </a:xfrm>
          <a:prstGeom prst="ellipse">
            <a:avLst/>
          </a:prstGeom>
          <a:solidFill>
            <a:srgbClr val="0E141A"/>
          </a:solidFill>
          <a:ln w="19050">
            <a:solidFill>
              <a:srgbClr val="0CA6CF"/>
            </a:solidFill>
            <a:prstDash val="solid"/>
          </a:ln>
        </p:spPr>
      </p:sp>
      <p:pic>
        <p:nvPicPr>
          <p:cNvPr id="14" name="Image 2" descr="preencoded.png">    </p:cNvPr>
          <p:cNvPicPr>
            <a:picLocks noChangeAspect="1"/>
          </p:cNvPicPr>
          <p:nvPr/>
        </p:nvPicPr>
        <p:blipFill>
          <a:blip r:embed="rId4"/>
          <a:stretch>
            <a:fillRect/>
          </a:stretch>
        </p:blipFill>
        <p:spPr>
          <a:xfrm>
            <a:off x="828812" y="3645164"/>
            <a:ext cx="317480" cy="317480"/>
          </a:xfrm>
          <a:prstGeom prst="rect">
            <a:avLst/>
          </a:prstGeom>
        </p:spPr>
      </p:pic>
      <p:sp>
        <p:nvSpPr>
          <p:cNvPr id="15" name="Text 10"/>
          <p:cNvSpPr/>
          <p:nvPr/>
        </p:nvSpPr>
        <p:spPr>
          <a:xfrm>
            <a:off x="1417320" y="3355848"/>
            <a:ext cx="2880360" cy="914400"/>
          </a:xfrm>
          <a:prstGeom prst="rect">
            <a:avLst/>
          </a:prstGeom>
          <a:noFill/>
          <a:ln/>
        </p:spPr>
        <p:txBody>
          <a:bodyPr wrap="square" lIns="0" tIns="0" rIns="0" bIns="0" rtlCol="0" anchor="ctr"/>
          <a:lstStyle/>
          <a:p>
            <a:pPr indent="0" marL="0">
              <a:lnSpc>
                <a:spcPts val="1600"/>
              </a:lnSpc>
              <a:buNone/>
            </a:pPr>
            <a:r>
              <a:rPr lang="en-US" sz="1300" b="1" dirty="0">
                <a:solidFill>
                  <a:srgbClr val="FFFFFF"/>
                </a:solidFill>
                <a:latin typeface="Arial" pitchFamily="34" charset="0"/>
                <a:ea typeface="Arial" pitchFamily="34" charset="-122"/>
                <a:cs typeface="Arial" pitchFamily="34" charset="-120"/>
              </a:rPr>
              <a:t>PIN EN LA SIM
</a:t>
            </a:r>
            <a:pPr indent="0" marL="0">
              <a:lnSpc>
                <a:spcPts val="1600"/>
              </a:lnSpc>
              <a:buNone/>
            </a:pPr>
            <a:r>
              <a:rPr lang="en-US" sz="1200" dirty="0">
                <a:solidFill>
                  <a:srgbClr val="8294A3"/>
                </a:solidFill>
                <a:latin typeface="Arial" pitchFamily="34" charset="0"/>
                <a:ea typeface="Arial" pitchFamily="34" charset="-122"/>
                <a:cs typeface="Arial" pitchFamily="34" charset="-120"/>
              </a:rPr>
              <a:t>Tu línea no funciona en otro equipo. Tus códigos no viajan.</a:t>
            </a:r>
            <a:endParaRPr lang="en-US" sz="1300" dirty="0"/>
          </a:p>
        </p:txBody>
      </p:sp>
      <p:sp>
        <p:nvSpPr>
          <p:cNvPr id="16" name="Shape 11"/>
          <p:cNvSpPr/>
          <p:nvPr/>
        </p:nvSpPr>
        <p:spPr>
          <a:xfrm>
            <a:off x="4709160" y="3246120"/>
            <a:ext cx="3931920" cy="1143000"/>
          </a:xfrm>
          <a:prstGeom prst="roundRect">
            <a:avLst>
              <a:gd name="adj" fmla="val 3200"/>
            </a:avLst>
          </a:prstGeom>
          <a:solidFill>
            <a:srgbClr val="131C25"/>
          </a:solidFill>
          <a:ln w="12700">
            <a:solidFill>
              <a:srgbClr val="1C2832"/>
            </a:solidFill>
            <a:prstDash val="solid"/>
          </a:ln>
        </p:spPr>
      </p:sp>
      <p:sp>
        <p:nvSpPr>
          <p:cNvPr id="17" name="Shape 12"/>
          <p:cNvSpPr/>
          <p:nvPr/>
        </p:nvSpPr>
        <p:spPr>
          <a:xfrm>
            <a:off x="4910328" y="3520440"/>
            <a:ext cx="566928" cy="566928"/>
          </a:xfrm>
          <a:prstGeom prst="ellipse">
            <a:avLst/>
          </a:prstGeom>
          <a:solidFill>
            <a:srgbClr val="0E141A"/>
          </a:solidFill>
          <a:ln w="19050">
            <a:solidFill>
              <a:srgbClr val="0CA6CF"/>
            </a:solidFill>
            <a:prstDash val="solid"/>
          </a:ln>
        </p:spPr>
      </p:sp>
      <p:pic>
        <p:nvPicPr>
          <p:cNvPr id="18" name="Image 3" descr="preencoded.png">    </p:cNvPr>
          <p:cNvPicPr>
            <a:picLocks noChangeAspect="1"/>
          </p:cNvPicPr>
          <p:nvPr/>
        </p:nvPicPr>
        <p:blipFill>
          <a:blip r:embed="rId5"/>
          <a:stretch>
            <a:fillRect/>
          </a:stretch>
        </p:blipFill>
        <p:spPr>
          <a:xfrm>
            <a:off x="5035052" y="3645164"/>
            <a:ext cx="317480" cy="317480"/>
          </a:xfrm>
          <a:prstGeom prst="rect">
            <a:avLst/>
          </a:prstGeom>
        </p:spPr>
      </p:pic>
      <p:sp>
        <p:nvSpPr>
          <p:cNvPr id="19" name="Text 13"/>
          <p:cNvSpPr/>
          <p:nvPr/>
        </p:nvSpPr>
        <p:spPr>
          <a:xfrm>
            <a:off x="5623560" y="3355848"/>
            <a:ext cx="2880360" cy="914400"/>
          </a:xfrm>
          <a:prstGeom prst="rect">
            <a:avLst/>
          </a:prstGeom>
          <a:noFill/>
          <a:ln/>
        </p:spPr>
        <p:txBody>
          <a:bodyPr wrap="square" lIns="0" tIns="0" rIns="0" bIns="0" rtlCol="0" anchor="ctr"/>
          <a:lstStyle/>
          <a:p>
            <a:pPr indent="0" marL="0">
              <a:lnSpc>
                <a:spcPts val="1600"/>
              </a:lnSpc>
              <a:buNone/>
            </a:pPr>
            <a:r>
              <a:rPr lang="en-US" sz="1300" b="1" dirty="0">
                <a:solidFill>
                  <a:srgbClr val="FFFFFF"/>
                </a:solidFill>
                <a:latin typeface="Arial" pitchFamily="34" charset="0"/>
                <a:ea typeface="Arial" pitchFamily="34" charset="-122"/>
                <a:cs typeface="Arial" pitchFamily="34" charset="-120"/>
              </a:rPr>
              <a:t>RASTREO REMOTO
</a:t>
            </a:r>
            <a:pPr indent="0" marL="0">
              <a:lnSpc>
                <a:spcPts val="1600"/>
              </a:lnSpc>
              <a:buNone/>
            </a:pPr>
            <a:r>
              <a:rPr lang="en-US" sz="1200" dirty="0">
                <a:solidFill>
                  <a:srgbClr val="8294A3"/>
                </a:solidFill>
                <a:latin typeface="Arial" pitchFamily="34" charset="0"/>
                <a:ea typeface="Arial" pitchFamily="34" charset="-122"/>
                <a:cs typeface="Arial" pitchFamily="34" charset="-120"/>
              </a:rPr>
              <a:t>Ubicá, bloqueá y borrá el equipo a la distancia.</a:t>
            </a:r>
            <a:endParaRPr lang="en-US" sz="1300" dirty="0"/>
          </a:p>
        </p:txBody>
      </p:sp>
      <p:sp>
        <p:nvSpPr>
          <p:cNvPr id="20" name="Text 14"/>
          <p:cNvSpPr/>
          <p:nvPr/>
        </p:nvSpPr>
        <p:spPr>
          <a:xfrm>
            <a:off x="6035040" y="4553712"/>
            <a:ext cx="2606040" cy="274320"/>
          </a:xfrm>
          <a:prstGeom prst="rect">
            <a:avLst/>
          </a:prstGeom>
          <a:noFill/>
          <a:ln/>
        </p:spPr>
        <p:txBody>
          <a:bodyPr wrap="square" lIns="0" tIns="0" rIns="0" bIns="0" rtlCol="0" anchor="ctr"/>
          <a:lstStyle/>
          <a:p>
            <a:pPr algn="r" indent="0" marL="0">
              <a:buNone/>
            </a:pPr>
            <a:r>
              <a:rPr lang="en-US" sz="1100" b="1" spc="200" kern="0" dirty="0">
                <a:solidFill>
                  <a:srgbClr val="0CA6CF"/>
                </a:solidFill>
                <a:latin typeface="Courier New" pitchFamily="34" charset="0"/>
                <a:ea typeface="Courier New" pitchFamily="34" charset="-122"/>
                <a:cs typeface="Courier New" pitchFamily="34" charset="-120"/>
              </a:rPr>
              <a:t>PUERTA 03 CERRADA ✓</a:t>
            </a:r>
            <a:endParaRPr lang="en-US" sz="1100" dirty="0"/>
          </a:p>
        </p:txBody>
      </p:sp>
      <p:sp>
        <p:nvSpPr>
          <p:cNvPr id="21" name="Text 15"/>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22" name="Text 1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23" name="Text 1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17/30</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PUERTA 03 — BONUS: LAS TRAMPAS DE LA CALLE</a:t>
            </a:r>
            <a:endParaRPr lang="en-US" sz="1200" dirty="0"/>
          </a:p>
        </p:txBody>
      </p:sp>
      <p:sp>
        <p:nvSpPr>
          <p:cNvPr id="3" name="Text 1"/>
          <p:cNvSpPr/>
          <p:nvPr/>
        </p:nvSpPr>
        <p:spPr>
          <a:xfrm>
            <a:off x="502920" y="1097280"/>
            <a:ext cx="8138160" cy="594360"/>
          </a:xfrm>
          <a:prstGeom prst="rect">
            <a:avLst/>
          </a:prstGeom>
          <a:noFill/>
          <a:ln/>
        </p:spPr>
        <p:txBody>
          <a:bodyPr wrap="square" lIns="0" tIns="0" rIns="0" bIns="0" rtlCol="0" anchor="ctr"/>
          <a:lstStyle/>
          <a:p>
            <a:pPr indent="0" marL="0">
              <a:buNone/>
            </a:pPr>
            <a:r>
              <a:rPr lang="en-US" sz="2900" b="1" dirty="0">
                <a:solidFill>
                  <a:srgbClr val="FFFFFF"/>
                </a:solidFill>
                <a:latin typeface="Arial" pitchFamily="34" charset="0"/>
                <a:ea typeface="Arial" pitchFamily="34" charset="-122"/>
                <a:cs typeface="Arial" pitchFamily="34" charset="-120"/>
              </a:rPr>
              <a:t>Dos trampas que pisás todas las semanas sin saberlo.</a:t>
            </a:r>
            <a:endParaRPr lang="en-US" sz="2900" dirty="0"/>
          </a:p>
        </p:txBody>
      </p:sp>
      <p:sp>
        <p:nvSpPr>
          <p:cNvPr id="4" name="Shape 2"/>
          <p:cNvSpPr/>
          <p:nvPr/>
        </p:nvSpPr>
        <p:spPr>
          <a:xfrm>
            <a:off x="502920" y="1965960"/>
            <a:ext cx="3931920" cy="2331720"/>
          </a:xfrm>
          <a:prstGeom prst="roundRect">
            <a:avLst>
              <a:gd name="adj" fmla="val 1569"/>
            </a:avLst>
          </a:prstGeom>
          <a:solidFill>
            <a:srgbClr val="131C25"/>
          </a:solidFill>
          <a:ln w="12700">
            <a:solidFill>
              <a:srgbClr val="1C2832"/>
            </a:solidFill>
            <a:prstDash val="solid"/>
          </a:ln>
        </p:spPr>
      </p:sp>
      <p:sp>
        <p:nvSpPr>
          <p:cNvPr id="5" name="Shape 3"/>
          <p:cNvSpPr/>
          <p:nvPr/>
        </p:nvSpPr>
        <p:spPr>
          <a:xfrm>
            <a:off x="4709160" y="1965960"/>
            <a:ext cx="3931920" cy="2331720"/>
          </a:xfrm>
          <a:prstGeom prst="roundRect">
            <a:avLst>
              <a:gd name="adj" fmla="val 1569"/>
            </a:avLst>
          </a:prstGeom>
          <a:solidFill>
            <a:srgbClr val="131C25"/>
          </a:solidFill>
          <a:ln w="12700">
            <a:solidFill>
              <a:srgbClr val="1C2832"/>
            </a:solidFill>
            <a:prstDash val="solid"/>
          </a:ln>
        </p:spPr>
      </p:sp>
      <p:sp>
        <p:nvSpPr>
          <p:cNvPr id="6" name="Shape 4"/>
          <p:cNvSpPr/>
          <p:nvPr/>
        </p:nvSpPr>
        <p:spPr>
          <a:xfrm>
            <a:off x="777240" y="2240280"/>
            <a:ext cx="603504" cy="603504"/>
          </a:xfrm>
          <a:prstGeom prst="ellipse">
            <a:avLst/>
          </a:prstGeom>
          <a:solidFill>
            <a:srgbClr val="0E141A"/>
          </a:solidFill>
          <a:ln w="19050">
            <a:solidFill>
              <a:srgbClr val="DC5428"/>
            </a:solidFill>
            <a:prstDash val="solid"/>
          </a:ln>
        </p:spPr>
      </p:sp>
      <p:pic>
        <p:nvPicPr>
          <p:cNvPr id="7" name="Image 0" descr="preencoded.png">    </p:cNvPr>
          <p:cNvPicPr>
            <a:picLocks noChangeAspect="1"/>
          </p:cNvPicPr>
          <p:nvPr/>
        </p:nvPicPr>
        <p:blipFill>
          <a:blip r:embed="rId2"/>
          <a:stretch>
            <a:fillRect/>
          </a:stretch>
        </p:blipFill>
        <p:spPr>
          <a:xfrm>
            <a:off x="910011" y="2373051"/>
            <a:ext cx="337962" cy="337962"/>
          </a:xfrm>
          <a:prstGeom prst="rect">
            <a:avLst/>
          </a:prstGeom>
        </p:spPr>
      </p:pic>
      <p:sp>
        <p:nvSpPr>
          <p:cNvPr id="8" name="Text 5"/>
          <p:cNvSpPr/>
          <p:nvPr/>
        </p:nvSpPr>
        <p:spPr>
          <a:xfrm>
            <a:off x="1554480" y="2331720"/>
            <a:ext cx="2743200" cy="411480"/>
          </a:xfrm>
          <a:prstGeom prst="rect">
            <a:avLst/>
          </a:prstGeom>
          <a:noFill/>
          <a:ln/>
        </p:spPr>
        <p:txBody>
          <a:bodyPr wrap="square" lIns="0" tIns="0" rIns="0" bIns="0" rtlCol="0" anchor="ctr"/>
          <a:lstStyle/>
          <a:p>
            <a:pPr indent="0" marL="0">
              <a:buNone/>
            </a:pPr>
            <a:r>
              <a:rPr lang="en-US" sz="1500" b="1" dirty="0">
                <a:solidFill>
                  <a:srgbClr val="FFFFFF"/>
                </a:solidFill>
                <a:latin typeface="Arial" pitchFamily="34" charset="0"/>
                <a:ea typeface="Arial" pitchFamily="34" charset="-122"/>
                <a:cs typeface="Arial" pitchFamily="34" charset="-120"/>
              </a:rPr>
              <a:t>EL USB “GRATIS”</a:t>
            </a:r>
            <a:endParaRPr lang="en-US" sz="1500" dirty="0"/>
          </a:p>
        </p:txBody>
      </p:sp>
      <p:sp>
        <p:nvSpPr>
          <p:cNvPr id="9" name="Text 6"/>
          <p:cNvSpPr/>
          <p:nvPr/>
        </p:nvSpPr>
        <p:spPr>
          <a:xfrm>
            <a:off x="777240" y="3017520"/>
            <a:ext cx="3429000" cy="1143000"/>
          </a:xfrm>
          <a:prstGeom prst="rect">
            <a:avLst/>
          </a:prstGeom>
          <a:noFill/>
          <a:ln/>
        </p:spPr>
        <p:txBody>
          <a:bodyPr wrap="square" lIns="0" tIns="0" rIns="0" bIns="0" rtlCol="0" anchor="ctr"/>
          <a:lstStyle/>
          <a:p>
            <a:pPr indent="0" marL="0">
              <a:lnSpc>
                <a:spcPts val="1800"/>
              </a:lnSpc>
              <a:buNone/>
            </a:pPr>
            <a:r>
              <a:rPr lang="en-US" sz="1300" dirty="0">
                <a:solidFill>
                  <a:srgbClr val="8294A3"/>
                </a:solidFill>
                <a:latin typeface="Arial" pitchFamily="34" charset="0"/>
                <a:ea typeface="Arial" pitchFamily="34" charset="-122"/>
                <a:cs typeface="Arial" pitchFamily="34" charset="-120"/>
              </a:rPr>
              <a:t>Un puerto de carga público puede sincronizar tus datos mientras te regala batería. Usá tu cargador a la corriente o modo solo carga.</a:t>
            </a:r>
            <a:endParaRPr lang="en-US" sz="1300" dirty="0"/>
          </a:p>
        </p:txBody>
      </p:sp>
      <p:sp>
        <p:nvSpPr>
          <p:cNvPr id="10" name="Shape 7"/>
          <p:cNvSpPr/>
          <p:nvPr/>
        </p:nvSpPr>
        <p:spPr>
          <a:xfrm>
            <a:off x="4983480" y="2240280"/>
            <a:ext cx="603504" cy="603504"/>
          </a:xfrm>
          <a:prstGeom prst="ellipse">
            <a:avLst/>
          </a:prstGeom>
          <a:solidFill>
            <a:srgbClr val="0E141A"/>
          </a:solidFill>
          <a:ln w="19050">
            <a:solidFill>
              <a:srgbClr val="DC5428"/>
            </a:solidFill>
            <a:prstDash val="solid"/>
          </a:ln>
        </p:spPr>
      </p:sp>
      <p:pic>
        <p:nvPicPr>
          <p:cNvPr id="11" name="Image 1" descr="preencoded.png">    </p:cNvPr>
          <p:cNvPicPr>
            <a:picLocks noChangeAspect="1"/>
          </p:cNvPicPr>
          <p:nvPr/>
        </p:nvPicPr>
        <p:blipFill>
          <a:blip r:embed="rId3"/>
          <a:stretch>
            <a:fillRect/>
          </a:stretch>
        </p:blipFill>
        <p:spPr>
          <a:xfrm>
            <a:off x="5116251" y="2373051"/>
            <a:ext cx="337962" cy="337962"/>
          </a:xfrm>
          <a:prstGeom prst="rect">
            <a:avLst/>
          </a:prstGeom>
        </p:spPr>
      </p:pic>
      <p:sp>
        <p:nvSpPr>
          <p:cNvPr id="12" name="Text 8"/>
          <p:cNvSpPr/>
          <p:nvPr/>
        </p:nvSpPr>
        <p:spPr>
          <a:xfrm>
            <a:off x="5760720" y="2331720"/>
            <a:ext cx="2743200" cy="411480"/>
          </a:xfrm>
          <a:prstGeom prst="rect">
            <a:avLst/>
          </a:prstGeom>
          <a:noFill/>
          <a:ln/>
        </p:spPr>
        <p:txBody>
          <a:bodyPr wrap="square" lIns="0" tIns="0" rIns="0" bIns="0" rtlCol="0" anchor="ctr"/>
          <a:lstStyle/>
          <a:p>
            <a:pPr indent="0" marL="0">
              <a:buNone/>
            </a:pPr>
            <a:r>
              <a:rPr lang="en-US" sz="1500" b="1" dirty="0">
                <a:solidFill>
                  <a:srgbClr val="FFFFFF"/>
                </a:solidFill>
                <a:latin typeface="Arial" pitchFamily="34" charset="0"/>
                <a:ea typeface="Arial" pitchFamily="34" charset="-122"/>
                <a:cs typeface="Arial" pitchFamily="34" charset="-120"/>
              </a:rPr>
              <a:t>EL QR DEL PARQUÍMETRO</a:t>
            </a:r>
            <a:endParaRPr lang="en-US" sz="1500" dirty="0"/>
          </a:p>
        </p:txBody>
      </p:sp>
      <p:sp>
        <p:nvSpPr>
          <p:cNvPr id="13" name="Text 9"/>
          <p:cNvSpPr/>
          <p:nvPr/>
        </p:nvSpPr>
        <p:spPr>
          <a:xfrm>
            <a:off x="4983480" y="3017520"/>
            <a:ext cx="3429000" cy="1143000"/>
          </a:xfrm>
          <a:prstGeom prst="rect">
            <a:avLst/>
          </a:prstGeom>
          <a:noFill/>
          <a:ln/>
        </p:spPr>
        <p:txBody>
          <a:bodyPr wrap="square" lIns="0" tIns="0" rIns="0" bIns="0" rtlCol="0" anchor="ctr"/>
          <a:lstStyle/>
          <a:p>
            <a:pPr indent="0" marL="0">
              <a:lnSpc>
                <a:spcPts val="1800"/>
              </a:lnSpc>
              <a:buNone/>
            </a:pPr>
            <a:r>
              <a:rPr lang="en-US" sz="1300" dirty="0">
                <a:solidFill>
                  <a:srgbClr val="8294A3"/>
                </a:solidFill>
                <a:latin typeface="Arial" pitchFamily="34" charset="0"/>
                <a:ea typeface="Arial" pitchFamily="34" charset="-122"/>
                <a:cs typeface="Arial" pitchFamily="34" charset="-120"/>
              </a:rPr>
              <a:t>Pudo pegarlo un estafador hace una hora. Es la única estafa que escaneás vos mismo. Mirá la dirección a la que te lleva antes de tocar nada.</a:t>
            </a:r>
            <a:endParaRPr lang="en-US" sz="1300" dirty="0"/>
          </a:p>
        </p:txBody>
      </p:sp>
      <p:sp>
        <p:nvSpPr>
          <p:cNvPr id="14" name="Text 10"/>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15" name="Text 11"/>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6" name="Text 12"/>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18/30</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PUERTA 04 — TU CASA</a:t>
            </a:r>
            <a:endParaRPr lang="en-US" sz="1200" dirty="0"/>
          </a:p>
        </p:txBody>
      </p:sp>
      <p:sp>
        <p:nvSpPr>
          <p:cNvPr id="3" name="Text 1"/>
          <p:cNvSpPr/>
          <p:nvPr/>
        </p:nvSpPr>
        <p:spPr>
          <a:xfrm>
            <a:off x="502920" y="1371600"/>
            <a:ext cx="8138160" cy="1463040"/>
          </a:xfrm>
          <a:prstGeom prst="rect">
            <a:avLst/>
          </a:prstGeom>
          <a:noFill/>
          <a:ln/>
        </p:spPr>
        <p:txBody>
          <a:bodyPr wrap="square" lIns="0" tIns="0" rIns="0" bIns="0" rtlCol="0" anchor="ctr"/>
          <a:lstStyle/>
          <a:p>
            <a:pPr indent="0" marL="0">
              <a:lnSpc>
                <a:spcPts val="4400"/>
              </a:lnSpc>
              <a:buNone/>
            </a:pPr>
            <a:r>
              <a:rPr lang="en-US" sz="3600" b="1" dirty="0">
                <a:solidFill>
                  <a:srgbClr val="FFFFFF"/>
                </a:solidFill>
                <a:latin typeface="Arial" pitchFamily="34" charset="0"/>
                <a:ea typeface="Arial" pitchFamily="34" charset="-122"/>
                <a:cs typeface="Arial" pitchFamily="34" charset="-120"/>
              </a:rPr>
              <a:t>Un intruso puede entrar a tu casa
</a:t>
            </a:r>
            <a:pPr indent="0" marL="0">
              <a:lnSpc>
                <a:spcPts val="4400"/>
              </a:lnSpc>
              <a:buNone/>
            </a:pPr>
            <a:r>
              <a:rPr lang="en-US" sz="3600" b="1" dirty="0">
                <a:solidFill>
                  <a:srgbClr val="0CA6CF"/>
                </a:solidFill>
                <a:latin typeface="Arial" pitchFamily="34" charset="0"/>
                <a:ea typeface="Arial" pitchFamily="34" charset="-122"/>
                <a:cs typeface="Arial" pitchFamily="34" charset="-120"/>
              </a:rPr>
              <a:t>sin tocar la cerradura.</a:t>
            </a:r>
            <a:endParaRPr lang="en-US" sz="3600" dirty="0"/>
          </a:p>
        </p:txBody>
      </p:sp>
      <p:sp>
        <p:nvSpPr>
          <p:cNvPr id="4" name="Text 2"/>
          <p:cNvSpPr/>
          <p:nvPr/>
        </p:nvSpPr>
        <p:spPr>
          <a:xfrm>
            <a:off x="502920" y="3108960"/>
            <a:ext cx="7680960" cy="914400"/>
          </a:xfrm>
          <a:prstGeom prst="rect">
            <a:avLst/>
          </a:prstGeom>
          <a:noFill/>
          <a:ln/>
        </p:spPr>
        <p:txBody>
          <a:bodyPr wrap="square" lIns="0" tIns="0" rIns="0" bIns="0" rtlCol="0" anchor="ctr"/>
          <a:lstStyle/>
          <a:p>
            <a:pPr indent="0" marL="0">
              <a:lnSpc>
                <a:spcPts val="2500"/>
              </a:lnSpc>
              <a:buNone/>
            </a:pPr>
            <a:r>
              <a:rPr lang="en-US" sz="1700" dirty="0">
                <a:solidFill>
                  <a:srgbClr val="8294A3"/>
                </a:solidFill>
                <a:latin typeface="Arial" pitchFamily="34" charset="0"/>
                <a:ea typeface="Arial" pitchFamily="34" charset="-122"/>
                <a:cs typeface="Arial" pitchFamily="34" charset="-120"/>
              </a:rPr>
              <a:t>Por tu wifi. Directo a tus dispositivos, tus archivos y tu familia.</a:t>
            </a:r>
            <a:endParaRPr lang="en-US" sz="1700" dirty="0"/>
          </a:p>
          <a:p>
            <a:pPr indent="0" marL="0">
              <a:lnSpc>
                <a:spcPts val="2500"/>
              </a:lnSpc>
              <a:buNone/>
            </a:pPr>
            <a:r>
              <a:rPr lang="en-US" sz="1700" dirty="0">
                <a:solidFill>
                  <a:srgbClr val="8294A3"/>
                </a:solidFill>
                <a:latin typeface="Arial" pitchFamily="34" charset="0"/>
                <a:ea typeface="Arial" pitchFamily="34" charset="-122"/>
                <a:cs typeface="Arial" pitchFamily="34" charset="-120"/>
              </a:rPr>
              <a:t>Y no deja huellas en el felpudo.</a:t>
            </a:r>
            <a:endParaRPr lang="en-US" sz="1700" dirty="0"/>
          </a:p>
        </p:txBody>
      </p:sp>
      <p:sp>
        <p:nvSpPr>
          <p:cNvPr id="5" name="Text 3"/>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6"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7"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19/30</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HAGAMOS UN EJERCICIO</a:t>
            </a:r>
            <a:endParaRPr lang="en-US" sz="1200" dirty="0"/>
          </a:p>
        </p:txBody>
      </p:sp>
      <p:sp>
        <p:nvSpPr>
          <p:cNvPr id="3" name="Text 1"/>
          <p:cNvSpPr/>
          <p:nvPr/>
        </p:nvSpPr>
        <p:spPr>
          <a:xfrm>
            <a:off x="502920" y="1188720"/>
            <a:ext cx="8138160" cy="1463040"/>
          </a:xfrm>
          <a:prstGeom prst="rect">
            <a:avLst/>
          </a:prstGeom>
          <a:noFill/>
          <a:ln/>
        </p:spPr>
        <p:txBody>
          <a:bodyPr wrap="square" lIns="0" tIns="0" rIns="0" bIns="0" rtlCol="0" anchor="ctr"/>
          <a:lstStyle/>
          <a:p>
            <a:pPr indent="0" marL="0">
              <a:lnSpc>
                <a:spcPts val="4400"/>
              </a:lnSpc>
              <a:buNone/>
            </a:pPr>
            <a:r>
              <a:rPr lang="en-US" sz="3600" b="1" dirty="0">
                <a:solidFill>
                  <a:srgbClr val="FFFFFF"/>
                </a:solidFill>
                <a:latin typeface="Arial" pitchFamily="34" charset="0"/>
                <a:ea typeface="Arial" pitchFamily="34" charset="-122"/>
                <a:cs typeface="Arial" pitchFamily="34" charset="-120"/>
              </a:rPr>
              <a:t>Agarrá tu celular. Ahora imaginalo en manos de un desconocido.</a:t>
            </a:r>
            <a:endParaRPr lang="en-US" sz="3600" dirty="0"/>
          </a:p>
        </p:txBody>
      </p:sp>
      <p:sp>
        <p:nvSpPr>
          <p:cNvPr id="4" name="Shape 2"/>
          <p:cNvSpPr/>
          <p:nvPr/>
        </p:nvSpPr>
        <p:spPr>
          <a:xfrm>
            <a:off x="502920" y="2880360"/>
            <a:ext cx="1920240" cy="1234440"/>
          </a:xfrm>
          <a:prstGeom prst="roundRect">
            <a:avLst>
              <a:gd name="adj" fmla="val 2963"/>
            </a:avLst>
          </a:prstGeom>
          <a:solidFill>
            <a:srgbClr val="131C25"/>
          </a:solidFill>
          <a:ln w="12700">
            <a:solidFill>
              <a:srgbClr val="1C2832"/>
            </a:solidFill>
            <a:prstDash val="solid"/>
          </a:ln>
        </p:spPr>
      </p:sp>
      <p:sp>
        <p:nvSpPr>
          <p:cNvPr id="5" name="Shape 3"/>
          <p:cNvSpPr/>
          <p:nvPr/>
        </p:nvSpPr>
        <p:spPr>
          <a:xfrm>
            <a:off x="1179576" y="3035808"/>
            <a:ext cx="566928" cy="566928"/>
          </a:xfrm>
          <a:prstGeom prst="ellipse">
            <a:avLst/>
          </a:prstGeom>
          <a:solidFill>
            <a:srgbClr val="0E141A"/>
          </a:solidFill>
          <a:ln w="19050">
            <a:solidFill>
              <a:srgbClr val="DC5428"/>
            </a:solidFill>
            <a:prstDash val="solid"/>
          </a:ln>
        </p:spPr>
      </p:sp>
      <p:pic>
        <p:nvPicPr>
          <p:cNvPr id="6" name="Image 0" descr="preencoded.png">    </p:cNvPr>
          <p:cNvPicPr>
            <a:picLocks noChangeAspect="1"/>
          </p:cNvPicPr>
          <p:nvPr/>
        </p:nvPicPr>
        <p:blipFill>
          <a:blip r:embed="rId2"/>
          <a:stretch>
            <a:fillRect/>
          </a:stretch>
        </p:blipFill>
        <p:spPr>
          <a:xfrm>
            <a:off x="1304300" y="3160532"/>
            <a:ext cx="317480" cy="317480"/>
          </a:xfrm>
          <a:prstGeom prst="rect">
            <a:avLst/>
          </a:prstGeom>
        </p:spPr>
      </p:pic>
      <p:sp>
        <p:nvSpPr>
          <p:cNvPr id="7" name="Text 4"/>
          <p:cNvSpPr/>
          <p:nvPr/>
        </p:nvSpPr>
        <p:spPr>
          <a:xfrm>
            <a:off x="576072" y="3675888"/>
            <a:ext cx="1773936" cy="411480"/>
          </a:xfrm>
          <a:prstGeom prst="rect">
            <a:avLst/>
          </a:prstGeom>
          <a:noFill/>
          <a:ln/>
        </p:spPr>
        <p:txBody>
          <a:bodyPr wrap="square" lIns="0" tIns="0" rIns="0" bIns="0" rtlCol="0" anchor="ctr"/>
          <a:lstStyle/>
          <a:p>
            <a:pPr algn="ctr" indent="0" marL="0">
              <a:buNone/>
            </a:pPr>
            <a:r>
              <a:rPr lang="en-US" sz="1250" dirty="0">
                <a:solidFill>
                  <a:srgbClr val="D7DEE5"/>
                </a:solidFill>
                <a:latin typeface="Arial" pitchFamily="34" charset="0"/>
                <a:ea typeface="Arial" pitchFamily="34" charset="-122"/>
                <a:cs typeface="Arial" pitchFamily="34" charset="-120"/>
              </a:rPr>
              <a:t>Tus mails y mensajes</a:t>
            </a:r>
            <a:endParaRPr lang="en-US" sz="1250" dirty="0"/>
          </a:p>
        </p:txBody>
      </p:sp>
      <p:sp>
        <p:nvSpPr>
          <p:cNvPr id="8" name="Shape 5"/>
          <p:cNvSpPr/>
          <p:nvPr/>
        </p:nvSpPr>
        <p:spPr>
          <a:xfrm>
            <a:off x="2606040" y="2880360"/>
            <a:ext cx="1920240" cy="1234440"/>
          </a:xfrm>
          <a:prstGeom prst="roundRect">
            <a:avLst>
              <a:gd name="adj" fmla="val 2963"/>
            </a:avLst>
          </a:prstGeom>
          <a:solidFill>
            <a:srgbClr val="131C25"/>
          </a:solidFill>
          <a:ln w="12700">
            <a:solidFill>
              <a:srgbClr val="1C2832"/>
            </a:solidFill>
            <a:prstDash val="solid"/>
          </a:ln>
        </p:spPr>
      </p:sp>
      <p:sp>
        <p:nvSpPr>
          <p:cNvPr id="9" name="Shape 6"/>
          <p:cNvSpPr/>
          <p:nvPr/>
        </p:nvSpPr>
        <p:spPr>
          <a:xfrm>
            <a:off x="3282696" y="3035808"/>
            <a:ext cx="566928" cy="566928"/>
          </a:xfrm>
          <a:prstGeom prst="ellipse">
            <a:avLst/>
          </a:prstGeom>
          <a:solidFill>
            <a:srgbClr val="0E141A"/>
          </a:solidFill>
          <a:ln w="19050">
            <a:solidFill>
              <a:srgbClr val="DC5428"/>
            </a:solidFill>
            <a:prstDash val="solid"/>
          </a:ln>
        </p:spPr>
      </p:sp>
      <p:pic>
        <p:nvPicPr>
          <p:cNvPr id="10" name="Image 1" descr="preencoded.png">    </p:cNvPr>
          <p:cNvPicPr>
            <a:picLocks noChangeAspect="1"/>
          </p:cNvPicPr>
          <p:nvPr/>
        </p:nvPicPr>
        <p:blipFill>
          <a:blip r:embed="rId3"/>
          <a:stretch>
            <a:fillRect/>
          </a:stretch>
        </p:blipFill>
        <p:spPr>
          <a:xfrm>
            <a:off x="3407420" y="3160532"/>
            <a:ext cx="317480" cy="317480"/>
          </a:xfrm>
          <a:prstGeom prst="rect">
            <a:avLst/>
          </a:prstGeom>
        </p:spPr>
      </p:pic>
      <p:sp>
        <p:nvSpPr>
          <p:cNvPr id="11" name="Text 7"/>
          <p:cNvSpPr/>
          <p:nvPr/>
        </p:nvSpPr>
        <p:spPr>
          <a:xfrm>
            <a:off x="2679192" y="3675888"/>
            <a:ext cx="1773936" cy="411480"/>
          </a:xfrm>
          <a:prstGeom prst="rect">
            <a:avLst/>
          </a:prstGeom>
          <a:noFill/>
          <a:ln/>
        </p:spPr>
        <p:txBody>
          <a:bodyPr wrap="square" lIns="0" tIns="0" rIns="0" bIns="0" rtlCol="0" anchor="ctr"/>
          <a:lstStyle/>
          <a:p>
            <a:pPr algn="ctr" indent="0" marL="0">
              <a:buNone/>
            </a:pPr>
            <a:r>
              <a:rPr lang="en-US" sz="1250" dirty="0">
                <a:solidFill>
                  <a:srgbClr val="D7DEE5"/>
                </a:solidFill>
                <a:latin typeface="Arial" pitchFamily="34" charset="0"/>
                <a:ea typeface="Arial" pitchFamily="34" charset="-122"/>
                <a:cs typeface="Arial" pitchFamily="34" charset="-120"/>
              </a:rPr>
              <a:t>Tus claves guardadas</a:t>
            </a:r>
            <a:endParaRPr lang="en-US" sz="1250" dirty="0"/>
          </a:p>
        </p:txBody>
      </p:sp>
      <p:sp>
        <p:nvSpPr>
          <p:cNvPr id="12" name="Shape 8"/>
          <p:cNvSpPr/>
          <p:nvPr/>
        </p:nvSpPr>
        <p:spPr>
          <a:xfrm>
            <a:off x="4709160" y="2880360"/>
            <a:ext cx="1920240" cy="1234440"/>
          </a:xfrm>
          <a:prstGeom prst="roundRect">
            <a:avLst>
              <a:gd name="adj" fmla="val 2963"/>
            </a:avLst>
          </a:prstGeom>
          <a:solidFill>
            <a:srgbClr val="131C25"/>
          </a:solidFill>
          <a:ln w="12700">
            <a:solidFill>
              <a:srgbClr val="1C2832"/>
            </a:solidFill>
            <a:prstDash val="solid"/>
          </a:ln>
        </p:spPr>
      </p:sp>
      <p:sp>
        <p:nvSpPr>
          <p:cNvPr id="13" name="Shape 9"/>
          <p:cNvSpPr/>
          <p:nvPr/>
        </p:nvSpPr>
        <p:spPr>
          <a:xfrm>
            <a:off x="5385816" y="3035808"/>
            <a:ext cx="566928" cy="566928"/>
          </a:xfrm>
          <a:prstGeom prst="ellipse">
            <a:avLst/>
          </a:prstGeom>
          <a:solidFill>
            <a:srgbClr val="0E141A"/>
          </a:solidFill>
          <a:ln w="19050">
            <a:solidFill>
              <a:srgbClr val="DC5428"/>
            </a:solidFill>
            <a:prstDash val="solid"/>
          </a:ln>
        </p:spPr>
      </p:sp>
      <p:pic>
        <p:nvPicPr>
          <p:cNvPr id="14" name="Image 2" descr="preencoded.png">    </p:cNvPr>
          <p:cNvPicPr>
            <a:picLocks noChangeAspect="1"/>
          </p:cNvPicPr>
          <p:nvPr/>
        </p:nvPicPr>
        <p:blipFill>
          <a:blip r:embed="rId4"/>
          <a:stretch>
            <a:fillRect/>
          </a:stretch>
        </p:blipFill>
        <p:spPr>
          <a:xfrm>
            <a:off x="5510540" y="3160532"/>
            <a:ext cx="317480" cy="317480"/>
          </a:xfrm>
          <a:prstGeom prst="rect">
            <a:avLst/>
          </a:prstGeom>
        </p:spPr>
      </p:pic>
      <p:sp>
        <p:nvSpPr>
          <p:cNvPr id="15" name="Text 10"/>
          <p:cNvSpPr/>
          <p:nvPr/>
        </p:nvSpPr>
        <p:spPr>
          <a:xfrm>
            <a:off x="4782312" y="3675888"/>
            <a:ext cx="1773936" cy="411480"/>
          </a:xfrm>
          <a:prstGeom prst="rect">
            <a:avLst/>
          </a:prstGeom>
          <a:noFill/>
          <a:ln/>
        </p:spPr>
        <p:txBody>
          <a:bodyPr wrap="square" lIns="0" tIns="0" rIns="0" bIns="0" rtlCol="0" anchor="ctr"/>
          <a:lstStyle/>
          <a:p>
            <a:pPr algn="ctr" indent="0" marL="0">
              <a:buNone/>
            </a:pPr>
            <a:r>
              <a:rPr lang="en-US" sz="1250" dirty="0">
                <a:solidFill>
                  <a:srgbClr val="D7DEE5"/>
                </a:solidFill>
                <a:latin typeface="Arial" pitchFamily="34" charset="0"/>
                <a:ea typeface="Arial" pitchFamily="34" charset="-122"/>
                <a:cs typeface="Arial" pitchFamily="34" charset="-120"/>
              </a:rPr>
              <a:t>Tus fotos privadas</a:t>
            </a:r>
            <a:endParaRPr lang="en-US" sz="1250" dirty="0"/>
          </a:p>
        </p:txBody>
      </p:sp>
      <p:sp>
        <p:nvSpPr>
          <p:cNvPr id="16" name="Shape 11"/>
          <p:cNvSpPr/>
          <p:nvPr/>
        </p:nvSpPr>
        <p:spPr>
          <a:xfrm>
            <a:off x="6812280" y="2880360"/>
            <a:ext cx="1920240" cy="1234440"/>
          </a:xfrm>
          <a:prstGeom prst="roundRect">
            <a:avLst>
              <a:gd name="adj" fmla="val 2963"/>
            </a:avLst>
          </a:prstGeom>
          <a:solidFill>
            <a:srgbClr val="131C25"/>
          </a:solidFill>
          <a:ln w="12700">
            <a:solidFill>
              <a:srgbClr val="1C2832"/>
            </a:solidFill>
            <a:prstDash val="solid"/>
          </a:ln>
        </p:spPr>
      </p:sp>
      <p:sp>
        <p:nvSpPr>
          <p:cNvPr id="17" name="Shape 12"/>
          <p:cNvSpPr/>
          <p:nvPr/>
        </p:nvSpPr>
        <p:spPr>
          <a:xfrm>
            <a:off x="7488936" y="3035808"/>
            <a:ext cx="566928" cy="566928"/>
          </a:xfrm>
          <a:prstGeom prst="ellipse">
            <a:avLst/>
          </a:prstGeom>
          <a:solidFill>
            <a:srgbClr val="0E141A"/>
          </a:solidFill>
          <a:ln w="19050">
            <a:solidFill>
              <a:srgbClr val="DC5428"/>
            </a:solidFill>
            <a:prstDash val="solid"/>
          </a:ln>
        </p:spPr>
      </p:sp>
      <p:pic>
        <p:nvPicPr>
          <p:cNvPr id="18" name="Image 3" descr="preencoded.png">    </p:cNvPr>
          <p:cNvPicPr>
            <a:picLocks noChangeAspect="1"/>
          </p:cNvPicPr>
          <p:nvPr/>
        </p:nvPicPr>
        <p:blipFill>
          <a:blip r:embed="rId5"/>
          <a:stretch>
            <a:fillRect/>
          </a:stretch>
        </p:blipFill>
        <p:spPr>
          <a:xfrm>
            <a:off x="7613660" y="3160532"/>
            <a:ext cx="317480" cy="317480"/>
          </a:xfrm>
          <a:prstGeom prst="rect">
            <a:avLst/>
          </a:prstGeom>
        </p:spPr>
      </p:pic>
      <p:sp>
        <p:nvSpPr>
          <p:cNvPr id="19" name="Text 13"/>
          <p:cNvSpPr/>
          <p:nvPr/>
        </p:nvSpPr>
        <p:spPr>
          <a:xfrm>
            <a:off x="6885432" y="3675888"/>
            <a:ext cx="1773936" cy="411480"/>
          </a:xfrm>
          <a:prstGeom prst="rect">
            <a:avLst/>
          </a:prstGeom>
          <a:noFill/>
          <a:ln/>
        </p:spPr>
        <p:txBody>
          <a:bodyPr wrap="square" lIns="0" tIns="0" rIns="0" bIns="0" rtlCol="0" anchor="ctr"/>
          <a:lstStyle/>
          <a:p>
            <a:pPr algn="ctr" indent="0" marL="0">
              <a:buNone/>
            </a:pPr>
            <a:r>
              <a:rPr lang="en-US" sz="1250" dirty="0">
                <a:solidFill>
                  <a:srgbClr val="D7DEE5"/>
                </a:solidFill>
                <a:latin typeface="Arial" pitchFamily="34" charset="0"/>
                <a:ea typeface="Arial" pitchFamily="34" charset="-122"/>
                <a:cs typeface="Arial" pitchFamily="34" charset="-120"/>
              </a:rPr>
              <a:t>Tu banco, a un toque</a:t>
            </a:r>
            <a:endParaRPr lang="en-US" sz="1250" dirty="0"/>
          </a:p>
        </p:txBody>
      </p:sp>
      <p:sp>
        <p:nvSpPr>
          <p:cNvPr id="20" name="Text 14"/>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21" name="Text 15"/>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22" name="Text 16"/>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02/30</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PUERTA 04 — LA IRONÍA</a:t>
            </a:r>
            <a:endParaRPr lang="en-US" sz="1200" dirty="0"/>
          </a:p>
        </p:txBody>
      </p:sp>
      <p:sp>
        <p:nvSpPr>
          <p:cNvPr id="3" name="Text 1"/>
          <p:cNvSpPr/>
          <p:nvPr/>
        </p:nvSpPr>
        <p:spPr>
          <a:xfrm>
            <a:off x="502920" y="1280160"/>
            <a:ext cx="8138160" cy="1554480"/>
          </a:xfrm>
          <a:prstGeom prst="rect">
            <a:avLst/>
          </a:prstGeom>
          <a:noFill/>
          <a:ln/>
        </p:spPr>
        <p:txBody>
          <a:bodyPr wrap="square" lIns="0" tIns="0" rIns="0" bIns="0" rtlCol="0" anchor="ctr"/>
          <a:lstStyle/>
          <a:p>
            <a:pPr indent="0" marL="0">
              <a:lnSpc>
                <a:spcPts val="4200"/>
              </a:lnSpc>
              <a:buNone/>
            </a:pPr>
            <a:r>
              <a:rPr lang="en-US" sz="3200" b="1" dirty="0">
                <a:solidFill>
                  <a:srgbClr val="FFFFFF"/>
                </a:solidFill>
                <a:latin typeface="Arial" pitchFamily="34" charset="0"/>
                <a:ea typeface="Arial" pitchFamily="34" charset="-122"/>
                <a:cs typeface="Arial" pitchFamily="34" charset="-120"/>
              </a:rPr>
              <a:t>Compraste una cámara para vigilar tu casa.
</a:t>
            </a:r>
            <a:pPr indent="0" marL="0">
              <a:lnSpc>
                <a:spcPts val="4200"/>
              </a:lnSpc>
              <a:buNone/>
            </a:pPr>
            <a:r>
              <a:rPr lang="en-US" sz="3200" b="1" dirty="0">
                <a:solidFill>
                  <a:srgbClr val="DC5428"/>
                </a:solidFill>
                <a:latin typeface="Arial" pitchFamily="34" charset="0"/>
                <a:ea typeface="Arial" pitchFamily="34" charset="-122"/>
                <a:cs typeface="Arial" pitchFamily="34" charset="-120"/>
              </a:rPr>
              <a:t>Puede que no seas el único mirándola.</a:t>
            </a:r>
            <a:endParaRPr lang="en-US" sz="3200" dirty="0"/>
          </a:p>
        </p:txBody>
      </p:sp>
      <p:sp>
        <p:nvSpPr>
          <p:cNvPr id="4" name="Text 2"/>
          <p:cNvSpPr/>
          <p:nvPr/>
        </p:nvSpPr>
        <p:spPr>
          <a:xfrm>
            <a:off x="502920" y="3108960"/>
            <a:ext cx="7680960" cy="1005840"/>
          </a:xfrm>
          <a:prstGeom prst="rect">
            <a:avLst/>
          </a:prstGeom>
          <a:noFill/>
          <a:ln/>
        </p:spPr>
        <p:txBody>
          <a:bodyPr wrap="square" lIns="0" tIns="0" rIns="0" bIns="0" rtlCol="0" anchor="ctr"/>
          <a:lstStyle/>
          <a:p>
            <a:pPr indent="0" marL="0">
              <a:lnSpc>
                <a:spcPts val="2300"/>
              </a:lnSpc>
              <a:buNone/>
            </a:pPr>
            <a:r>
              <a:rPr lang="en-US" sz="1600" dirty="0">
                <a:solidFill>
                  <a:srgbClr val="8294A3"/>
                </a:solidFill>
                <a:latin typeface="Arial" pitchFamily="34" charset="0"/>
                <a:ea typeface="Arial" pitchFamily="34" charset="-122"/>
                <a:cs typeface="Arial" pitchFamily="34" charset="-120"/>
              </a:rPr>
              <a:t>Cámaras, parlantes, enchufes inteligentes: cada dispositivo conectado es una puerta más a tu red. La mayoría sale de fábrica con la llave puesta: claves por defecto que cualquiera conoce.</a:t>
            </a:r>
            <a:endParaRPr lang="en-US" sz="1600" dirty="0"/>
          </a:p>
        </p:txBody>
      </p:sp>
      <p:sp>
        <p:nvSpPr>
          <p:cNvPr id="5" name="Text 3"/>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6"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7"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20/30</a:t>
            </a:r>
            <a:endParaRPr lang="en-US" sz="11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PUERTA 04 — LA LLAVE</a:t>
            </a:r>
            <a:endParaRPr lang="en-US" sz="1200" dirty="0"/>
          </a:p>
        </p:txBody>
      </p:sp>
      <p:sp>
        <p:nvSpPr>
          <p:cNvPr id="3" name="Text 1"/>
          <p:cNvSpPr/>
          <p:nvPr/>
        </p:nvSpPr>
        <p:spPr>
          <a:xfrm>
            <a:off x="502920" y="1051560"/>
            <a:ext cx="8138160" cy="548640"/>
          </a:xfrm>
          <a:prstGeom prst="rect">
            <a:avLst/>
          </a:prstGeom>
          <a:noFill/>
          <a:ln/>
        </p:spPr>
        <p:txBody>
          <a:bodyPr wrap="square" lIns="0" tIns="0" rIns="0" bIns="0" rtlCol="0" anchor="ctr"/>
          <a:lstStyle/>
          <a:p>
            <a:pPr indent="0" marL="0">
              <a:buNone/>
            </a:pPr>
            <a:r>
              <a:rPr lang="en-US" sz="3000" b="1" dirty="0">
                <a:solidFill>
                  <a:srgbClr val="FFFFFF"/>
                </a:solidFill>
                <a:latin typeface="Arial" pitchFamily="34" charset="0"/>
                <a:ea typeface="Arial" pitchFamily="34" charset="-122"/>
                <a:cs typeface="Arial" pitchFamily="34" charset="-120"/>
              </a:rPr>
              <a:t>Tres movimientos blindan tu casa digital.</a:t>
            </a:r>
            <a:endParaRPr lang="en-US" sz="3000" dirty="0"/>
          </a:p>
        </p:txBody>
      </p:sp>
      <p:sp>
        <p:nvSpPr>
          <p:cNvPr id="4" name="Shape 2"/>
          <p:cNvSpPr/>
          <p:nvPr/>
        </p:nvSpPr>
        <p:spPr>
          <a:xfrm>
            <a:off x="502920" y="1828800"/>
            <a:ext cx="8138160" cy="749808"/>
          </a:xfrm>
          <a:prstGeom prst="roundRect">
            <a:avLst>
              <a:gd name="adj" fmla="val 4878"/>
            </a:avLst>
          </a:prstGeom>
          <a:solidFill>
            <a:srgbClr val="131C25"/>
          </a:solidFill>
          <a:ln w="12700">
            <a:solidFill>
              <a:srgbClr val="1C2832"/>
            </a:solidFill>
            <a:prstDash val="solid"/>
          </a:ln>
        </p:spPr>
      </p:sp>
      <p:sp>
        <p:nvSpPr>
          <p:cNvPr id="5" name="Shape 3"/>
          <p:cNvSpPr/>
          <p:nvPr/>
        </p:nvSpPr>
        <p:spPr>
          <a:xfrm>
            <a:off x="713232" y="1920240"/>
            <a:ext cx="548640" cy="548640"/>
          </a:xfrm>
          <a:prstGeom prst="ellipse">
            <a:avLst/>
          </a:prstGeom>
          <a:solidFill>
            <a:srgbClr val="0E141A"/>
          </a:solidFill>
          <a:ln w="19050">
            <a:solidFill>
              <a:srgbClr val="0CA6CF"/>
            </a:solidFill>
            <a:prstDash val="solid"/>
          </a:ln>
        </p:spPr>
      </p:sp>
      <p:pic>
        <p:nvPicPr>
          <p:cNvPr id="6" name="Image 0" descr="preencoded.png">    </p:cNvPr>
          <p:cNvPicPr>
            <a:picLocks noChangeAspect="1"/>
          </p:cNvPicPr>
          <p:nvPr/>
        </p:nvPicPr>
        <p:blipFill>
          <a:blip r:embed="rId2"/>
          <a:stretch>
            <a:fillRect/>
          </a:stretch>
        </p:blipFill>
        <p:spPr>
          <a:xfrm>
            <a:off x="833933" y="2040941"/>
            <a:ext cx="307238" cy="307238"/>
          </a:xfrm>
          <a:prstGeom prst="rect">
            <a:avLst/>
          </a:prstGeom>
        </p:spPr>
      </p:pic>
      <p:sp>
        <p:nvSpPr>
          <p:cNvPr id="7" name="Text 4"/>
          <p:cNvSpPr/>
          <p:nvPr/>
        </p:nvSpPr>
        <p:spPr>
          <a:xfrm>
            <a:off x="1444752" y="1883664"/>
            <a:ext cx="7040880" cy="640080"/>
          </a:xfrm>
          <a:prstGeom prst="rect">
            <a:avLst/>
          </a:prstGeom>
          <a:noFill/>
          <a:ln/>
        </p:spPr>
        <p:txBody>
          <a:bodyPr wrap="square" lIns="0" tIns="0" rIns="0" bIns="0" rtlCol="0" anchor="ctr"/>
          <a:lstStyle/>
          <a:p>
            <a:pPr indent="0" marL="0">
              <a:lnSpc>
                <a:spcPts val="1700"/>
              </a:lnSpc>
              <a:buNone/>
            </a:pPr>
            <a:r>
              <a:rPr lang="en-US" sz="1350" b="1" dirty="0">
                <a:solidFill>
                  <a:srgbClr val="FFFFFF"/>
                </a:solidFill>
                <a:latin typeface="Arial" pitchFamily="34" charset="0"/>
                <a:ea typeface="Arial" pitchFamily="34" charset="-122"/>
                <a:cs typeface="Arial" pitchFamily="34" charset="-120"/>
              </a:rPr>
              <a:t>ROUTER CONFIGURADO EN SERIO  —  </a:t>
            </a:r>
            <a:pPr indent="0" marL="0">
              <a:lnSpc>
                <a:spcPts val="1700"/>
              </a:lnSpc>
              <a:buNone/>
            </a:pPr>
            <a:r>
              <a:rPr lang="en-US" sz="1250" dirty="0">
                <a:solidFill>
                  <a:srgbClr val="8294A3"/>
                </a:solidFill>
                <a:latin typeface="Arial" pitchFamily="34" charset="0"/>
                <a:ea typeface="Arial" pitchFamily="34" charset="-122"/>
                <a:cs typeface="Arial" pitchFamily="34" charset="-120"/>
              </a:rPr>
              <a:t>Es la puerta de entrada: opciones seguras y clave propia. ¿No sabés cómo? Un técnico lo hace en una visita.</a:t>
            </a:r>
            <a:endParaRPr lang="en-US" sz="1350" dirty="0"/>
          </a:p>
        </p:txBody>
      </p:sp>
      <p:sp>
        <p:nvSpPr>
          <p:cNvPr id="8" name="Shape 5"/>
          <p:cNvSpPr/>
          <p:nvPr/>
        </p:nvSpPr>
        <p:spPr>
          <a:xfrm>
            <a:off x="502920" y="2706624"/>
            <a:ext cx="8138160" cy="749808"/>
          </a:xfrm>
          <a:prstGeom prst="roundRect">
            <a:avLst>
              <a:gd name="adj" fmla="val 4878"/>
            </a:avLst>
          </a:prstGeom>
          <a:solidFill>
            <a:srgbClr val="131C25"/>
          </a:solidFill>
          <a:ln w="12700">
            <a:solidFill>
              <a:srgbClr val="1C2832"/>
            </a:solidFill>
            <a:prstDash val="solid"/>
          </a:ln>
        </p:spPr>
      </p:sp>
      <p:sp>
        <p:nvSpPr>
          <p:cNvPr id="9" name="Shape 6"/>
          <p:cNvSpPr/>
          <p:nvPr/>
        </p:nvSpPr>
        <p:spPr>
          <a:xfrm>
            <a:off x="713232" y="2798064"/>
            <a:ext cx="548640" cy="548640"/>
          </a:xfrm>
          <a:prstGeom prst="ellipse">
            <a:avLst/>
          </a:prstGeom>
          <a:solidFill>
            <a:srgbClr val="0E141A"/>
          </a:solidFill>
          <a:ln w="19050">
            <a:solidFill>
              <a:srgbClr val="0CA6CF"/>
            </a:solidFill>
            <a:prstDash val="solid"/>
          </a:ln>
        </p:spPr>
      </p:sp>
      <p:pic>
        <p:nvPicPr>
          <p:cNvPr id="10" name="Image 1" descr="preencoded.png">    </p:cNvPr>
          <p:cNvPicPr>
            <a:picLocks noChangeAspect="1"/>
          </p:cNvPicPr>
          <p:nvPr/>
        </p:nvPicPr>
        <p:blipFill>
          <a:blip r:embed="rId3"/>
          <a:stretch>
            <a:fillRect/>
          </a:stretch>
        </p:blipFill>
        <p:spPr>
          <a:xfrm>
            <a:off x="833933" y="2918765"/>
            <a:ext cx="307238" cy="307238"/>
          </a:xfrm>
          <a:prstGeom prst="rect">
            <a:avLst/>
          </a:prstGeom>
        </p:spPr>
      </p:pic>
      <p:sp>
        <p:nvSpPr>
          <p:cNvPr id="11" name="Text 7"/>
          <p:cNvSpPr/>
          <p:nvPr/>
        </p:nvSpPr>
        <p:spPr>
          <a:xfrm>
            <a:off x="1444752" y="2761488"/>
            <a:ext cx="7040880" cy="640080"/>
          </a:xfrm>
          <a:prstGeom prst="rect">
            <a:avLst/>
          </a:prstGeom>
          <a:noFill/>
          <a:ln/>
        </p:spPr>
        <p:txBody>
          <a:bodyPr wrap="square" lIns="0" tIns="0" rIns="0" bIns="0" rtlCol="0" anchor="ctr"/>
          <a:lstStyle/>
          <a:p>
            <a:pPr indent="0" marL="0">
              <a:lnSpc>
                <a:spcPts val="1700"/>
              </a:lnSpc>
              <a:buNone/>
            </a:pPr>
            <a:r>
              <a:rPr lang="en-US" sz="1350" b="1" dirty="0">
                <a:solidFill>
                  <a:srgbClr val="FFFFFF"/>
                </a:solidFill>
                <a:latin typeface="Arial" pitchFamily="34" charset="0"/>
                <a:ea typeface="Arial" pitchFamily="34" charset="-122"/>
                <a:cs typeface="Arial" pitchFamily="34" charset="-120"/>
              </a:rPr>
              <a:t>IoT BAJO CONTROL  —  </a:t>
            </a:r>
            <a:pPr indent="0" marL="0">
              <a:lnSpc>
                <a:spcPts val="1700"/>
              </a:lnSpc>
              <a:buNone/>
            </a:pPr>
            <a:r>
              <a:rPr lang="en-US" sz="1250" dirty="0">
                <a:solidFill>
                  <a:srgbClr val="8294A3"/>
                </a:solidFill>
                <a:latin typeface="Arial" pitchFamily="34" charset="0"/>
                <a:ea typeface="Arial" pitchFamily="34" charset="-122"/>
                <a:cs typeface="Arial" pitchFamily="34" charset="-120"/>
              </a:rPr>
              <a:t>Elegí marcas serias, cambiá las claves de fábrica y actualizá. Cada aparato inteligente es una ventana: cerrala.</a:t>
            </a:r>
            <a:endParaRPr lang="en-US" sz="1350" dirty="0"/>
          </a:p>
        </p:txBody>
      </p:sp>
      <p:sp>
        <p:nvSpPr>
          <p:cNvPr id="12" name="Shape 8"/>
          <p:cNvSpPr/>
          <p:nvPr/>
        </p:nvSpPr>
        <p:spPr>
          <a:xfrm>
            <a:off x="502920" y="3584448"/>
            <a:ext cx="8138160" cy="749808"/>
          </a:xfrm>
          <a:prstGeom prst="roundRect">
            <a:avLst>
              <a:gd name="adj" fmla="val 4878"/>
            </a:avLst>
          </a:prstGeom>
          <a:solidFill>
            <a:srgbClr val="131C25"/>
          </a:solidFill>
          <a:ln w="12700">
            <a:solidFill>
              <a:srgbClr val="1C2832"/>
            </a:solidFill>
            <a:prstDash val="solid"/>
          </a:ln>
        </p:spPr>
      </p:sp>
      <p:sp>
        <p:nvSpPr>
          <p:cNvPr id="13" name="Shape 9"/>
          <p:cNvSpPr/>
          <p:nvPr/>
        </p:nvSpPr>
        <p:spPr>
          <a:xfrm>
            <a:off x="713232" y="3675888"/>
            <a:ext cx="548640" cy="548640"/>
          </a:xfrm>
          <a:prstGeom prst="ellipse">
            <a:avLst/>
          </a:prstGeom>
          <a:solidFill>
            <a:srgbClr val="0E141A"/>
          </a:solidFill>
          <a:ln w="19050">
            <a:solidFill>
              <a:srgbClr val="0CA6CF"/>
            </a:solidFill>
            <a:prstDash val="solid"/>
          </a:ln>
        </p:spPr>
      </p:sp>
      <p:pic>
        <p:nvPicPr>
          <p:cNvPr id="14" name="Image 2" descr="preencoded.png">    </p:cNvPr>
          <p:cNvPicPr>
            <a:picLocks noChangeAspect="1"/>
          </p:cNvPicPr>
          <p:nvPr/>
        </p:nvPicPr>
        <p:blipFill>
          <a:blip r:embed="rId4"/>
          <a:stretch>
            <a:fillRect/>
          </a:stretch>
        </p:blipFill>
        <p:spPr>
          <a:xfrm>
            <a:off x="833933" y="3796589"/>
            <a:ext cx="307238" cy="307238"/>
          </a:xfrm>
          <a:prstGeom prst="rect">
            <a:avLst/>
          </a:prstGeom>
        </p:spPr>
      </p:pic>
      <p:sp>
        <p:nvSpPr>
          <p:cNvPr id="15" name="Text 10"/>
          <p:cNvSpPr/>
          <p:nvPr/>
        </p:nvSpPr>
        <p:spPr>
          <a:xfrm>
            <a:off x="1444752" y="3639312"/>
            <a:ext cx="7040880" cy="640080"/>
          </a:xfrm>
          <a:prstGeom prst="rect">
            <a:avLst/>
          </a:prstGeom>
          <a:noFill/>
          <a:ln/>
        </p:spPr>
        <p:txBody>
          <a:bodyPr wrap="square" lIns="0" tIns="0" rIns="0" bIns="0" rtlCol="0" anchor="ctr"/>
          <a:lstStyle/>
          <a:p>
            <a:pPr indent="0" marL="0">
              <a:lnSpc>
                <a:spcPts val="1700"/>
              </a:lnSpc>
              <a:buNone/>
            </a:pPr>
            <a:r>
              <a:rPr lang="en-US" sz="1350" b="1" dirty="0">
                <a:solidFill>
                  <a:srgbClr val="FFFFFF"/>
                </a:solidFill>
                <a:latin typeface="Arial" pitchFamily="34" charset="0"/>
                <a:ea typeface="Arial" pitchFamily="34" charset="-122"/>
                <a:cs typeface="Arial" pitchFamily="34" charset="-120"/>
              </a:rPr>
              <a:t>REGLA DE LOS DOS LUGARES  —  </a:t>
            </a:r>
            <a:pPr indent="0" marL="0">
              <a:lnSpc>
                <a:spcPts val="1700"/>
              </a:lnSpc>
              <a:buNone/>
            </a:pPr>
            <a:r>
              <a:rPr lang="en-US" sz="1250" dirty="0">
                <a:solidFill>
                  <a:srgbClr val="8294A3"/>
                </a:solidFill>
                <a:latin typeface="Arial" pitchFamily="34" charset="0"/>
                <a:ea typeface="Arial" pitchFamily="34" charset="-122"/>
                <a:cs typeface="Arial" pitchFamily="34" charset="-120"/>
              </a:rPr>
              <a:t>Lo importante vive siempre en dos lugares mínimo. La nube también falla, también cobra, también cierra.</a:t>
            </a:r>
            <a:endParaRPr lang="en-US" sz="1350" dirty="0"/>
          </a:p>
        </p:txBody>
      </p:sp>
      <p:sp>
        <p:nvSpPr>
          <p:cNvPr id="16" name="Text 11"/>
          <p:cNvSpPr/>
          <p:nvPr/>
        </p:nvSpPr>
        <p:spPr>
          <a:xfrm>
            <a:off x="6035040" y="4553712"/>
            <a:ext cx="2606040" cy="274320"/>
          </a:xfrm>
          <a:prstGeom prst="rect">
            <a:avLst/>
          </a:prstGeom>
          <a:noFill/>
          <a:ln/>
        </p:spPr>
        <p:txBody>
          <a:bodyPr wrap="square" lIns="0" tIns="0" rIns="0" bIns="0" rtlCol="0" anchor="ctr"/>
          <a:lstStyle/>
          <a:p>
            <a:pPr algn="r" indent="0" marL="0">
              <a:buNone/>
            </a:pPr>
            <a:r>
              <a:rPr lang="en-US" sz="1100" b="1" spc="200" kern="0" dirty="0">
                <a:solidFill>
                  <a:srgbClr val="0CA6CF"/>
                </a:solidFill>
                <a:latin typeface="Courier New" pitchFamily="34" charset="0"/>
                <a:ea typeface="Courier New" pitchFamily="34" charset="-122"/>
                <a:cs typeface="Courier New" pitchFamily="34" charset="-120"/>
              </a:rPr>
              <a:t>PUERTA 04 CERRADA ✓</a:t>
            </a:r>
            <a:endParaRPr lang="en-US" sz="1100" dirty="0"/>
          </a:p>
        </p:txBody>
      </p:sp>
      <p:sp>
        <p:nvSpPr>
          <p:cNvPr id="17" name="Text 12"/>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18" name="Text 13"/>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9" name="Text 14"/>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21/30</a:t>
            </a:r>
            <a:endParaRPr lang="en-US" sz="11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PUERTA 05 — TU FAMILIA</a:t>
            </a:r>
            <a:endParaRPr lang="en-US" sz="1200" dirty="0"/>
          </a:p>
        </p:txBody>
      </p:sp>
      <p:sp>
        <p:nvSpPr>
          <p:cNvPr id="3" name="Text 1"/>
          <p:cNvSpPr/>
          <p:nvPr/>
        </p:nvSpPr>
        <p:spPr>
          <a:xfrm>
            <a:off x="502920" y="1737360"/>
            <a:ext cx="8138160" cy="777240"/>
          </a:xfrm>
          <a:prstGeom prst="rect">
            <a:avLst/>
          </a:prstGeom>
          <a:noFill/>
          <a:ln/>
        </p:spPr>
        <p:txBody>
          <a:bodyPr wrap="square" lIns="0" tIns="0" rIns="0" bIns="0" rtlCol="0" anchor="ctr"/>
          <a:lstStyle/>
          <a:p>
            <a:pPr indent="0" marL="0">
              <a:buNone/>
            </a:pPr>
            <a:r>
              <a:rPr lang="en-US" sz="4400" b="1" dirty="0">
                <a:solidFill>
                  <a:srgbClr val="FFFFFF"/>
                </a:solidFill>
                <a:latin typeface="Arial" pitchFamily="34" charset="0"/>
                <a:ea typeface="Arial" pitchFamily="34" charset="-122"/>
                <a:cs typeface="Arial" pitchFamily="34" charset="-120"/>
              </a:rPr>
              <a:t>La puerta que más duele.</a:t>
            </a:r>
            <a:endParaRPr lang="en-US" sz="4400" dirty="0"/>
          </a:p>
        </p:txBody>
      </p:sp>
      <p:sp>
        <p:nvSpPr>
          <p:cNvPr id="4" name="Text 2"/>
          <p:cNvSpPr/>
          <p:nvPr/>
        </p:nvSpPr>
        <p:spPr>
          <a:xfrm>
            <a:off x="502920" y="2788920"/>
            <a:ext cx="7680960" cy="914400"/>
          </a:xfrm>
          <a:prstGeom prst="rect">
            <a:avLst/>
          </a:prstGeom>
          <a:noFill/>
          <a:ln/>
        </p:spPr>
        <p:txBody>
          <a:bodyPr wrap="square" lIns="0" tIns="0" rIns="0" bIns="0" rtlCol="0" anchor="ctr"/>
          <a:lstStyle/>
          <a:p>
            <a:pPr indent="0" marL="0">
              <a:lnSpc>
                <a:spcPts val="2700"/>
              </a:lnSpc>
              <a:buNone/>
            </a:pPr>
            <a:r>
              <a:rPr lang="en-US" sz="1900" dirty="0">
                <a:solidFill>
                  <a:srgbClr val="8294A3"/>
                </a:solidFill>
                <a:latin typeface="Arial" pitchFamily="34" charset="0"/>
                <a:ea typeface="Arial" pitchFamily="34" charset="-122"/>
                <a:cs typeface="Arial" pitchFamily="34" charset="-120"/>
              </a:rPr>
              <a:t>Todo lo anterior se recupera: cuentas, plata, archivos.</a:t>
            </a:r>
            <a:endParaRPr lang="en-US" sz="1900" dirty="0"/>
          </a:p>
          <a:p>
            <a:pPr indent="0" marL="0">
              <a:lnSpc>
                <a:spcPts val="2700"/>
              </a:lnSpc>
              <a:buNone/>
            </a:pPr>
            <a:r>
              <a:rPr lang="en-US" sz="1900" dirty="0">
                <a:solidFill>
                  <a:srgbClr val="8294A3"/>
                </a:solidFill>
                <a:latin typeface="Arial" pitchFamily="34" charset="0"/>
                <a:ea typeface="Arial" pitchFamily="34" charset="-122"/>
                <a:cs typeface="Arial" pitchFamily="34" charset="-120"/>
              </a:rPr>
              <a:t>Esta sección es sobre lo que no.</a:t>
            </a:r>
            <a:endParaRPr lang="en-US" sz="1900" dirty="0"/>
          </a:p>
        </p:txBody>
      </p:sp>
      <p:sp>
        <p:nvSpPr>
          <p:cNvPr id="5" name="Text 3"/>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6"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7"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22/30</a:t>
            </a:r>
            <a:endParaRPr lang="en-US" sz="11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PUERTA 05 — GROOMING</a:t>
            </a:r>
            <a:endParaRPr lang="en-US" sz="1200" dirty="0"/>
          </a:p>
        </p:txBody>
      </p:sp>
      <p:sp>
        <p:nvSpPr>
          <p:cNvPr id="3" name="Text 1"/>
          <p:cNvSpPr/>
          <p:nvPr/>
        </p:nvSpPr>
        <p:spPr>
          <a:xfrm>
            <a:off x="502920" y="1234440"/>
            <a:ext cx="8138160" cy="1554480"/>
          </a:xfrm>
          <a:prstGeom prst="rect">
            <a:avLst/>
          </a:prstGeom>
          <a:noFill/>
          <a:ln/>
        </p:spPr>
        <p:txBody>
          <a:bodyPr wrap="square" lIns="0" tIns="0" rIns="0" bIns="0" rtlCol="0" anchor="ctr"/>
          <a:lstStyle/>
          <a:p>
            <a:pPr indent="0" marL="0">
              <a:lnSpc>
                <a:spcPts val="4200"/>
              </a:lnSpc>
              <a:buNone/>
            </a:pPr>
            <a:r>
              <a:rPr lang="en-US" sz="3300" b="1" dirty="0">
                <a:solidFill>
                  <a:srgbClr val="FFFFFF"/>
                </a:solidFill>
                <a:latin typeface="Arial" pitchFamily="34" charset="0"/>
                <a:ea typeface="Arial" pitchFamily="34" charset="-122"/>
                <a:cs typeface="Arial" pitchFamily="34" charset="-120"/>
              </a:rPr>
              <a:t>El “nene de 12” que chatea con tu hijo en el juego </a:t>
            </a:r>
            <a:pPr indent="0" marL="0">
              <a:lnSpc>
                <a:spcPts val="4200"/>
              </a:lnSpc>
              <a:buNone/>
            </a:pPr>
            <a:r>
              <a:rPr lang="en-US" sz="3300" b="1" dirty="0">
                <a:solidFill>
                  <a:srgbClr val="DC5428"/>
                </a:solidFill>
                <a:latin typeface="Arial" pitchFamily="34" charset="0"/>
                <a:ea typeface="Arial" pitchFamily="34" charset="-122"/>
                <a:cs typeface="Arial" pitchFamily="34" charset="-120"/>
              </a:rPr>
              <a:t>puede tener 45 años.</a:t>
            </a:r>
            <a:endParaRPr lang="en-US" sz="3300" dirty="0"/>
          </a:p>
        </p:txBody>
      </p:sp>
      <p:sp>
        <p:nvSpPr>
          <p:cNvPr id="4" name="Shape 2"/>
          <p:cNvSpPr/>
          <p:nvPr/>
        </p:nvSpPr>
        <p:spPr>
          <a:xfrm>
            <a:off x="502920" y="2971800"/>
            <a:ext cx="8138160" cy="1280160"/>
          </a:xfrm>
          <a:prstGeom prst="roundRect">
            <a:avLst>
              <a:gd name="adj" fmla="val 2857"/>
            </a:avLst>
          </a:prstGeom>
          <a:solidFill>
            <a:srgbClr val="131C25"/>
          </a:solidFill>
          <a:ln w="12700">
            <a:solidFill>
              <a:srgbClr val="1C2832"/>
            </a:solidFill>
            <a:prstDash val="solid"/>
          </a:ln>
        </p:spPr>
      </p:sp>
      <p:sp>
        <p:nvSpPr>
          <p:cNvPr id="5" name="Text 3"/>
          <p:cNvSpPr/>
          <p:nvPr/>
        </p:nvSpPr>
        <p:spPr>
          <a:xfrm>
            <a:off x="777240" y="3127248"/>
            <a:ext cx="7589520" cy="1005840"/>
          </a:xfrm>
          <a:prstGeom prst="rect">
            <a:avLst/>
          </a:prstGeom>
          <a:noFill/>
          <a:ln/>
        </p:spPr>
        <p:txBody>
          <a:bodyPr wrap="square" lIns="0" tIns="0" rIns="0" bIns="0" rtlCol="0" anchor="ctr"/>
          <a:lstStyle/>
          <a:p>
            <a:pPr indent="0" marL="0">
              <a:lnSpc>
                <a:spcPts val="2300"/>
              </a:lnSpc>
              <a:buNone/>
            </a:pPr>
            <a:r>
              <a:rPr lang="en-US" sz="1550" b="1" dirty="0">
                <a:solidFill>
                  <a:srgbClr val="DC5428"/>
                </a:solidFill>
                <a:latin typeface="Arial" pitchFamily="34" charset="0"/>
                <a:ea typeface="Arial" pitchFamily="34" charset="-122"/>
                <a:cs typeface="Arial" pitchFamily="34" charset="-120"/>
              </a:rPr>
              <a:t>Así trabaja: </a:t>
            </a:r>
            <a:pPr indent="0" marL="0">
              <a:lnSpc>
                <a:spcPts val="2300"/>
              </a:lnSpc>
              <a:buNone/>
            </a:pPr>
            <a:r>
              <a:rPr lang="en-US" sz="1550" dirty="0">
                <a:solidFill>
                  <a:srgbClr val="D7DEE5"/>
                </a:solidFill>
                <a:latin typeface="Arial" pitchFamily="34" charset="0"/>
                <a:ea typeface="Arial" pitchFamily="34" charset="-122"/>
                <a:cs typeface="Arial" pitchFamily="34" charset="-120"/>
              </a:rPr>
              <a:t>se hace pasar por un par, gana confianza durante semanas, y pide cada vez un poco más. Tu hijo no ve a un adulto: ve a un amigo. Esa es exactamente la trampa.</a:t>
            </a:r>
            <a:endParaRPr lang="en-US" sz="1550" dirty="0"/>
          </a:p>
        </p:txBody>
      </p:sp>
      <p:sp>
        <p:nvSpPr>
          <p:cNvPr id="6" name="Text 4"/>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7" name="Text 5"/>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8" name="Text 6"/>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23/30</a:t>
            </a:r>
            <a:endParaRPr lang="en-US" sz="11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PUERTA 05 — LA LLAVE</a:t>
            </a:r>
            <a:endParaRPr lang="en-US" sz="1200" dirty="0"/>
          </a:p>
        </p:txBody>
      </p:sp>
      <p:sp>
        <p:nvSpPr>
          <p:cNvPr id="3" name="Text 1"/>
          <p:cNvSpPr/>
          <p:nvPr/>
        </p:nvSpPr>
        <p:spPr>
          <a:xfrm>
            <a:off x="502920" y="1051560"/>
            <a:ext cx="8138160" cy="640080"/>
          </a:xfrm>
          <a:prstGeom prst="rect">
            <a:avLst/>
          </a:prstGeom>
          <a:noFill/>
          <a:ln/>
        </p:spPr>
        <p:txBody>
          <a:bodyPr wrap="square" lIns="0" tIns="0" rIns="0" bIns="0" rtlCol="0" anchor="ctr"/>
          <a:lstStyle/>
          <a:p>
            <a:pPr indent="0" marL="0">
              <a:buNone/>
            </a:pPr>
            <a:r>
              <a:rPr lang="en-US" sz="3200" b="1" dirty="0">
                <a:solidFill>
                  <a:srgbClr val="FFFFFF"/>
                </a:solidFill>
                <a:latin typeface="Arial" pitchFamily="34" charset="0"/>
                <a:ea typeface="Arial" pitchFamily="34" charset="-122"/>
                <a:cs typeface="Arial" pitchFamily="34" charset="-120"/>
              </a:rPr>
              <a:t>Prohibir no protege. </a:t>
            </a:r>
            <a:pPr indent="0" marL="0">
              <a:buNone/>
            </a:pPr>
            <a:r>
              <a:rPr lang="en-US" sz="3200" b="1" dirty="0">
                <a:solidFill>
                  <a:srgbClr val="0CA6CF"/>
                </a:solidFill>
                <a:latin typeface="Arial" pitchFamily="34" charset="0"/>
                <a:ea typeface="Arial" pitchFamily="34" charset="-122"/>
                <a:cs typeface="Arial" pitchFamily="34" charset="-120"/>
              </a:rPr>
              <a:t>Acompañar, sí.</a:t>
            </a:r>
            <a:endParaRPr lang="en-US" sz="3200" dirty="0"/>
          </a:p>
        </p:txBody>
      </p:sp>
      <p:sp>
        <p:nvSpPr>
          <p:cNvPr id="4" name="Shape 2"/>
          <p:cNvSpPr/>
          <p:nvPr/>
        </p:nvSpPr>
        <p:spPr>
          <a:xfrm>
            <a:off x="502920" y="1920240"/>
            <a:ext cx="420624" cy="420624"/>
          </a:xfrm>
          <a:prstGeom prst="ellipse">
            <a:avLst/>
          </a:prstGeom>
          <a:solidFill>
            <a:srgbClr val="0E141A"/>
          </a:solidFill>
          <a:ln w="19050">
            <a:solidFill>
              <a:srgbClr val="0CA6CF"/>
            </a:solidFill>
            <a:prstDash val="solid"/>
          </a:ln>
        </p:spPr>
      </p:sp>
      <p:pic>
        <p:nvPicPr>
          <p:cNvPr id="5" name="Image 0" descr="preencoded.png">    </p:cNvPr>
          <p:cNvPicPr>
            <a:picLocks noChangeAspect="1"/>
          </p:cNvPicPr>
          <p:nvPr/>
        </p:nvPicPr>
        <p:blipFill>
          <a:blip r:embed="rId2"/>
          <a:stretch>
            <a:fillRect/>
          </a:stretch>
        </p:blipFill>
        <p:spPr>
          <a:xfrm>
            <a:off x="595457" y="2012777"/>
            <a:ext cx="235549" cy="235549"/>
          </a:xfrm>
          <a:prstGeom prst="rect">
            <a:avLst/>
          </a:prstGeom>
        </p:spPr>
      </p:pic>
      <p:sp>
        <p:nvSpPr>
          <p:cNvPr id="6" name="Text 3"/>
          <p:cNvSpPr/>
          <p:nvPr/>
        </p:nvSpPr>
        <p:spPr>
          <a:xfrm>
            <a:off x="1078992" y="1901952"/>
            <a:ext cx="7543800" cy="475488"/>
          </a:xfrm>
          <a:prstGeom prst="rect">
            <a:avLst/>
          </a:prstGeom>
          <a:noFill/>
          <a:ln/>
        </p:spPr>
        <p:txBody>
          <a:bodyPr wrap="square" lIns="0" tIns="0" rIns="0" bIns="0" rtlCol="0" anchor="ctr"/>
          <a:lstStyle/>
          <a:p>
            <a:pPr indent="0" marL="0">
              <a:buNone/>
            </a:pPr>
            <a:r>
              <a:rPr lang="en-US" sz="1350" dirty="0">
                <a:solidFill>
                  <a:srgbClr val="D7DEE5"/>
                </a:solidFill>
                <a:latin typeface="Arial" pitchFamily="34" charset="0"/>
                <a:ea typeface="Arial" pitchFamily="34" charset="-122"/>
                <a:cs typeface="Arial" pitchFamily="34" charset="-120"/>
              </a:rPr>
              <a:t>Diálogo abierto: que puedan contarte cualquier cosa sin castigo por hablar.</a:t>
            </a:r>
            <a:endParaRPr lang="en-US" sz="1350" dirty="0"/>
          </a:p>
        </p:txBody>
      </p:sp>
      <p:sp>
        <p:nvSpPr>
          <p:cNvPr id="7" name="Shape 4"/>
          <p:cNvSpPr/>
          <p:nvPr/>
        </p:nvSpPr>
        <p:spPr>
          <a:xfrm>
            <a:off x="502920" y="2450592"/>
            <a:ext cx="420624" cy="420624"/>
          </a:xfrm>
          <a:prstGeom prst="ellipse">
            <a:avLst/>
          </a:prstGeom>
          <a:solidFill>
            <a:srgbClr val="0E141A"/>
          </a:solidFill>
          <a:ln w="19050">
            <a:solidFill>
              <a:srgbClr val="DC5428"/>
            </a:solidFill>
            <a:prstDash val="solid"/>
          </a:ln>
        </p:spPr>
      </p:sp>
      <p:pic>
        <p:nvPicPr>
          <p:cNvPr id="8" name="Image 1" descr="preencoded.png">    </p:cNvPr>
          <p:cNvPicPr>
            <a:picLocks noChangeAspect="1"/>
          </p:cNvPicPr>
          <p:nvPr/>
        </p:nvPicPr>
        <p:blipFill>
          <a:blip r:embed="rId3"/>
          <a:stretch>
            <a:fillRect/>
          </a:stretch>
        </p:blipFill>
        <p:spPr>
          <a:xfrm>
            <a:off x="595457" y="2543129"/>
            <a:ext cx="235549" cy="235549"/>
          </a:xfrm>
          <a:prstGeom prst="rect">
            <a:avLst/>
          </a:prstGeom>
        </p:spPr>
      </p:pic>
      <p:sp>
        <p:nvSpPr>
          <p:cNvPr id="9" name="Text 5"/>
          <p:cNvSpPr/>
          <p:nvPr/>
        </p:nvSpPr>
        <p:spPr>
          <a:xfrm>
            <a:off x="1078992" y="2432304"/>
            <a:ext cx="7543800" cy="475488"/>
          </a:xfrm>
          <a:prstGeom prst="rect">
            <a:avLst/>
          </a:prstGeom>
          <a:noFill/>
          <a:ln/>
        </p:spPr>
        <p:txBody>
          <a:bodyPr wrap="square" lIns="0" tIns="0" rIns="0" bIns="0" rtlCol="0" anchor="ctr"/>
          <a:lstStyle/>
          <a:p>
            <a:pPr indent="0" marL="0">
              <a:buNone/>
            </a:pPr>
            <a:r>
              <a:rPr lang="en-US" sz="1350" dirty="0">
                <a:solidFill>
                  <a:srgbClr val="D7DEE5"/>
                </a:solidFill>
                <a:latin typeface="Arial" pitchFamily="34" charset="0"/>
                <a:ea typeface="Arial" pitchFamily="34" charset="-122"/>
                <a:cs typeface="Arial" pitchFamily="34" charset="-120"/>
              </a:rPr>
              <a:t>Dispositivos en áreas comunes de la casa, no en el dormitorio.</a:t>
            </a:r>
            <a:endParaRPr lang="en-US" sz="1350" dirty="0"/>
          </a:p>
        </p:txBody>
      </p:sp>
      <p:sp>
        <p:nvSpPr>
          <p:cNvPr id="10" name="Shape 6"/>
          <p:cNvSpPr/>
          <p:nvPr/>
        </p:nvSpPr>
        <p:spPr>
          <a:xfrm>
            <a:off x="502920" y="2980944"/>
            <a:ext cx="420624" cy="420624"/>
          </a:xfrm>
          <a:prstGeom prst="ellipse">
            <a:avLst/>
          </a:prstGeom>
          <a:solidFill>
            <a:srgbClr val="0E141A"/>
          </a:solidFill>
          <a:ln w="19050">
            <a:solidFill>
              <a:srgbClr val="0CA6CF"/>
            </a:solidFill>
            <a:prstDash val="solid"/>
          </a:ln>
        </p:spPr>
      </p:sp>
      <p:pic>
        <p:nvPicPr>
          <p:cNvPr id="11" name="Image 2" descr="preencoded.png">    </p:cNvPr>
          <p:cNvPicPr>
            <a:picLocks noChangeAspect="1"/>
          </p:cNvPicPr>
          <p:nvPr/>
        </p:nvPicPr>
        <p:blipFill>
          <a:blip r:embed="rId4"/>
          <a:stretch>
            <a:fillRect/>
          </a:stretch>
        </p:blipFill>
        <p:spPr>
          <a:xfrm>
            <a:off x="595457" y="3073481"/>
            <a:ext cx="235549" cy="235549"/>
          </a:xfrm>
          <a:prstGeom prst="rect">
            <a:avLst/>
          </a:prstGeom>
        </p:spPr>
      </p:pic>
      <p:sp>
        <p:nvSpPr>
          <p:cNvPr id="12" name="Text 7"/>
          <p:cNvSpPr/>
          <p:nvPr/>
        </p:nvSpPr>
        <p:spPr>
          <a:xfrm>
            <a:off x="1078992" y="2962656"/>
            <a:ext cx="7543800" cy="475488"/>
          </a:xfrm>
          <a:prstGeom prst="rect">
            <a:avLst/>
          </a:prstGeom>
          <a:noFill/>
          <a:ln/>
        </p:spPr>
        <p:txBody>
          <a:bodyPr wrap="square" lIns="0" tIns="0" rIns="0" bIns="0" rtlCol="0" anchor="ctr"/>
          <a:lstStyle/>
          <a:p>
            <a:pPr indent="0" marL="0">
              <a:buNone/>
            </a:pPr>
            <a:r>
              <a:rPr lang="en-US" sz="1350" dirty="0">
                <a:solidFill>
                  <a:srgbClr val="D7DEE5"/>
                </a:solidFill>
                <a:latin typeface="Arial" pitchFamily="34" charset="0"/>
                <a:ea typeface="Arial" pitchFamily="34" charset="-122"/>
                <a:cs typeface="Arial" pitchFamily="34" charset="-120"/>
              </a:rPr>
              <a:t>Control parental según la edad, y nada de datos que los identifiquen: colegio, dirección, teléfono.</a:t>
            </a:r>
            <a:endParaRPr lang="en-US" sz="1350" dirty="0"/>
          </a:p>
        </p:txBody>
      </p:sp>
      <p:sp>
        <p:nvSpPr>
          <p:cNvPr id="13" name="Shape 8"/>
          <p:cNvSpPr/>
          <p:nvPr/>
        </p:nvSpPr>
        <p:spPr>
          <a:xfrm>
            <a:off x="502920" y="3511296"/>
            <a:ext cx="420624" cy="420624"/>
          </a:xfrm>
          <a:prstGeom prst="ellipse">
            <a:avLst/>
          </a:prstGeom>
          <a:solidFill>
            <a:srgbClr val="0E141A"/>
          </a:solidFill>
          <a:ln w="19050">
            <a:solidFill>
              <a:srgbClr val="DC5428"/>
            </a:solidFill>
            <a:prstDash val="solid"/>
          </a:ln>
        </p:spPr>
      </p:sp>
      <p:pic>
        <p:nvPicPr>
          <p:cNvPr id="14" name="Image 3" descr="preencoded.png">    </p:cNvPr>
          <p:cNvPicPr>
            <a:picLocks noChangeAspect="1"/>
          </p:cNvPicPr>
          <p:nvPr/>
        </p:nvPicPr>
        <p:blipFill>
          <a:blip r:embed="rId5"/>
          <a:stretch>
            <a:fillRect/>
          </a:stretch>
        </p:blipFill>
        <p:spPr>
          <a:xfrm>
            <a:off x="595457" y="3603833"/>
            <a:ext cx="235549" cy="235549"/>
          </a:xfrm>
          <a:prstGeom prst="rect">
            <a:avLst/>
          </a:prstGeom>
        </p:spPr>
      </p:pic>
      <p:sp>
        <p:nvSpPr>
          <p:cNvPr id="15" name="Text 9"/>
          <p:cNvSpPr/>
          <p:nvPr/>
        </p:nvSpPr>
        <p:spPr>
          <a:xfrm>
            <a:off x="1078992" y="3493008"/>
            <a:ext cx="7543800" cy="475488"/>
          </a:xfrm>
          <a:prstGeom prst="rect">
            <a:avLst/>
          </a:prstGeom>
          <a:noFill/>
          <a:ln/>
        </p:spPr>
        <p:txBody>
          <a:bodyPr wrap="square" lIns="0" tIns="0" rIns="0" bIns="0" rtlCol="0" anchor="ctr"/>
          <a:lstStyle/>
          <a:p>
            <a:pPr indent="0" marL="0">
              <a:buNone/>
            </a:pPr>
            <a:r>
              <a:rPr lang="en-US" sz="1350" dirty="0">
                <a:solidFill>
                  <a:srgbClr val="D7DEE5"/>
                </a:solidFill>
                <a:latin typeface="Arial" pitchFamily="34" charset="0"/>
                <a:ea typeface="Arial" pitchFamily="34" charset="-122"/>
                <a:cs typeface="Arial" pitchFamily="34" charset="-120"/>
              </a:rPr>
              <a:t>Sexting, regla de tres: no producirlo, no compartirlo, no pedirlo.</a:t>
            </a:r>
            <a:endParaRPr lang="en-US" sz="1350" dirty="0"/>
          </a:p>
        </p:txBody>
      </p:sp>
      <p:sp>
        <p:nvSpPr>
          <p:cNvPr id="16" name="Shape 10"/>
          <p:cNvSpPr/>
          <p:nvPr/>
        </p:nvSpPr>
        <p:spPr>
          <a:xfrm>
            <a:off x="502920" y="4041648"/>
            <a:ext cx="420624" cy="420624"/>
          </a:xfrm>
          <a:prstGeom prst="ellipse">
            <a:avLst/>
          </a:prstGeom>
          <a:solidFill>
            <a:srgbClr val="0E141A"/>
          </a:solidFill>
          <a:ln w="19050">
            <a:solidFill>
              <a:srgbClr val="0CA6CF"/>
            </a:solidFill>
            <a:prstDash val="solid"/>
          </a:ln>
        </p:spPr>
      </p:sp>
      <p:pic>
        <p:nvPicPr>
          <p:cNvPr id="17" name="Image 4" descr="preencoded.png">    </p:cNvPr>
          <p:cNvPicPr>
            <a:picLocks noChangeAspect="1"/>
          </p:cNvPicPr>
          <p:nvPr/>
        </p:nvPicPr>
        <p:blipFill>
          <a:blip r:embed="rId6"/>
          <a:stretch>
            <a:fillRect/>
          </a:stretch>
        </p:blipFill>
        <p:spPr>
          <a:xfrm>
            <a:off x="595457" y="4134185"/>
            <a:ext cx="235549" cy="235549"/>
          </a:xfrm>
          <a:prstGeom prst="rect">
            <a:avLst/>
          </a:prstGeom>
        </p:spPr>
      </p:pic>
      <p:sp>
        <p:nvSpPr>
          <p:cNvPr id="18" name="Text 11"/>
          <p:cNvSpPr/>
          <p:nvPr/>
        </p:nvSpPr>
        <p:spPr>
          <a:xfrm>
            <a:off x="1078992" y="4023360"/>
            <a:ext cx="7543800" cy="475488"/>
          </a:xfrm>
          <a:prstGeom prst="rect">
            <a:avLst/>
          </a:prstGeom>
          <a:noFill/>
          <a:ln/>
        </p:spPr>
        <p:txBody>
          <a:bodyPr wrap="square" lIns="0" tIns="0" rIns="0" bIns="0" rtlCol="0" anchor="ctr"/>
          <a:lstStyle/>
          <a:p>
            <a:pPr indent="0" marL="0">
              <a:buNone/>
            </a:pPr>
            <a:r>
              <a:rPr lang="en-US" sz="1350" dirty="0">
                <a:solidFill>
                  <a:srgbClr val="D7DEE5"/>
                </a:solidFill>
                <a:latin typeface="Arial" pitchFamily="34" charset="0"/>
                <a:ea typeface="Arial" pitchFamily="34" charset="-122"/>
                <a:cs typeface="Arial" pitchFamily="34" charset="-120"/>
              </a:rPr>
              <a:t>El ejemplo sos vos: tus redes enseñan más que tus sermones.</a:t>
            </a:r>
            <a:endParaRPr lang="en-US" sz="1350" dirty="0"/>
          </a:p>
        </p:txBody>
      </p:sp>
      <p:sp>
        <p:nvSpPr>
          <p:cNvPr id="19" name="Text 12"/>
          <p:cNvSpPr/>
          <p:nvPr/>
        </p:nvSpPr>
        <p:spPr>
          <a:xfrm>
            <a:off x="6035040" y="4572000"/>
            <a:ext cx="2606040" cy="256032"/>
          </a:xfrm>
          <a:prstGeom prst="rect">
            <a:avLst/>
          </a:prstGeom>
          <a:noFill/>
          <a:ln/>
        </p:spPr>
        <p:txBody>
          <a:bodyPr wrap="square" lIns="0" tIns="0" rIns="0" bIns="0" rtlCol="0" anchor="ctr"/>
          <a:lstStyle/>
          <a:p>
            <a:pPr algn="r" indent="0" marL="0">
              <a:buNone/>
            </a:pPr>
            <a:r>
              <a:rPr lang="en-US" sz="1100" b="1" spc="200" kern="0" dirty="0">
                <a:solidFill>
                  <a:srgbClr val="0CA6CF"/>
                </a:solidFill>
                <a:latin typeface="Courier New" pitchFamily="34" charset="0"/>
                <a:ea typeface="Courier New" pitchFamily="34" charset="-122"/>
                <a:cs typeface="Courier New" pitchFamily="34" charset="-120"/>
              </a:rPr>
              <a:t>PUERTA 05 CERRADA ✓</a:t>
            </a:r>
            <a:endParaRPr lang="en-US" sz="1100" dirty="0"/>
          </a:p>
        </p:txBody>
      </p:sp>
      <p:sp>
        <p:nvSpPr>
          <p:cNvPr id="20" name="Text 13"/>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21" name="Text 1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22" name="Text 1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24/30</a:t>
            </a:r>
            <a:endParaRPr lang="en-US" sz="11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PLAN B — ¿Y SI YA TE PASÓ?</a:t>
            </a:r>
            <a:endParaRPr lang="en-US" sz="1200" dirty="0"/>
          </a:p>
        </p:txBody>
      </p:sp>
      <p:sp>
        <p:nvSpPr>
          <p:cNvPr id="3" name="Text 1"/>
          <p:cNvSpPr/>
          <p:nvPr/>
        </p:nvSpPr>
        <p:spPr>
          <a:xfrm>
            <a:off x="502920" y="1051560"/>
            <a:ext cx="8138160" cy="594360"/>
          </a:xfrm>
          <a:prstGeom prst="rect">
            <a:avLst/>
          </a:prstGeom>
          <a:noFill/>
          <a:ln/>
        </p:spPr>
        <p:txBody>
          <a:bodyPr wrap="square" lIns="0" tIns="0" rIns="0" bIns="0" rtlCol="0" anchor="ctr"/>
          <a:lstStyle/>
          <a:p>
            <a:pPr indent="0" marL="0">
              <a:buNone/>
            </a:pPr>
            <a:r>
              <a:rPr lang="en-US" sz="3000" b="1" dirty="0">
                <a:solidFill>
                  <a:srgbClr val="FFFFFF"/>
                </a:solidFill>
                <a:latin typeface="Arial" pitchFamily="34" charset="0"/>
                <a:ea typeface="Arial" pitchFamily="34" charset="-122"/>
                <a:cs typeface="Arial" pitchFamily="34" charset="-120"/>
              </a:rPr>
              <a:t>Te hackearon. Las próximas 24 horas deciden todo.</a:t>
            </a:r>
            <a:endParaRPr lang="en-US" sz="3000" dirty="0"/>
          </a:p>
        </p:txBody>
      </p:sp>
      <p:sp>
        <p:nvSpPr>
          <p:cNvPr id="4" name="Shape 2"/>
          <p:cNvSpPr/>
          <p:nvPr/>
        </p:nvSpPr>
        <p:spPr>
          <a:xfrm>
            <a:off x="502920" y="1920240"/>
            <a:ext cx="3931920" cy="1115568"/>
          </a:xfrm>
          <a:prstGeom prst="roundRect">
            <a:avLst>
              <a:gd name="adj" fmla="val 3279"/>
            </a:avLst>
          </a:prstGeom>
          <a:solidFill>
            <a:srgbClr val="131C25"/>
          </a:solidFill>
          <a:ln w="12700">
            <a:solidFill>
              <a:srgbClr val="1C2832"/>
            </a:solidFill>
            <a:prstDash val="solid"/>
          </a:ln>
        </p:spPr>
      </p:sp>
      <p:sp>
        <p:nvSpPr>
          <p:cNvPr id="5" name="Text 3"/>
          <p:cNvSpPr/>
          <p:nvPr/>
        </p:nvSpPr>
        <p:spPr>
          <a:xfrm>
            <a:off x="685800" y="2176272"/>
            <a:ext cx="548640" cy="594360"/>
          </a:xfrm>
          <a:prstGeom prst="rect">
            <a:avLst/>
          </a:prstGeom>
          <a:noFill/>
          <a:ln/>
        </p:spPr>
        <p:txBody>
          <a:bodyPr wrap="square" lIns="0" tIns="0" rIns="0" bIns="0" rtlCol="0" anchor="ctr"/>
          <a:lstStyle/>
          <a:p>
            <a:pPr indent="0" marL="0">
              <a:buNone/>
            </a:pPr>
            <a:r>
              <a:rPr lang="en-US" sz="3000" b="1" dirty="0">
                <a:solidFill>
                  <a:srgbClr val="DC5428"/>
                </a:solidFill>
                <a:latin typeface="Courier New" pitchFamily="34" charset="0"/>
                <a:ea typeface="Courier New" pitchFamily="34" charset="-122"/>
                <a:cs typeface="Courier New" pitchFamily="34" charset="-120"/>
              </a:rPr>
              <a:t>1</a:t>
            </a:r>
            <a:endParaRPr lang="en-US" sz="3000" dirty="0"/>
          </a:p>
        </p:txBody>
      </p:sp>
      <p:sp>
        <p:nvSpPr>
          <p:cNvPr id="6" name="Text 4"/>
          <p:cNvSpPr/>
          <p:nvPr/>
        </p:nvSpPr>
        <p:spPr>
          <a:xfrm>
            <a:off x="1371600" y="2029968"/>
            <a:ext cx="2926080" cy="914400"/>
          </a:xfrm>
          <a:prstGeom prst="rect">
            <a:avLst/>
          </a:prstGeom>
          <a:noFill/>
          <a:ln/>
        </p:spPr>
        <p:txBody>
          <a:bodyPr wrap="square" lIns="0" tIns="0" rIns="0" bIns="0" rtlCol="0" anchor="ctr"/>
          <a:lstStyle/>
          <a:p>
            <a:pPr indent="0" marL="0">
              <a:lnSpc>
                <a:spcPts val="1500"/>
              </a:lnSpc>
              <a:buNone/>
            </a:pPr>
            <a:r>
              <a:rPr lang="en-US" sz="1250" b="1" dirty="0">
                <a:solidFill>
                  <a:srgbClr val="FFFFFF"/>
                </a:solidFill>
                <a:latin typeface="Arial" pitchFamily="34" charset="0"/>
                <a:ea typeface="Arial" pitchFamily="34" charset="-122"/>
                <a:cs typeface="Arial" pitchFamily="34" charset="-120"/>
              </a:rPr>
              <a:t>PRESERVÁ LA EVIDENCIA
</a:t>
            </a:r>
            <a:pPr indent="0" marL="0">
              <a:lnSpc>
                <a:spcPts val="1500"/>
              </a:lnSpc>
              <a:buNone/>
            </a:pPr>
            <a:r>
              <a:rPr lang="en-US" sz="1150" dirty="0">
                <a:solidFill>
                  <a:srgbClr val="8294A3"/>
                </a:solidFill>
                <a:latin typeface="Arial" pitchFamily="34" charset="0"/>
                <a:ea typeface="Arial" pitchFamily="34" charset="-122"/>
                <a:cs typeface="Arial" pitchFamily="34" charset="-120"/>
              </a:rPr>
              <a:t>No borres ni reenvíes nada: correos, mensajes y capturas son tu prueba.</a:t>
            </a:r>
            <a:endParaRPr lang="en-US" sz="1250" dirty="0"/>
          </a:p>
        </p:txBody>
      </p:sp>
      <p:sp>
        <p:nvSpPr>
          <p:cNvPr id="7" name="Shape 5"/>
          <p:cNvSpPr/>
          <p:nvPr/>
        </p:nvSpPr>
        <p:spPr>
          <a:xfrm>
            <a:off x="4709160" y="1920240"/>
            <a:ext cx="3931920" cy="1115568"/>
          </a:xfrm>
          <a:prstGeom prst="roundRect">
            <a:avLst>
              <a:gd name="adj" fmla="val 3279"/>
            </a:avLst>
          </a:prstGeom>
          <a:solidFill>
            <a:srgbClr val="131C25"/>
          </a:solidFill>
          <a:ln w="12700">
            <a:solidFill>
              <a:srgbClr val="1C2832"/>
            </a:solidFill>
            <a:prstDash val="solid"/>
          </a:ln>
        </p:spPr>
      </p:sp>
      <p:sp>
        <p:nvSpPr>
          <p:cNvPr id="8" name="Text 6"/>
          <p:cNvSpPr/>
          <p:nvPr/>
        </p:nvSpPr>
        <p:spPr>
          <a:xfrm>
            <a:off x="4892040" y="2176272"/>
            <a:ext cx="548640" cy="594360"/>
          </a:xfrm>
          <a:prstGeom prst="rect">
            <a:avLst/>
          </a:prstGeom>
          <a:noFill/>
          <a:ln/>
        </p:spPr>
        <p:txBody>
          <a:bodyPr wrap="square" lIns="0" tIns="0" rIns="0" bIns="0" rtlCol="0" anchor="ctr"/>
          <a:lstStyle/>
          <a:p>
            <a:pPr indent="0" marL="0">
              <a:buNone/>
            </a:pPr>
            <a:r>
              <a:rPr lang="en-US" sz="3000" b="1" dirty="0">
                <a:solidFill>
                  <a:srgbClr val="DC5428"/>
                </a:solidFill>
                <a:latin typeface="Courier New" pitchFamily="34" charset="0"/>
                <a:ea typeface="Courier New" pitchFamily="34" charset="-122"/>
                <a:cs typeface="Courier New" pitchFamily="34" charset="-120"/>
              </a:rPr>
              <a:t>2</a:t>
            </a:r>
            <a:endParaRPr lang="en-US" sz="3000" dirty="0"/>
          </a:p>
        </p:txBody>
      </p:sp>
      <p:sp>
        <p:nvSpPr>
          <p:cNvPr id="9" name="Text 7"/>
          <p:cNvSpPr/>
          <p:nvPr/>
        </p:nvSpPr>
        <p:spPr>
          <a:xfrm>
            <a:off x="5577840" y="2029968"/>
            <a:ext cx="2926080" cy="914400"/>
          </a:xfrm>
          <a:prstGeom prst="rect">
            <a:avLst/>
          </a:prstGeom>
          <a:noFill/>
          <a:ln/>
        </p:spPr>
        <p:txBody>
          <a:bodyPr wrap="square" lIns="0" tIns="0" rIns="0" bIns="0" rtlCol="0" anchor="ctr"/>
          <a:lstStyle/>
          <a:p>
            <a:pPr indent="0" marL="0">
              <a:lnSpc>
                <a:spcPts val="1500"/>
              </a:lnSpc>
              <a:buNone/>
            </a:pPr>
            <a:r>
              <a:rPr lang="en-US" sz="1250" b="1" dirty="0">
                <a:solidFill>
                  <a:srgbClr val="FFFFFF"/>
                </a:solidFill>
                <a:latin typeface="Arial" pitchFamily="34" charset="0"/>
                <a:ea typeface="Arial" pitchFamily="34" charset="-122"/>
                <a:cs typeface="Arial" pitchFamily="34" charset="-120"/>
              </a:rPr>
              <a:t>DENUNCIÁ YA
</a:t>
            </a:r>
            <a:pPr indent="0" marL="0">
              <a:lnSpc>
                <a:spcPts val="1500"/>
              </a:lnSpc>
              <a:buNone/>
            </a:pPr>
            <a:r>
              <a:rPr lang="en-US" sz="1150" dirty="0">
                <a:solidFill>
                  <a:srgbClr val="8294A3"/>
                </a:solidFill>
                <a:latin typeface="Arial" pitchFamily="34" charset="0"/>
                <a:ea typeface="Arial" pitchFamily="34" charset="-122"/>
                <a:cs typeface="Arial" pitchFamily="34" charset="-120"/>
              </a:rPr>
              <a:t>Policía o fiscalía más cercana. La denuncia te protege si delinquen en tu nombre.</a:t>
            </a:r>
            <a:endParaRPr lang="en-US" sz="1250" dirty="0"/>
          </a:p>
        </p:txBody>
      </p:sp>
      <p:sp>
        <p:nvSpPr>
          <p:cNvPr id="10" name="Shape 8"/>
          <p:cNvSpPr/>
          <p:nvPr/>
        </p:nvSpPr>
        <p:spPr>
          <a:xfrm>
            <a:off x="502920" y="3218688"/>
            <a:ext cx="3931920" cy="1115568"/>
          </a:xfrm>
          <a:prstGeom prst="roundRect">
            <a:avLst>
              <a:gd name="adj" fmla="val 3279"/>
            </a:avLst>
          </a:prstGeom>
          <a:solidFill>
            <a:srgbClr val="131C25"/>
          </a:solidFill>
          <a:ln w="12700">
            <a:solidFill>
              <a:srgbClr val="1C2832"/>
            </a:solidFill>
            <a:prstDash val="solid"/>
          </a:ln>
        </p:spPr>
      </p:sp>
      <p:sp>
        <p:nvSpPr>
          <p:cNvPr id="11" name="Text 9"/>
          <p:cNvSpPr/>
          <p:nvPr/>
        </p:nvSpPr>
        <p:spPr>
          <a:xfrm>
            <a:off x="685800" y="3474720"/>
            <a:ext cx="548640" cy="594360"/>
          </a:xfrm>
          <a:prstGeom prst="rect">
            <a:avLst/>
          </a:prstGeom>
          <a:noFill/>
          <a:ln/>
        </p:spPr>
        <p:txBody>
          <a:bodyPr wrap="square" lIns="0" tIns="0" rIns="0" bIns="0" rtlCol="0" anchor="ctr"/>
          <a:lstStyle/>
          <a:p>
            <a:pPr indent="0" marL="0">
              <a:buNone/>
            </a:pPr>
            <a:r>
              <a:rPr lang="en-US" sz="3000" b="1" dirty="0">
                <a:solidFill>
                  <a:srgbClr val="DC5428"/>
                </a:solidFill>
                <a:latin typeface="Courier New" pitchFamily="34" charset="0"/>
                <a:ea typeface="Courier New" pitchFamily="34" charset="-122"/>
                <a:cs typeface="Courier New" pitchFamily="34" charset="-120"/>
              </a:rPr>
              <a:t>3</a:t>
            </a:r>
            <a:endParaRPr lang="en-US" sz="3000" dirty="0"/>
          </a:p>
        </p:txBody>
      </p:sp>
      <p:sp>
        <p:nvSpPr>
          <p:cNvPr id="12" name="Text 10"/>
          <p:cNvSpPr/>
          <p:nvPr/>
        </p:nvSpPr>
        <p:spPr>
          <a:xfrm>
            <a:off x="1371600" y="3328416"/>
            <a:ext cx="2926080" cy="914400"/>
          </a:xfrm>
          <a:prstGeom prst="rect">
            <a:avLst/>
          </a:prstGeom>
          <a:noFill/>
          <a:ln/>
        </p:spPr>
        <p:txBody>
          <a:bodyPr wrap="square" lIns="0" tIns="0" rIns="0" bIns="0" rtlCol="0" anchor="ctr"/>
          <a:lstStyle/>
          <a:p>
            <a:pPr indent="0" marL="0">
              <a:lnSpc>
                <a:spcPts val="1500"/>
              </a:lnSpc>
              <a:buNone/>
            </a:pPr>
            <a:r>
              <a:rPr lang="en-US" sz="1250" b="1" dirty="0">
                <a:solidFill>
                  <a:srgbClr val="FFFFFF"/>
                </a:solidFill>
                <a:latin typeface="Arial" pitchFamily="34" charset="0"/>
                <a:ea typeface="Arial" pitchFamily="34" charset="-122"/>
                <a:cs typeface="Arial" pitchFamily="34" charset="-120"/>
              </a:rPr>
              <a:t>CORTÁ EL ACCESO
</a:t>
            </a:r>
            <a:pPr indent="0" marL="0">
              <a:lnSpc>
                <a:spcPts val="1500"/>
              </a:lnSpc>
              <a:buNone/>
            </a:pPr>
            <a:r>
              <a:rPr lang="en-US" sz="1150" dirty="0">
                <a:solidFill>
                  <a:srgbClr val="8294A3"/>
                </a:solidFill>
                <a:latin typeface="Arial" pitchFamily="34" charset="0"/>
                <a:ea typeface="Arial" pitchFamily="34" charset="-122"/>
                <a:cs typeface="Arial" pitchFamily="34" charset="-120"/>
              </a:rPr>
              <a:t>Contraseñas nuevas urgente, empezando por tu mail principal. Cerrá todas las sesiones.</a:t>
            </a:r>
            <a:endParaRPr lang="en-US" sz="1250" dirty="0"/>
          </a:p>
        </p:txBody>
      </p:sp>
      <p:sp>
        <p:nvSpPr>
          <p:cNvPr id="13" name="Shape 11"/>
          <p:cNvSpPr/>
          <p:nvPr/>
        </p:nvSpPr>
        <p:spPr>
          <a:xfrm>
            <a:off x="4709160" y="3218688"/>
            <a:ext cx="3931920" cy="1115568"/>
          </a:xfrm>
          <a:prstGeom prst="roundRect">
            <a:avLst>
              <a:gd name="adj" fmla="val 3279"/>
            </a:avLst>
          </a:prstGeom>
          <a:solidFill>
            <a:srgbClr val="131C25"/>
          </a:solidFill>
          <a:ln w="12700">
            <a:solidFill>
              <a:srgbClr val="1C2832"/>
            </a:solidFill>
            <a:prstDash val="solid"/>
          </a:ln>
        </p:spPr>
      </p:sp>
      <p:sp>
        <p:nvSpPr>
          <p:cNvPr id="14" name="Text 12"/>
          <p:cNvSpPr/>
          <p:nvPr/>
        </p:nvSpPr>
        <p:spPr>
          <a:xfrm>
            <a:off x="4892040" y="3474720"/>
            <a:ext cx="548640" cy="594360"/>
          </a:xfrm>
          <a:prstGeom prst="rect">
            <a:avLst/>
          </a:prstGeom>
          <a:noFill/>
          <a:ln/>
        </p:spPr>
        <p:txBody>
          <a:bodyPr wrap="square" lIns="0" tIns="0" rIns="0" bIns="0" rtlCol="0" anchor="ctr"/>
          <a:lstStyle/>
          <a:p>
            <a:pPr indent="0" marL="0">
              <a:buNone/>
            </a:pPr>
            <a:r>
              <a:rPr lang="en-US" sz="3000" b="1" dirty="0">
                <a:solidFill>
                  <a:srgbClr val="DC5428"/>
                </a:solidFill>
                <a:latin typeface="Courier New" pitchFamily="34" charset="0"/>
                <a:ea typeface="Courier New" pitchFamily="34" charset="-122"/>
                <a:cs typeface="Courier New" pitchFamily="34" charset="-120"/>
              </a:rPr>
              <a:t>4</a:t>
            </a:r>
            <a:endParaRPr lang="en-US" sz="3000" dirty="0"/>
          </a:p>
        </p:txBody>
      </p:sp>
      <p:sp>
        <p:nvSpPr>
          <p:cNvPr id="15" name="Text 13"/>
          <p:cNvSpPr/>
          <p:nvPr/>
        </p:nvSpPr>
        <p:spPr>
          <a:xfrm>
            <a:off x="5577840" y="3328416"/>
            <a:ext cx="2926080" cy="914400"/>
          </a:xfrm>
          <a:prstGeom prst="rect">
            <a:avLst/>
          </a:prstGeom>
          <a:noFill/>
          <a:ln/>
        </p:spPr>
        <p:txBody>
          <a:bodyPr wrap="square" lIns="0" tIns="0" rIns="0" bIns="0" rtlCol="0" anchor="ctr"/>
          <a:lstStyle/>
          <a:p>
            <a:pPr indent="0" marL="0">
              <a:lnSpc>
                <a:spcPts val="1500"/>
              </a:lnSpc>
              <a:buNone/>
            </a:pPr>
            <a:r>
              <a:rPr lang="en-US" sz="1250" b="1" dirty="0">
                <a:solidFill>
                  <a:srgbClr val="FFFFFF"/>
                </a:solidFill>
                <a:latin typeface="Arial" pitchFamily="34" charset="0"/>
                <a:ea typeface="Arial" pitchFamily="34" charset="-122"/>
                <a:cs typeface="Arial" pitchFamily="34" charset="-120"/>
              </a:rPr>
              <a:t>CANAL OFICIAL
</a:t>
            </a:r>
            <a:pPr indent="0" marL="0">
              <a:lnSpc>
                <a:spcPts val="1500"/>
              </a:lnSpc>
              <a:buNone/>
            </a:pPr>
            <a:r>
              <a:rPr lang="en-US" sz="1150" dirty="0">
                <a:solidFill>
                  <a:srgbClr val="8294A3"/>
                </a:solidFill>
                <a:latin typeface="Arial" pitchFamily="34" charset="0"/>
                <a:ea typeface="Arial" pitchFamily="34" charset="-122"/>
                <a:cs typeface="Arial" pitchFamily="34" charset="-120"/>
              </a:rPr>
              <a:t>Recuperá cuentas solo por los canales del proveedor. Preparate para demostrar que sos vos.</a:t>
            </a:r>
            <a:endParaRPr lang="en-US" sz="1250" dirty="0"/>
          </a:p>
        </p:txBody>
      </p:sp>
      <p:sp>
        <p:nvSpPr>
          <p:cNvPr id="16" name="Text 14"/>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17" name="Text 15"/>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8" name="Text 16"/>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25/30</a:t>
            </a:r>
            <a:endParaRPr lang="en-US" sz="11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PLAN B — EL ERROR QUE TE CONVIERTE EN DELINCUENTE</a:t>
            </a:r>
            <a:endParaRPr lang="en-US" sz="1200" dirty="0"/>
          </a:p>
        </p:txBody>
      </p:sp>
      <p:sp>
        <p:nvSpPr>
          <p:cNvPr id="3" name="Text 1"/>
          <p:cNvSpPr/>
          <p:nvPr/>
        </p:nvSpPr>
        <p:spPr>
          <a:xfrm>
            <a:off x="502920" y="1234440"/>
            <a:ext cx="8138160" cy="1554480"/>
          </a:xfrm>
          <a:prstGeom prst="rect">
            <a:avLst/>
          </a:prstGeom>
          <a:noFill/>
          <a:ln/>
        </p:spPr>
        <p:txBody>
          <a:bodyPr wrap="square" lIns="0" tIns="0" rIns="0" bIns="0" rtlCol="0" anchor="ctr"/>
          <a:lstStyle/>
          <a:p>
            <a:pPr indent="0" marL="0">
              <a:lnSpc>
                <a:spcPts val="4000"/>
              </a:lnSpc>
              <a:buNone/>
            </a:pPr>
            <a:r>
              <a:rPr lang="en-US" sz="3100" b="1" dirty="0">
                <a:solidFill>
                  <a:srgbClr val="FFFFFF"/>
                </a:solidFill>
                <a:latin typeface="Arial" pitchFamily="34" charset="0"/>
                <a:ea typeface="Arial" pitchFamily="34" charset="-122"/>
                <a:cs typeface="Arial" pitchFamily="34" charset="-120"/>
              </a:rPr>
              <a:t>Contrataste a alguien para “recuperar tu cuenta”.
</a:t>
            </a:r>
            <a:pPr indent="0" marL="0">
              <a:lnSpc>
                <a:spcPts val="4000"/>
              </a:lnSpc>
              <a:buNone/>
            </a:pPr>
            <a:r>
              <a:rPr lang="en-US" sz="3100" b="1" dirty="0">
                <a:solidFill>
                  <a:srgbClr val="DC5428"/>
                </a:solidFill>
                <a:latin typeface="Arial" pitchFamily="34" charset="0"/>
                <a:ea typeface="Arial" pitchFamily="34" charset="-122"/>
                <a:cs typeface="Arial" pitchFamily="34" charset="-120"/>
              </a:rPr>
              <a:t>Ahora el delito lo cometiste vos.</a:t>
            </a:r>
            <a:endParaRPr lang="en-US" sz="3100" dirty="0"/>
          </a:p>
        </p:txBody>
      </p:sp>
      <p:sp>
        <p:nvSpPr>
          <p:cNvPr id="4" name="Shape 2"/>
          <p:cNvSpPr/>
          <p:nvPr/>
        </p:nvSpPr>
        <p:spPr>
          <a:xfrm>
            <a:off x="502920" y="3017520"/>
            <a:ext cx="8138160" cy="1234440"/>
          </a:xfrm>
          <a:prstGeom prst="roundRect">
            <a:avLst>
              <a:gd name="adj" fmla="val 2963"/>
            </a:avLst>
          </a:prstGeom>
          <a:solidFill>
            <a:srgbClr val="131C25"/>
          </a:solidFill>
          <a:ln w="12700">
            <a:solidFill>
              <a:srgbClr val="1C2832"/>
            </a:solidFill>
            <a:prstDash val="solid"/>
          </a:ln>
        </p:spPr>
      </p:sp>
      <p:sp>
        <p:nvSpPr>
          <p:cNvPr id="5" name="Shape 3"/>
          <p:cNvSpPr/>
          <p:nvPr/>
        </p:nvSpPr>
        <p:spPr>
          <a:xfrm>
            <a:off x="777240" y="3337560"/>
            <a:ext cx="603504" cy="603504"/>
          </a:xfrm>
          <a:prstGeom prst="ellipse">
            <a:avLst/>
          </a:prstGeom>
          <a:solidFill>
            <a:srgbClr val="0E141A"/>
          </a:solidFill>
          <a:ln w="19050">
            <a:solidFill>
              <a:srgbClr val="DC5428"/>
            </a:solidFill>
            <a:prstDash val="solid"/>
          </a:ln>
        </p:spPr>
      </p:sp>
      <p:pic>
        <p:nvPicPr>
          <p:cNvPr id="6" name="Image 0" descr="preencoded.png">    </p:cNvPr>
          <p:cNvPicPr>
            <a:picLocks noChangeAspect="1"/>
          </p:cNvPicPr>
          <p:nvPr/>
        </p:nvPicPr>
        <p:blipFill>
          <a:blip r:embed="rId2"/>
          <a:stretch>
            <a:fillRect/>
          </a:stretch>
        </p:blipFill>
        <p:spPr>
          <a:xfrm>
            <a:off x="910011" y="3470331"/>
            <a:ext cx="337962" cy="337962"/>
          </a:xfrm>
          <a:prstGeom prst="rect">
            <a:avLst/>
          </a:prstGeom>
        </p:spPr>
      </p:pic>
      <p:sp>
        <p:nvSpPr>
          <p:cNvPr id="7" name="Text 4"/>
          <p:cNvSpPr/>
          <p:nvPr/>
        </p:nvSpPr>
        <p:spPr>
          <a:xfrm>
            <a:off x="1600200" y="3200400"/>
            <a:ext cx="6766560" cy="914400"/>
          </a:xfrm>
          <a:prstGeom prst="rect">
            <a:avLst/>
          </a:prstGeom>
          <a:noFill/>
          <a:ln/>
        </p:spPr>
        <p:txBody>
          <a:bodyPr wrap="square" lIns="0" tIns="0" rIns="0" bIns="0" rtlCol="0" anchor="ctr"/>
          <a:lstStyle/>
          <a:p>
            <a:pPr indent="0" marL="0">
              <a:lnSpc>
                <a:spcPts val="2100"/>
              </a:lnSpc>
              <a:buNone/>
            </a:pPr>
            <a:r>
              <a:rPr lang="en-US" sz="1500" dirty="0">
                <a:solidFill>
                  <a:srgbClr val="D7DEE5"/>
                </a:solidFill>
                <a:latin typeface="Arial" pitchFamily="34" charset="0"/>
                <a:ea typeface="Arial" pitchFamily="34" charset="-122"/>
                <a:cs typeface="Arial" pitchFamily="34" charset="-120"/>
              </a:rPr>
              <a:t>Acceder a una cuenta fuera de los canales del proveedor es ilegal — aunque la cuenta sea tuya. Y la mayoría de los que ofrecen ese “favor” son, además, otra estafa esperándote.</a:t>
            </a:r>
            <a:endParaRPr lang="en-US" sz="1500" dirty="0"/>
          </a:p>
        </p:txBody>
      </p:sp>
      <p:sp>
        <p:nvSpPr>
          <p:cNvPr id="8" name="Text 5"/>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9" name="Text 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0" name="Text 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26/30</a:t>
            </a:r>
            <a:endParaRPr lang="en-US" sz="11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EL MULTIPLICADOR — INTELIGENCIA ARTIFICIAL</a:t>
            </a:r>
            <a:endParaRPr lang="en-US" sz="1200" dirty="0"/>
          </a:p>
        </p:txBody>
      </p:sp>
      <p:sp>
        <p:nvSpPr>
          <p:cNvPr id="3" name="Text 1"/>
          <p:cNvSpPr/>
          <p:nvPr/>
        </p:nvSpPr>
        <p:spPr>
          <a:xfrm>
            <a:off x="502920" y="1188720"/>
            <a:ext cx="8138160" cy="1417320"/>
          </a:xfrm>
          <a:prstGeom prst="rect">
            <a:avLst/>
          </a:prstGeom>
          <a:noFill/>
          <a:ln/>
        </p:spPr>
        <p:txBody>
          <a:bodyPr wrap="square" lIns="0" tIns="0" rIns="0" bIns="0" rtlCol="0" anchor="ctr"/>
          <a:lstStyle/>
          <a:p>
            <a:pPr indent="0" marL="0">
              <a:lnSpc>
                <a:spcPts val="4000"/>
              </a:lnSpc>
              <a:buNone/>
            </a:pPr>
            <a:r>
              <a:rPr lang="en-US" sz="3100" b="1" dirty="0">
                <a:solidFill>
                  <a:srgbClr val="FFFFFF"/>
                </a:solidFill>
                <a:latin typeface="Arial" pitchFamily="34" charset="0"/>
                <a:ea typeface="Arial" pitchFamily="34" charset="-122"/>
                <a:cs typeface="Arial" pitchFamily="34" charset="-120"/>
              </a:rPr>
              <a:t>Todo lo que viste hoy, la IA lo hace </a:t>
            </a:r>
            <a:pPr indent="0" marL="0">
              <a:lnSpc>
                <a:spcPts val="4000"/>
              </a:lnSpc>
              <a:buNone/>
            </a:pPr>
            <a:r>
              <a:rPr lang="en-US" sz="3100" b="1" dirty="0">
                <a:solidFill>
                  <a:srgbClr val="DC5428"/>
                </a:solidFill>
                <a:latin typeface="Arial" pitchFamily="34" charset="0"/>
                <a:ea typeface="Arial" pitchFamily="34" charset="-122"/>
                <a:cs typeface="Arial" pitchFamily="34" charset="-120"/>
              </a:rPr>
              <a:t>más rápido, más barato y más creíble.</a:t>
            </a:r>
            <a:endParaRPr lang="en-US" sz="3100" dirty="0"/>
          </a:p>
        </p:txBody>
      </p:sp>
      <p:sp>
        <p:nvSpPr>
          <p:cNvPr id="4" name="Shape 2"/>
          <p:cNvSpPr/>
          <p:nvPr/>
        </p:nvSpPr>
        <p:spPr>
          <a:xfrm>
            <a:off x="502920" y="2834640"/>
            <a:ext cx="8138160" cy="1417320"/>
          </a:xfrm>
          <a:prstGeom prst="roundRect">
            <a:avLst>
              <a:gd name="adj" fmla="val 2581"/>
            </a:avLst>
          </a:prstGeom>
          <a:solidFill>
            <a:srgbClr val="131C25"/>
          </a:solidFill>
          <a:ln w="12700">
            <a:solidFill>
              <a:srgbClr val="1C2832"/>
            </a:solidFill>
            <a:prstDash val="solid"/>
          </a:ln>
        </p:spPr>
      </p:sp>
      <p:sp>
        <p:nvSpPr>
          <p:cNvPr id="5" name="Shape 3"/>
          <p:cNvSpPr/>
          <p:nvPr/>
        </p:nvSpPr>
        <p:spPr>
          <a:xfrm>
            <a:off x="777240" y="3200400"/>
            <a:ext cx="640080" cy="640080"/>
          </a:xfrm>
          <a:prstGeom prst="ellipse">
            <a:avLst/>
          </a:prstGeom>
          <a:solidFill>
            <a:srgbClr val="0E141A"/>
          </a:solidFill>
          <a:ln w="19050">
            <a:solidFill>
              <a:srgbClr val="DC5428"/>
            </a:solidFill>
            <a:prstDash val="solid"/>
          </a:ln>
        </p:spPr>
      </p:sp>
      <p:pic>
        <p:nvPicPr>
          <p:cNvPr id="6" name="Image 0" descr="preencoded.png">    </p:cNvPr>
          <p:cNvPicPr>
            <a:picLocks noChangeAspect="1"/>
          </p:cNvPicPr>
          <p:nvPr/>
        </p:nvPicPr>
        <p:blipFill>
          <a:blip r:embed="rId2"/>
          <a:stretch>
            <a:fillRect/>
          </a:stretch>
        </p:blipFill>
        <p:spPr>
          <a:xfrm>
            <a:off x="918058" y="3341218"/>
            <a:ext cx="358445" cy="358445"/>
          </a:xfrm>
          <a:prstGeom prst="rect">
            <a:avLst/>
          </a:prstGeom>
        </p:spPr>
      </p:pic>
      <p:sp>
        <p:nvSpPr>
          <p:cNvPr id="7" name="Text 4"/>
          <p:cNvSpPr/>
          <p:nvPr/>
        </p:nvSpPr>
        <p:spPr>
          <a:xfrm>
            <a:off x="1645920" y="3017520"/>
            <a:ext cx="6720840" cy="1097280"/>
          </a:xfrm>
          <a:prstGeom prst="rect">
            <a:avLst/>
          </a:prstGeom>
          <a:noFill/>
          <a:ln/>
        </p:spPr>
        <p:txBody>
          <a:bodyPr wrap="square" lIns="0" tIns="0" rIns="0" bIns="0" rtlCol="0" anchor="ctr"/>
          <a:lstStyle/>
          <a:p>
            <a:pPr indent="0" marL="0">
              <a:lnSpc>
                <a:spcPts val="2200"/>
              </a:lnSpc>
              <a:buNone/>
            </a:pPr>
            <a:r>
              <a:rPr lang="en-US" sz="1500" b="1" dirty="0">
                <a:solidFill>
                  <a:srgbClr val="DC5428"/>
                </a:solidFill>
                <a:latin typeface="Arial" pitchFamily="34" charset="0"/>
                <a:ea typeface="Arial" pitchFamily="34" charset="-122"/>
                <a:cs typeface="Arial" pitchFamily="34" charset="-120"/>
              </a:rPr>
              <a:t>Deepfakes: </a:t>
            </a:r>
            <a:pPr indent="0" marL="0">
              <a:lnSpc>
                <a:spcPts val="2200"/>
              </a:lnSpc>
              <a:buNone/>
            </a:pPr>
            <a:r>
              <a:rPr lang="en-US" sz="1500" dirty="0">
                <a:solidFill>
                  <a:srgbClr val="D7DEE5"/>
                </a:solidFill>
                <a:latin typeface="Arial" pitchFamily="34" charset="0"/>
                <a:ea typeface="Arial" pitchFamily="34" charset="-122"/>
                <a:cs typeface="Arial" pitchFamily="34" charset="-120"/>
              </a:rPr>
              <a:t>la voz de tu hijo pidiéndote plata puede ser falsa. La cara de tu jefe en una videollamada también. La regla nueva es vieja: </a:t>
            </a:r>
            <a:pPr indent="0" marL="0">
              <a:lnSpc>
                <a:spcPts val="2200"/>
              </a:lnSpc>
              <a:buNone/>
            </a:pPr>
            <a:r>
              <a:rPr lang="en-US" sz="1500" b="1" dirty="0">
                <a:solidFill>
                  <a:srgbClr val="FFFFFF"/>
                </a:solidFill>
                <a:latin typeface="Arial" pitchFamily="34" charset="0"/>
                <a:ea typeface="Arial" pitchFamily="34" charset="-122"/>
                <a:cs typeface="Arial" pitchFamily="34" charset="-120"/>
              </a:rPr>
              <a:t>verificá por otro canal antes de actuar.</a:t>
            </a:r>
            <a:endParaRPr lang="en-US" sz="1500" dirty="0"/>
          </a:p>
        </p:txBody>
      </p:sp>
      <p:sp>
        <p:nvSpPr>
          <p:cNvPr id="8" name="Text 5"/>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9" name="Text 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0" name="Text 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27/30</a:t>
            </a:r>
            <a:endParaRPr lang="en-US" sz="11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LO QUE VIENE — Y YA ESTÁ ACÁ</a:t>
            </a:r>
            <a:endParaRPr lang="en-US" sz="1200" dirty="0"/>
          </a:p>
        </p:txBody>
      </p:sp>
      <p:sp>
        <p:nvSpPr>
          <p:cNvPr id="3" name="Text 1"/>
          <p:cNvSpPr/>
          <p:nvPr/>
        </p:nvSpPr>
        <p:spPr>
          <a:xfrm>
            <a:off x="502920" y="1097280"/>
            <a:ext cx="8138160" cy="640080"/>
          </a:xfrm>
          <a:prstGeom prst="rect">
            <a:avLst/>
          </a:prstGeom>
          <a:noFill/>
          <a:ln/>
        </p:spPr>
        <p:txBody>
          <a:bodyPr wrap="square" lIns="0" tIns="0" rIns="0" bIns="0" rtlCol="0" anchor="ctr"/>
          <a:lstStyle/>
          <a:p>
            <a:pPr indent="0" marL="0">
              <a:buNone/>
            </a:pPr>
            <a:r>
              <a:rPr lang="en-US" sz="3600" b="1" dirty="0">
                <a:solidFill>
                  <a:srgbClr val="FFFFFF"/>
                </a:solidFill>
                <a:latin typeface="Arial" pitchFamily="34" charset="0"/>
                <a:ea typeface="Arial" pitchFamily="34" charset="-122"/>
                <a:cs typeface="Arial" pitchFamily="34" charset="-120"/>
              </a:rPr>
              <a:t>Esto recién empieza.</a:t>
            </a:r>
            <a:endParaRPr lang="en-US" sz="3600" dirty="0"/>
          </a:p>
        </p:txBody>
      </p:sp>
      <p:sp>
        <p:nvSpPr>
          <p:cNvPr id="4" name="Shape 2"/>
          <p:cNvSpPr/>
          <p:nvPr/>
        </p:nvSpPr>
        <p:spPr>
          <a:xfrm>
            <a:off x="502920" y="2057400"/>
            <a:ext cx="2606040" cy="685800"/>
          </a:xfrm>
          <a:prstGeom prst="roundRect">
            <a:avLst>
              <a:gd name="adj" fmla="val 5333"/>
            </a:avLst>
          </a:prstGeom>
          <a:solidFill>
            <a:srgbClr val="131C25"/>
          </a:solidFill>
          <a:ln w="12700">
            <a:solidFill>
              <a:srgbClr val="1C2832"/>
            </a:solidFill>
            <a:prstDash val="solid"/>
          </a:ln>
        </p:spPr>
      </p:sp>
      <p:sp>
        <p:nvSpPr>
          <p:cNvPr id="5" name="Text 3"/>
          <p:cNvSpPr/>
          <p:nvPr/>
        </p:nvSpPr>
        <p:spPr>
          <a:xfrm>
            <a:off x="640080" y="2103120"/>
            <a:ext cx="2331720" cy="594360"/>
          </a:xfrm>
          <a:prstGeom prst="rect">
            <a:avLst/>
          </a:prstGeom>
          <a:noFill/>
          <a:ln/>
        </p:spPr>
        <p:txBody>
          <a:bodyPr wrap="square" lIns="0" tIns="0" rIns="0" bIns="0" rtlCol="0" anchor="ctr"/>
          <a:lstStyle/>
          <a:p>
            <a:pPr algn="ctr" indent="0" marL="0">
              <a:buNone/>
            </a:pPr>
            <a:r>
              <a:rPr lang="en-US" sz="1300" dirty="0">
                <a:solidFill>
                  <a:srgbClr val="D7DEE5"/>
                </a:solidFill>
                <a:latin typeface="Arial" pitchFamily="34" charset="0"/>
                <a:ea typeface="Arial" pitchFamily="34" charset="-122"/>
                <a:cs typeface="Arial" pitchFamily="34" charset="-120"/>
              </a:rPr>
              <a:t>Realidad aumentada y virtual</a:t>
            </a:r>
            <a:endParaRPr lang="en-US" sz="1300" dirty="0"/>
          </a:p>
        </p:txBody>
      </p:sp>
      <p:sp>
        <p:nvSpPr>
          <p:cNvPr id="6" name="Shape 4"/>
          <p:cNvSpPr/>
          <p:nvPr/>
        </p:nvSpPr>
        <p:spPr>
          <a:xfrm>
            <a:off x="3291840" y="2057400"/>
            <a:ext cx="2606040" cy="685800"/>
          </a:xfrm>
          <a:prstGeom prst="roundRect">
            <a:avLst>
              <a:gd name="adj" fmla="val 5333"/>
            </a:avLst>
          </a:prstGeom>
          <a:solidFill>
            <a:srgbClr val="131C25"/>
          </a:solidFill>
          <a:ln w="12700">
            <a:solidFill>
              <a:srgbClr val="1C2832"/>
            </a:solidFill>
            <a:prstDash val="solid"/>
          </a:ln>
        </p:spPr>
      </p:sp>
      <p:sp>
        <p:nvSpPr>
          <p:cNvPr id="7" name="Text 5"/>
          <p:cNvSpPr/>
          <p:nvPr/>
        </p:nvSpPr>
        <p:spPr>
          <a:xfrm>
            <a:off x="3429000" y="2103120"/>
            <a:ext cx="2331720" cy="594360"/>
          </a:xfrm>
          <a:prstGeom prst="rect">
            <a:avLst/>
          </a:prstGeom>
          <a:noFill/>
          <a:ln/>
        </p:spPr>
        <p:txBody>
          <a:bodyPr wrap="square" lIns="0" tIns="0" rIns="0" bIns="0" rtlCol="0" anchor="ctr"/>
          <a:lstStyle/>
          <a:p>
            <a:pPr algn="ctr" indent="0" marL="0">
              <a:buNone/>
            </a:pPr>
            <a:r>
              <a:rPr lang="en-US" sz="1300" dirty="0">
                <a:solidFill>
                  <a:srgbClr val="D7DEE5"/>
                </a:solidFill>
                <a:latin typeface="Arial" pitchFamily="34" charset="0"/>
                <a:ea typeface="Arial" pitchFamily="34" charset="-122"/>
                <a:cs typeface="Arial" pitchFamily="34" charset="-120"/>
              </a:rPr>
              <a:t>Wearables que saben dónde estás</a:t>
            </a:r>
            <a:endParaRPr lang="en-US" sz="1300" dirty="0"/>
          </a:p>
        </p:txBody>
      </p:sp>
      <p:sp>
        <p:nvSpPr>
          <p:cNvPr id="8" name="Shape 6"/>
          <p:cNvSpPr/>
          <p:nvPr/>
        </p:nvSpPr>
        <p:spPr>
          <a:xfrm>
            <a:off x="6080760" y="2057400"/>
            <a:ext cx="2606040" cy="685800"/>
          </a:xfrm>
          <a:prstGeom prst="roundRect">
            <a:avLst>
              <a:gd name="adj" fmla="val 5333"/>
            </a:avLst>
          </a:prstGeom>
          <a:solidFill>
            <a:srgbClr val="131C25"/>
          </a:solidFill>
          <a:ln w="12700">
            <a:solidFill>
              <a:srgbClr val="1C2832"/>
            </a:solidFill>
            <a:prstDash val="solid"/>
          </a:ln>
        </p:spPr>
      </p:sp>
      <p:sp>
        <p:nvSpPr>
          <p:cNvPr id="9" name="Text 7"/>
          <p:cNvSpPr/>
          <p:nvPr/>
        </p:nvSpPr>
        <p:spPr>
          <a:xfrm>
            <a:off x="6217920" y="2103120"/>
            <a:ext cx="2331720" cy="594360"/>
          </a:xfrm>
          <a:prstGeom prst="rect">
            <a:avLst/>
          </a:prstGeom>
          <a:noFill/>
          <a:ln/>
        </p:spPr>
        <p:txBody>
          <a:bodyPr wrap="square" lIns="0" tIns="0" rIns="0" bIns="0" rtlCol="0" anchor="ctr"/>
          <a:lstStyle/>
          <a:p>
            <a:pPr algn="ctr" indent="0" marL="0">
              <a:buNone/>
            </a:pPr>
            <a:r>
              <a:rPr lang="en-US" sz="1300" dirty="0">
                <a:solidFill>
                  <a:srgbClr val="D7DEE5"/>
                </a:solidFill>
                <a:latin typeface="Arial" pitchFamily="34" charset="0"/>
                <a:ea typeface="Arial" pitchFamily="34" charset="-122"/>
                <a:cs typeface="Arial" pitchFamily="34" charset="-120"/>
              </a:rPr>
              <a:t>Ciudades inteligentes</a:t>
            </a:r>
            <a:endParaRPr lang="en-US" sz="1300" dirty="0"/>
          </a:p>
        </p:txBody>
      </p:sp>
      <p:sp>
        <p:nvSpPr>
          <p:cNvPr id="10" name="Shape 8"/>
          <p:cNvSpPr/>
          <p:nvPr/>
        </p:nvSpPr>
        <p:spPr>
          <a:xfrm>
            <a:off x="502920" y="2926080"/>
            <a:ext cx="2606040" cy="685800"/>
          </a:xfrm>
          <a:prstGeom prst="roundRect">
            <a:avLst>
              <a:gd name="adj" fmla="val 5333"/>
            </a:avLst>
          </a:prstGeom>
          <a:solidFill>
            <a:srgbClr val="131C25"/>
          </a:solidFill>
          <a:ln w="12700">
            <a:solidFill>
              <a:srgbClr val="1C2832"/>
            </a:solidFill>
            <a:prstDash val="solid"/>
          </a:ln>
        </p:spPr>
      </p:sp>
      <p:sp>
        <p:nvSpPr>
          <p:cNvPr id="11" name="Text 9"/>
          <p:cNvSpPr/>
          <p:nvPr/>
        </p:nvSpPr>
        <p:spPr>
          <a:xfrm>
            <a:off x="640080" y="2971800"/>
            <a:ext cx="2331720" cy="594360"/>
          </a:xfrm>
          <a:prstGeom prst="rect">
            <a:avLst/>
          </a:prstGeom>
          <a:noFill/>
          <a:ln/>
        </p:spPr>
        <p:txBody>
          <a:bodyPr wrap="square" lIns="0" tIns="0" rIns="0" bIns="0" rtlCol="0" anchor="ctr"/>
          <a:lstStyle/>
          <a:p>
            <a:pPr algn="ctr" indent="0" marL="0">
              <a:buNone/>
            </a:pPr>
            <a:r>
              <a:rPr lang="en-US" sz="1300" dirty="0">
                <a:solidFill>
                  <a:srgbClr val="D7DEE5"/>
                </a:solidFill>
                <a:latin typeface="Arial" pitchFamily="34" charset="0"/>
                <a:ea typeface="Arial" pitchFamily="34" charset="-122"/>
                <a:cs typeface="Arial" pitchFamily="34" charset="-120"/>
              </a:rPr>
              <a:t>Robots y nanorrobots</a:t>
            </a:r>
            <a:endParaRPr lang="en-US" sz="1300" dirty="0"/>
          </a:p>
        </p:txBody>
      </p:sp>
      <p:sp>
        <p:nvSpPr>
          <p:cNvPr id="12" name="Shape 10"/>
          <p:cNvSpPr/>
          <p:nvPr/>
        </p:nvSpPr>
        <p:spPr>
          <a:xfrm>
            <a:off x="3291840" y="2926080"/>
            <a:ext cx="2606040" cy="685800"/>
          </a:xfrm>
          <a:prstGeom prst="roundRect">
            <a:avLst>
              <a:gd name="adj" fmla="val 5333"/>
            </a:avLst>
          </a:prstGeom>
          <a:solidFill>
            <a:srgbClr val="131C25"/>
          </a:solidFill>
          <a:ln w="12700">
            <a:solidFill>
              <a:srgbClr val="1C2832"/>
            </a:solidFill>
            <a:prstDash val="solid"/>
          </a:ln>
        </p:spPr>
      </p:sp>
      <p:sp>
        <p:nvSpPr>
          <p:cNvPr id="13" name="Text 11"/>
          <p:cNvSpPr/>
          <p:nvPr/>
        </p:nvSpPr>
        <p:spPr>
          <a:xfrm>
            <a:off x="3429000" y="2971800"/>
            <a:ext cx="2331720" cy="594360"/>
          </a:xfrm>
          <a:prstGeom prst="rect">
            <a:avLst/>
          </a:prstGeom>
          <a:noFill/>
          <a:ln/>
        </p:spPr>
        <p:txBody>
          <a:bodyPr wrap="square" lIns="0" tIns="0" rIns="0" bIns="0" rtlCol="0" anchor="ctr"/>
          <a:lstStyle/>
          <a:p>
            <a:pPr algn="ctr" indent="0" marL="0">
              <a:buNone/>
            </a:pPr>
            <a:r>
              <a:rPr lang="en-US" sz="1300" dirty="0">
                <a:solidFill>
                  <a:srgbClr val="D7DEE5"/>
                </a:solidFill>
                <a:latin typeface="Arial" pitchFamily="34" charset="0"/>
                <a:ea typeface="Arial" pitchFamily="34" charset="-122"/>
                <a:cs typeface="Arial" pitchFamily="34" charset="-120"/>
              </a:rPr>
              <a:t>Big data sobre tu vida</a:t>
            </a:r>
            <a:endParaRPr lang="en-US" sz="1300" dirty="0"/>
          </a:p>
        </p:txBody>
      </p:sp>
      <p:sp>
        <p:nvSpPr>
          <p:cNvPr id="14" name="Shape 12"/>
          <p:cNvSpPr/>
          <p:nvPr/>
        </p:nvSpPr>
        <p:spPr>
          <a:xfrm>
            <a:off x="6080760" y="2926080"/>
            <a:ext cx="2606040" cy="685800"/>
          </a:xfrm>
          <a:prstGeom prst="roundRect">
            <a:avLst>
              <a:gd name="adj" fmla="val 5333"/>
            </a:avLst>
          </a:prstGeom>
          <a:solidFill>
            <a:srgbClr val="131C25"/>
          </a:solidFill>
          <a:ln w="12700">
            <a:solidFill>
              <a:srgbClr val="1C2832"/>
            </a:solidFill>
            <a:prstDash val="solid"/>
          </a:ln>
        </p:spPr>
      </p:sp>
      <p:sp>
        <p:nvSpPr>
          <p:cNvPr id="15" name="Text 13"/>
          <p:cNvSpPr/>
          <p:nvPr/>
        </p:nvSpPr>
        <p:spPr>
          <a:xfrm>
            <a:off x="6217920" y="2971800"/>
            <a:ext cx="2331720" cy="594360"/>
          </a:xfrm>
          <a:prstGeom prst="rect">
            <a:avLst/>
          </a:prstGeom>
          <a:noFill/>
          <a:ln/>
        </p:spPr>
        <p:txBody>
          <a:bodyPr wrap="square" lIns="0" tIns="0" rIns="0" bIns="0" rtlCol="0" anchor="ctr"/>
          <a:lstStyle/>
          <a:p>
            <a:pPr algn="ctr" indent="0" marL="0">
              <a:buNone/>
            </a:pPr>
            <a:r>
              <a:rPr lang="en-US" sz="1300" dirty="0">
                <a:solidFill>
                  <a:srgbClr val="D7DEE5"/>
                </a:solidFill>
                <a:latin typeface="Arial" pitchFamily="34" charset="0"/>
                <a:ea typeface="Arial" pitchFamily="34" charset="-122"/>
                <a:cs typeface="Arial" pitchFamily="34" charset="-120"/>
              </a:rPr>
              <a:t>Computación cuántica</a:t>
            </a:r>
            <a:endParaRPr lang="en-US" sz="1300" dirty="0"/>
          </a:p>
        </p:txBody>
      </p:sp>
      <p:sp>
        <p:nvSpPr>
          <p:cNvPr id="16" name="Text 14"/>
          <p:cNvSpPr/>
          <p:nvPr/>
        </p:nvSpPr>
        <p:spPr>
          <a:xfrm>
            <a:off x="502920" y="3977640"/>
            <a:ext cx="8138160" cy="594360"/>
          </a:xfrm>
          <a:prstGeom prst="rect">
            <a:avLst/>
          </a:prstGeom>
          <a:noFill/>
          <a:ln/>
        </p:spPr>
        <p:txBody>
          <a:bodyPr wrap="square" lIns="0" tIns="0" rIns="0" bIns="0" rtlCol="0" anchor="ctr"/>
          <a:lstStyle/>
          <a:p>
            <a:pPr indent="0" marL="0">
              <a:lnSpc>
                <a:spcPts val="2000"/>
              </a:lnSpc>
              <a:buNone/>
            </a:pPr>
            <a:r>
              <a:rPr lang="en-US" sz="1450" dirty="0">
                <a:solidFill>
                  <a:srgbClr val="8294A3"/>
                </a:solidFill>
                <a:latin typeface="Arial" pitchFamily="34" charset="0"/>
                <a:ea typeface="Arial" pitchFamily="34" charset="-122"/>
                <a:cs typeface="Arial" pitchFamily="34" charset="-120"/>
              </a:rPr>
              <a:t>Cada una trae riesgos nuevos. El libro les dedica un capítulo entero — porque protegerse mañana empieza por entender hoy.</a:t>
            </a:r>
            <a:endParaRPr lang="en-US" sz="1450" dirty="0"/>
          </a:p>
        </p:txBody>
      </p:sp>
      <p:sp>
        <p:nvSpPr>
          <p:cNvPr id="17" name="Text 15"/>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18" name="Text 1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9" name="Text 1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28/30</a:t>
            </a:r>
            <a:endParaRPr lang="en-US" sz="11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LAS 5 PUERTAS, CERRADAS — ¿Y LAS QUE NO VIMOS?</a:t>
            </a:r>
            <a:endParaRPr lang="en-US" sz="1200" dirty="0"/>
          </a:p>
        </p:txBody>
      </p:sp>
      <p:sp>
        <p:nvSpPr>
          <p:cNvPr id="3" name="Text 1"/>
          <p:cNvSpPr/>
          <p:nvPr/>
        </p:nvSpPr>
        <p:spPr>
          <a:xfrm>
            <a:off x="502920" y="1143000"/>
            <a:ext cx="8138160" cy="1417320"/>
          </a:xfrm>
          <a:prstGeom prst="rect">
            <a:avLst/>
          </a:prstGeom>
          <a:noFill/>
          <a:ln/>
        </p:spPr>
        <p:txBody>
          <a:bodyPr wrap="square" lIns="0" tIns="0" rIns="0" bIns="0" rtlCol="0" anchor="ctr"/>
          <a:lstStyle/>
          <a:p>
            <a:pPr indent="0" marL="0">
              <a:lnSpc>
                <a:spcPts val="4000"/>
              </a:lnSpc>
              <a:buNone/>
            </a:pPr>
            <a:r>
              <a:rPr lang="en-US" sz="3100" b="1" dirty="0">
                <a:solidFill>
                  <a:srgbClr val="FFFFFF"/>
                </a:solidFill>
                <a:latin typeface="Arial" pitchFamily="34" charset="0"/>
                <a:ea typeface="Arial" pitchFamily="34" charset="-122"/>
                <a:cs typeface="Arial" pitchFamily="34" charset="-120"/>
              </a:rPr>
              <a:t>Hoy cerraste 5 puertas.
</a:t>
            </a:r>
            <a:pPr indent="0" marL="0">
              <a:lnSpc>
                <a:spcPts val="4000"/>
              </a:lnSpc>
              <a:buNone/>
            </a:pPr>
            <a:r>
              <a:rPr lang="en-US" sz="3100" b="1" dirty="0">
                <a:solidFill>
                  <a:srgbClr val="DC5428"/>
                </a:solidFill>
                <a:latin typeface="Arial" pitchFamily="34" charset="0"/>
                <a:ea typeface="Arial" pitchFamily="34" charset="-122"/>
                <a:cs typeface="Arial" pitchFamily="34" charset="-120"/>
              </a:rPr>
              <a:t>El libro te da el plano completo del edificio.</a:t>
            </a:r>
            <a:endParaRPr lang="en-US" sz="3100" dirty="0"/>
          </a:p>
        </p:txBody>
      </p:sp>
      <p:sp>
        <p:nvSpPr>
          <p:cNvPr id="4" name="Shape 2"/>
          <p:cNvSpPr/>
          <p:nvPr/>
        </p:nvSpPr>
        <p:spPr>
          <a:xfrm>
            <a:off x="502920" y="2788920"/>
            <a:ext cx="2606040" cy="1325880"/>
          </a:xfrm>
          <a:prstGeom prst="roundRect">
            <a:avLst>
              <a:gd name="adj" fmla="val 2759"/>
            </a:avLst>
          </a:prstGeom>
          <a:solidFill>
            <a:srgbClr val="131C25"/>
          </a:solidFill>
          <a:ln w="12700">
            <a:solidFill>
              <a:srgbClr val="1C2832"/>
            </a:solidFill>
            <a:prstDash val="solid"/>
          </a:ln>
        </p:spPr>
      </p:sp>
      <p:sp>
        <p:nvSpPr>
          <p:cNvPr id="5" name="Text 3"/>
          <p:cNvSpPr/>
          <p:nvPr/>
        </p:nvSpPr>
        <p:spPr>
          <a:xfrm>
            <a:off x="640080" y="2926080"/>
            <a:ext cx="2331720" cy="502920"/>
          </a:xfrm>
          <a:prstGeom prst="rect">
            <a:avLst/>
          </a:prstGeom>
          <a:noFill/>
          <a:ln/>
        </p:spPr>
        <p:txBody>
          <a:bodyPr wrap="square" lIns="0" tIns="0" rIns="0" bIns="0" rtlCol="0" anchor="ctr"/>
          <a:lstStyle/>
          <a:p>
            <a:pPr algn="ctr" indent="0" marL="0">
              <a:buNone/>
            </a:pPr>
            <a:r>
              <a:rPr lang="en-US" sz="2100" b="1" dirty="0">
                <a:solidFill>
                  <a:srgbClr val="0CA6CF"/>
                </a:solidFill>
                <a:latin typeface="Arial" pitchFamily="34" charset="0"/>
                <a:ea typeface="Arial" pitchFamily="34" charset="-122"/>
                <a:cs typeface="Arial" pitchFamily="34" charset="-120"/>
              </a:rPr>
              <a:t>10 capítulos</a:t>
            </a:r>
            <a:endParaRPr lang="en-US" sz="2100" dirty="0"/>
          </a:p>
        </p:txBody>
      </p:sp>
      <p:sp>
        <p:nvSpPr>
          <p:cNvPr id="6" name="Text 4"/>
          <p:cNvSpPr/>
          <p:nvPr/>
        </p:nvSpPr>
        <p:spPr>
          <a:xfrm>
            <a:off x="667512" y="3456432"/>
            <a:ext cx="2286000" cy="594360"/>
          </a:xfrm>
          <a:prstGeom prst="rect">
            <a:avLst/>
          </a:prstGeom>
          <a:noFill/>
          <a:ln/>
        </p:spPr>
        <p:txBody>
          <a:bodyPr wrap="square" lIns="0" tIns="0" rIns="0" bIns="0" rtlCol="0" anchor="ctr"/>
          <a:lstStyle/>
          <a:p>
            <a:pPr algn="ctr" indent="0" marL="0">
              <a:lnSpc>
                <a:spcPts val="1500"/>
              </a:lnSpc>
              <a:buNone/>
            </a:pPr>
            <a:r>
              <a:rPr lang="en-US" sz="1150" dirty="0">
                <a:solidFill>
                  <a:srgbClr val="8294A3"/>
                </a:solidFill>
                <a:latin typeface="Arial" pitchFamily="34" charset="0"/>
                <a:ea typeface="Arial" pitchFamily="34" charset="-122"/>
                <a:cs typeface="Arial" pitchFamily="34" charset="-120"/>
              </a:rPr>
              <a:t>de la identidad digital a la computación cuántica</a:t>
            </a:r>
            <a:endParaRPr lang="en-US" sz="1150" dirty="0"/>
          </a:p>
        </p:txBody>
      </p:sp>
      <p:sp>
        <p:nvSpPr>
          <p:cNvPr id="7" name="Shape 5"/>
          <p:cNvSpPr/>
          <p:nvPr/>
        </p:nvSpPr>
        <p:spPr>
          <a:xfrm>
            <a:off x="3291840" y="2788920"/>
            <a:ext cx="2606040" cy="1325880"/>
          </a:xfrm>
          <a:prstGeom prst="roundRect">
            <a:avLst>
              <a:gd name="adj" fmla="val 2759"/>
            </a:avLst>
          </a:prstGeom>
          <a:solidFill>
            <a:srgbClr val="131C25"/>
          </a:solidFill>
          <a:ln w="12700">
            <a:solidFill>
              <a:srgbClr val="1C2832"/>
            </a:solidFill>
            <a:prstDash val="solid"/>
          </a:ln>
        </p:spPr>
      </p:sp>
      <p:sp>
        <p:nvSpPr>
          <p:cNvPr id="8" name="Text 6"/>
          <p:cNvSpPr/>
          <p:nvPr/>
        </p:nvSpPr>
        <p:spPr>
          <a:xfrm>
            <a:off x="3429000" y="2926080"/>
            <a:ext cx="2331720" cy="502920"/>
          </a:xfrm>
          <a:prstGeom prst="rect">
            <a:avLst/>
          </a:prstGeom>
          <a:noFill/>
          <a:ln/>
        </p:spPr>
        <p:txBody>
          <a:bodyPr wrap="square" lIns="0" tIns="0" rIns="0" bIns="0" rtlCol="0" anchor="ctr"/>
          <a:lstStyle/>
          <a:p>
            <a:pPr algn="ctr" indent="0" marL="0">
              <a:buNone/>
            </a:pPr>
            <a:r>
              <a:rPr lang="en-US" sz="2100" b="1" dirty="0">
                <a:solidFill>
                  <a:srgbClr val="0CA6CF"/>
                </a:solidFill>
                <a:latin typeface="Arial" pitchFamily="34" charset="0"/>
                <a:ea typeface="Arial" pitchFamily="34" charset="-122"/>
                <a:cs typeface="Arial" pitchFamily="34" charset="-120"/>
              </a:rPr>
              <a:t>0 tecnicismos</a:t>
            </a:r>
            <a:endParaRPr lang="en-US" sz="2100" dirty="0"/>
          </a:p>
        </p:txBody>
      </p:sp>
      <p:sp>
        <p:nvSpPr>
          <p:cNvPr id="9" name="Text 7"/>
          <p:cNvSpPr/>
          <p:nvPr/>
        </p:nvSpPr>
        <p:spPr>
          <a:xfrm>
            <a:off x="3456432" y="3456432"/>
            <a:ext cx="2286000" cy="594360"/>
          </a:xfrm>
          <a:prstGeom prst="rect">
            <a:avLst/>
          </a:prstGeom>
          <a:noFill/>
          <a:ln/>
        </p:spPr>
        <p:txBody>
          <a:bodyPr wrap="square" lIns="0" tIns="0" rIns="0" bIns="0" rtlCol="0" anchor="ctr"/>
          <a:lstStyle/>
          <a:p>
            <a:pPr algn="ctr" indent="0" marL="0">
              <a:lnSpc>
                <a:spcPts val="1500"/>
              </a:lnSpc>
              <a:buNone/>
            </a:pPr>
            <a:r>
              <a:rPr lang="en-US" sz="1150" dirty="0">
                <a:solidFill>
                  <a:srgbClr val="8294A3"/>
                </a:solidFill>
                <a:latin typeface="Arial" pitchFamily="34" charset="0"/>
                <a:ea typeface="Arial" pitchFamily="34" charset="-122"/>
                <a:cs typeface="Arial" pitchFamily="34" charset="-120"/>
              </a:rPr>
              <a:t>escrito para personas, no para ingenieros</a:t>
            </a:r>
            <a:endParaRPr lang="en-US" sz="1150" dirty="0"/>
          </a:p>
        </p:txBody>
      </p:sp>
      <p:sp>
        <p:nvSpPr>
          <p:cNvPr id="10" name="Shape 8"/>
          <p:cNvSpPr/>
          <p:nvPr/>
        </p:nvSpPr>
        <p:spPr>
          <a:xfrm>
            <a:off x="6080760" y="2788920"/>
            <a:ext cx="2606040" cy="1325880"/>
          </a:xfrm>
          <a:prstGeom prst="roundRect">
            <a:avLst>
              <a:gd name="adj" fmla="val 2759"/>
            </a:avLst>
          </a:prstGeom>
          <a:solidFill>
            <a:srgbClr val="131C25"/>
          </a:solidFill>
          <a:ln w="12700">
            <a:solidFill>
              <a:srgbClr val="1C2832"/>
            </a:solidFill>
            <a:prstDash val="solid"/>
          </a:ln>
        </p:spPr>
      </p:sp>
      <p:sp>
        <p:nvSpPr>
          <p:cNvPr id="11" name="Text 9"/>
          <p:cNvSpPr/>
          <p:nvPr/>
        </p:nvSpPr>
        <p:spPr>
          <a:xfrm>
            <a:off x="6217920" y="2926080"/>
            <a:ext cx="2331720" cy="502920"/>
          </a:xfrm>
          <a:prstGeom prst="rect">
            <a:avLst/>
          </a:prstGeom>
          <a:noFill/>
          <a:ln/>
        </p:spPr>
        <p:txBody>
          <a:bodyPr wrap="square" lIns="0" tIns="0" rIns="0" bIns="0" rtlCol="0" anchor="ctr"/>
          <a:lstStyle/>
          <a:p>
            <a:pPr algn="ctr" indent="0" marL="0">
              <a:buNone/>
            </a:pPr>
            <a:r>
              <a:rPr lang="en-US" sz="2100" b="1" dirty="0">
                <a:solidFill>
                  <a:srgbClr val="0CA6CF"/>
                </a:solidFill>
                <a:latin typeface="Arial" pitchFamily="34" charset="0"/>
                <a:ea typeface="Arial" pitchFamily="34" charset="-122"/>
                <a:cs typeface="Arial" pitchFamily="34" charset="-120"/>
              </a:rPr>
              <a:t>1 método</a:t>
            </a:r>
            <a:endParaRPr lang="en-US" sz="2100" dirty="0"/>
          </a:p>
        </p:txBody>
      </p:sp>
      <p:sp>
        <p:nvSpPr>
          <p:cNvPr id="12" name="Text 10"/>
          <p:cNvSpPr/>
          <p:nvPr/>
        </p:nvSpPr>
        <p:spPr>
          <a:xfrm>
            <a:off x="6245352" y="3456432"/>
            <a:ext cx="2286000" cy="594360"/>
          </a:xfrm>
          <a:prstGeom prst="rect">
            <a:avLst/>
          </a:prstGeom>
          <a:noFill/>
          <a:ln/>
        </p:spPr>
        <p:txBody>
          <a:bodyPr wrap="square" lIns="0" tIns="0" rIns="0" bIns="0" rtlCol="0" anchor="ctr"/>
          <a:lstStyle/>
          <a:p>
            <a:pPr algn="ctr" indent="0" marL="0">
              <a:lnSpc>
                <a:spcPts val="1500"/>
              </a:lnSpc>
              <a:buNone/>
            </a:pPr>
            <a:r>
              <a:rPr lang="en-US" sz="1150" dirty="0">
                <a:solidFill>
                  <a:srgbClr val="8294A3"/>
                </a:solidFill>
                <a:latin typeface="Arial" pitchFamily="34" charset="0"/>
                <a:ea typeface="Arial" pitchFamily="34" charset="-122"/>
                <a:cs typeface="Arial" pitchFamily="34" charset="-120"/>
              </a:rPr>
              <a:t>el de un hacker real con décadas de experiencia</a:t>
            </a:r>
            <a:endParaRPr lang="en-US" sz="1150" dirty="0"/>
          </a:p>
        </p:txBody>
      </p:sp>
      <p:sp>
        <p:nvSpPr>
          <p:cNvPr id="13" name="Text 11"/>
          <p:cNvSpPr/>
          <p:nvPr/>
        </p:nvSpPr>
        <p:spPr>
          <a:xfrm>
            <a:off x="502920" y="4343400"/>
            <a:ext cx="8138160" cy="365760"/>
          </a:xfrm>
          <a:prstGeom prst="rect">
            <a:avLst/>
          </a:prstGeom>
          <a:noFill/>
          <a:ln/>
        </p:spPr>
        <p:txBody>
          <a:bodyPr wrap="square" lIns="0" tIns="0" rIns="0" bIns="0" rtlCol="0" anchor="ctr"/>
          <a:lstStyle/>
          <a:p>
            <a:pPr algn="ctr" indent="0" marL="0">
              <a:buNone/>
            </a:pPr>
            <a:r>
              <a:rPr lang="en-US" sz="1300" b="1" spc="100" kern="0" dirty="0">
                <a:solidFill>
                  <a:srgbClr val="FFFFFF"/>
                </a:solidFill>
                <a:latin typeface="Courier New" pitchFamily="34" charset="0"/>
                <a:ea typeface="Courier New" pitchFamily="34" charset="-122"/>
                <a:cs typeface="Courier New" pitchFamily="34" charset="-120"/>
              </a:rPr>
              <a:t>GUÍA DE SEGURIDAD DE UN HACKER — disponible en guiadeunhacker.com</a:t>
            </a:r>
            <a:endParaRPr lang="en-US" sz="1300" dirty="0"/>
          </a:p>
        </p:txBody>
      </p:sp>
      <p:sp>
        <p:nvSpPr>
          <p:cNvPr id="14" name="Text 12"/>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15" name="Text 13"/>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6" name="Text 14"/>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29/30</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CAPÍTULO 1 — LA VIDA ACTUAL</a:t>
            </a:r>
            <a:endParaRPr lang="en-US" sz="1200" dirty="0"/>
          </a:p>
        </p:txBody>
      </p:sp>
      <p:sp>
        <p:nvSpPr>
          <p:cNvPr id="3" name="Text 1"/>
          <p:cNvSpPr/>
          <p:nvPr/>
        </p:nvSpPr>
        <p:spPr>
          <a:xfrm>
            <a:off x="502920" y="1234440"/>
            <a:ext cx="4937760" cy="1645920"/>
          </a:xfrm>
          <a:prstGeom prst="rect">
            <a:avLst/>
          </a:prstGeom>
          <a:noFill/>
          <a:ln/>
        </p:spPr>
        <p:txBody>
          <a:bodyPr wrap="square" lIns="0" tIns="0" rIns="0" bIns="0" rtlCol="0" anchor="ctr"/>
          <a:lstStyle/>
          <a:p>
            <a:pPr indent="0" marL="0">
              <a:lnSpc>
                <a:spcPts val="4600"/>
              </a:lnSpc>
              <a:buNone/>
            </a:pPr>
            <a:r>
              <a:rPr lang="en-US" sz="3800" b="1" dirty="0">
                <a:solidFill>
                  <a:srgbClr val="FFFFFF"/>
                </a:solidFill>
                <a:latin typeface="Arial" pitchFamily="34" charset="0"/>
                <a:ea typeface="Arial" pitchFamily="34" charset="-122"/>
                <a:cs typeface="Arial" pitchFamily="34" charset="-120"/>
              </a:rPr>
              <a:t>Ya no usás tecnología.
</a:t>
            </a:r>
            <a:pPr indent="0" marL="0">
              <a:lnSpc>
                <a:spcPts val="4600"/>
              </a:lnSpc>
              <a:buNone/>
            </a:pPr>
            <a:r>
              <a:rPr lang="en-US" sz="3800" b="1" dirty="0">
                <a:solidFill>
                  <a:srgbClr val="0CA6CF"/>
                </a:solidFill>
                <a:latin typeface="Arial" pitchFamily="34" charset="0"/>
                <a:ea typeface="Arial" pitchFamily="34" charset="-122"/>
                <a:cs typeface="Arial" pitchFamily="34" charset="-120"/>
              </a:rPr>
              <a:t>Dependés de ella.</a:t>
            </a:r>
            <a:endParaRPr lang="en-US" sz="3800" dirty="0"/>
          </a:p>
        </p:txBody>
      </p:sp>
      <p:sp>
        <p:nvSpPr>
          <p:cNvPr id="4" name="Text 2"/>
          <p:cNvSpPr/>
          <p:nvPr/>
        </p:nvSpPr>
        <p:spPr>
          <a:xfrm>
            <a:off x="502920" y="3017520"/>
            <a:ext cx="4754880" cy="1463040"/>
          </a:xfrm>
          <a:prstGeom prst="rect">
            <a:avLst/>
          </a:prstGeom>
          <a:noFill/>
          <a:ln/>
        </p:spPr>
        <p:txBody>
          <a:bodyPr wrap="square" lIns="0" tIns="0" rIns="0" bIns="0" rtlCol="0" anchor="ctr"/>
          <a:lstStyle/>
          <a:p>
            <a:pPr indent="0" marL="0">
              <a:lnSpc>
                <a:spcPts val="2200"/>
              </a:lnSpc>
              <a:buNone/>
            </a:pPr>
            <a:r>
              <a:rPr lang="en-US" sz="1550" dirty="0">
                <a:solidFill>
                  <a:srgbClr val="8294A3"/>
                </a:solidFill>
                <a:latin typeface="Arial" pitchFamily="34" charset="0"/>
                <a:ea typeface="Arial" pitchFamily="34" charset="-122"/>
                <a:cs typeface="Arial" pitchFamily="34" charset="-120"/>
              </a:rPr>
              <a:t>Trabajo, plata, salud, vínculos, identidad: todo pasa por una pantalla. La pregunta del libro no es si la tecnología puede fallar o ser atacada — es qué vas a hacer cuando pase.</a:t>
            </a:r>
            <a:endParaRPr lang="en-US" sz="1550" dirty="0"/>
          </a:p>
        </p:txBody>
      </p:sp>
      <p:sp>
        <p:nvSpPr>
          <p:cNvPr id="5" name="Shape 3"/>
          <p:cNvSpPr/>
          <p:nvPr/>
        </p:nvSpPr>
        <p:spPr>
          <a:xfrm>
            <a:off x="5669280" y="1234440"/>
            <a:ext cx="2971800" cy="3200400"/>
          </a:xfrm>
          <a:prstGeom prst="roundRect">
            <a:avLst>
              <a:gd name="adj" fmla="val 1231"/>
            </a:avLst>
          </a:prstGeom>
          <a:solidFill>
            <a:srgbClr val="131C25"/>
          </a:solidFill>
          <a:ln w="12700">
            <a:solidFill>
              <a:srgbClr val="1C2832"/>
            </a:solidFill>
            <a:prstDash val="solid"/>
          </a:ln>
        </p:spPr>
      </p:sp>
      <p:sp>
        <p:nvSpPr>
          <p:cNvPr id="6" name="Text 4"/>
          <p:cNvSpPr/>
          <p:nvPr/>
        </p:nvSpPr>
        <p:spPr>
          <a:xfrm>
            <a:off x="5897880" y="1463040"/>
            <a:ext cx="2560320" cy="274320"/>
          </a:xfrm>
          <a:prstGeom prst="rect">
            <a:avLst/>
          </a:prstGeom>
          <a:noFill/>
          <a:ln/>
        </p:spPr>
        <p:txBody>
          <a:bodyPr wrap="square" lIns="0" tIns="0" rIns="0" bIns="0" rtlCol="0" anchor="ctr"/>
          <a:lstStyle/>
          <a:p>
            <a:pPr indent="0" marL="0">
              <a:buNone/>
            </a:pPr>
            <a:r>
              <a:rPr lang="en-US" sz="1050" spc="300" kern="0" dirty="0">
                <a:solidFill>
                  <a:srgbClr val="DC5428"/>
                </a:solidFill>
                <a:latin typeface="Courier New" pitchFamily="34" charset="0"/>
                <a:ea typeface="Courier New" pitchFamily="34" charset="-122"/>
                <a:cs typeface="Courier New" pitchFamily="34" charset="-120"/>
              </a:rPr>
              <a:t>PENSALO ASÍ</a:t>
            </a:r>
            <a:endParaRPr lang="en-US" sz="1050" dirty="0"/>
          </a:p>
        </p:txBody>
      </p:sp>
      <p:sp>
        <p:nvSpPr>
          <p:cNvPr id="7" name="Text 5"/>
          <p:cNvSpPr/>
          <p:nvPr/>
        </p:nvSpPr>
        <p:spPr>
          <a:xfrm>
            <a:off x="5897880" y="1828800"/>
            <a:ext cx="2514600" cy="1371600"/>
          </a:xfrm>
          <a:prstGeom prst="rect">
            <a:avLst/>
          </a:prstGeom>
          <a:noFill/>
          <a:ln/>
        </p:spPr>
        <p:txBody>
          <a:bodyPr wrap="square" lIns="0" tIns="0" rIns="0" bIns="0" rtlCol="0" anchor="ctr"/>
          <a:lstStyle/>
          <a:p>
            <a:pPr indent="0" marL="0">
              <a:lnSpc>
                <a:spcPts val="2200"/>
              </a:lnSpc>
              <a:buNone/>
            </a:pPr>
            <a:r>
              <a:rPr lang="en-US" sz="1600" b="1" dirty="0">
                <a:solidFill>
                  <a:srgbClr val="FFFFFF"/>
                </a:solidFill>
                <a:latin typeface="Arial" pitchFamily="34" charset="0"/>
                <a:ea typeface="Arial" pitchFamily="34" charset="-122"/>
                <a:cs typeface="Arial" pitchFamily="34" charset="-120"/>
              </a:rPr>
              <a:t>¿Cuántas horas aguantás sin acceso a tus cuentas antes de tener un problema serio?</a:t>
            </a:r>
            <a:endParaRPr lang="en-US" sz="1600" dirty="0"/>
          </a:p>
        </p:txBody>
      </p:sp>
      <p:sp>
        <p:nvSpPr>
          <p:cNvPr id="8" name="Text 6"/>
          <p:cNvSpPr/>
          <p:nvPr/>
        </p:nvSpPr>
        <p:spPr>
          <a:xfrm>
            <a:off x="5897880" y="3383280"/>
            <a:ext cx="2514600" cy="868680"/>
          </a:xfrm>
          <a:prstGeom prst="rect">
            <a:avLst/>
          </a:prstGeom>
          <a:noFill/>
          <a:ln/>
        </p:spPr>
        <p:txBody>
          <a:bodyPr wrap="square" lIns="0" tIns="0" rIns="0" bIns="0" rtlCol="0" anchor="ctr"/>
          <a:lstStyle/>
          <a:p>
            <a:pPr indent="0" marL="0">
              <a:lnSpc>
                <a:spcPts val="1800"/>
              </a:lnSpc>
              <a:buNone/>
            </a:pPr>
            <a:r>
              <a:rPr lang="en-US" sz="1300" dirty="0">
                <a:solidFill>
                  <a:srgbClr val="8294A3"/>
                </a:solidFill>
                <a:latin typeface="Arial" pitchFamily="34" charset="0"/>
                <a:ea typeface="Arial" pitchFamily="34" charset="-122"/>
                <a:cs typeface="Arial" pitchFamily="34" charset="-120"/>
              </a:rPr>
              <a:t>Si la respuesta te incomoda, esta presentación es para vos.</a:t>
            </a:r>
            <a:endParaRPr lang="en-US" sz="1300" dirty="0"/>
          </a:p>
        </p:txBody>
      </p:sp>
      <p:sp>
        <p:nvSpPr>
          <p:cNvPr id="9" name="Text 7"/>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10" name="Text 8"/>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1" name="Text 9"/>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03/30</a:t>
            </a:r>
            <a:endParaRPr lang="en-US" sz="11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1554480"/>
            <a:ext cx="8138160" cy="1645920"/>
          </a:xfrm>
          <a:prstGeom prst="rect">
            <a:avLst/>
          </a:prstGeom>
          <a:noFill/>
          <a:ln/>
        </p:spPr>
        <p:txBody>
          <a:bodyPr wrap="square" lIns="0" tIns="0" rIns="0" bIns="0" rtlCol="0" anchor="ctr"/>
          <a:lstStyle/>
          <a:p>
            <a:pPr algn="ctr" indent="0" marL="0">
              <a:lnSpc>
                <a:spcPts val="5400"/>
              </a:lnSpc>
              <a:buNone/>
            </a:pPr>
            <a:r>
              <a:rPr lang="en-US" sz="4400" b="1" dirty="0">
                <a:solidFill>
                  <a:srgbClr val="FFFFFF"/>
                </a:solidFill>
                <a:latin typeface="Arial" pitchFamily="34" charset="0"/>
                <a:ea typeface="Arial" pitchFamily="34" charset="-122"/>
                <a:cs typeface="Arial" pitchFamily="34" charset="-120"/>
              </a:rPr>
              <a:t>La seguridad no es paranoia.
</a:t>
            </a:r>
            <a:pPr algn="ctr" indent="0" marL="0">
              <a:lnSpc>
                <a:spcPts val="5400"/>
              </a:lnSpc>
              <a:buNone/>
            </a:pPr>
            <a:r>
              <a:rPr lang="en-US" sz="4400" b="1" dirty="0">
                <a:solidFill>
                  <a:srgbClr val="0CA6CF"/>
                </a:solidFill>
                <a:latin typeface="Arial" pitchFamily="34" charset="0"/>
                <a:ea typeface="Arial" pitchFamily="34" charset="-122"/>
                <a:cs typeface="Arial" pitchFamily="34" charset="-120"/>
              </a:rPr>
              <a:t>Es un hábito.</a:t>
            </a:r>
            <a:endParaRPr lang="en-US" sz="4400" dirty="0"/>
          </a:p>
        </p:txBody>
      </p:sp>
      <p:sp>
        <p:nvSpPr>
          <p:cNvPr id="3" name="Text 1"/>
          <p:cNvSpPr/>
          <p:nvPr/>
        </p:nvSpPr>
        <p:spPr>
          <a:xfrm>
            <a:off x="502920" y="3383280"/>
            <a:ext cx="8138160" cy="457200"/>
          </a:xfrm>
          <a:prstGeom prst="rect">
            <a:avLst/>
          </a:prstGeom>
          <a:noFill/>
          <a:ln/>
        </p:spPr>
        <p:txBody>
          <a:bodyPr wrap="square" lIns="0" tIns="0" rIns="0" bIns="0" rtlCol="0" anchor="ctr"/>
          <a:lstStyle/>
          <a:p>
            <a:pPr algn="ctr" indent="0" marL="0">
              <a:buNone/>
            </a:pPr>
            <a:r>
              <a:rPr lang="en-US" sz="1900" dirty="0">
                <a:solidFill>
                  <a:srgbClr val="8294A3"/>
                </a:solidFill>
                <a:latin typeface="Arial" pitchFamily="34" charset="0"/>
                <a:ea typeface="Arial" pitchFamily="34" charset="-122"/>
                <a:cs typeface="Arial" pitchFamily="34" charset="-120"/>
              </a:rPr>
              <a:t>Empezá por una puerta. Hoy.</a:t>
            </a:r>
            <a:endParaRPr lang="en-US" sz="1900" dirty="0"/>
          </a:p>
        </p:txBody>
      </p:sp>
      <p:sp>
        <p:nvSpPr>
          <p:cNvPr id="4" name="Text 2"/>
          <p:cNvSpPr/>
          <p:nvPr/>
        </p:nvSpPr>
        <p:spPr>
          <a:xfrm>
            <a:off x="502920" y="4297680"/>
            <a:ext cx="8138160" cy="320040"/>
          </a:xfrm>
          <a:prstGeom prst="rect">
            <a:avLst/>
          </a:prstGeom>
          <a:noFill/>
          <a:ln/>
        </p:spPr>
        <p:txBody>
          <a:bodyPr wrap="square" lIns="0" tIns="0" rIns="0" bIns="0" rtlCol="0" anchor="ctr"/>
          <a:lstStyle/>
          <a:p>
            <a:pPr algn="ctr" indent="0" marL="0">
              <a:buNone/>
            </a:pPr>
            <a:r>
              <a:rPr lang="en-US" sz="1150" spc="200" kern="0" dirty="0">
                <a:solidFill>
                  <a:srgbClr val="0CA6CF"/>
                </a:solidFill>
                <a:latin typeface="Courier New" pitchFamily="34" charset="0"/>
                <a:ea typeface="Courier New" pitchFamily="34" charset="-122"/>
                <a:cs typeface="Courier New" pitchFamily="34" charset="-120"/>
              </a:rPr>
              <a:t>GUÍA DE SEGURIDAD DE UN HACKER  //  CÉSAR CERRUDO  //  guiadeunhacker.com</a:t>
            </a:r>
            <a:endParaRPr lang="en-US" sz="11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PRIMERO, ROMPAMOS UN MITO</a:t>
            </a:r>
            <a:endParaRPr lang="en-US" sz="1200" dirty="0"/>
          </a:p>
        </p:txBody>
      </p:sp>
      <p:sp>
        <p:nvSpPr>
          <p:cNvPr id="3" name="Text 1"/>
          <p:cNvSpPr/>
          <p:nvPr/>
        </p:nvSpPr>
        <p:spPr>
          <a:xfrm>
            <a:off x="502920" y="1371600"/>
            <a:ext cx="8138160" cy="822960"/>
          </a:xfrm>
          <a:prstGeom prst="rect">
            <a:avLst/>
          </a:prstGeom>
          <a:noFill/>
          <a:ln/>
        </p:spPr>
        <p:txBody>
          <a:bodyPr wrap="square" lIns="0" tIns="0" rIns="0" bIns="0" rtlCol="0" anchor="ctr"/>
          <a:lstStyle/>
          <a:p>
            <a:pPr indent="0" marL="0">
              <a:buNone/>
            </a:pPr>
            <a:r>
              <a:rPr lang="en-US" sz="4000" b="1" dirty="0">
                <a:solidFill>
                  <a:srgbClr val="FFFFFF"/>
                </a:solidFill>
                <a:latin typeface="Arial" pitchFamily="34" charset="0"/>
                <a:ea typeface="Arial" pitchFamily="34" charset="-122"/>
                <a:cs typeface="Arial" pitchFamily="34" charset="-120"/>
              </a:rPr>
              <a:t>Los que te roban </a:t>
            </a:r>
            <a:pPr indent="0" marL="0">
              <a:buNone/>
            </a:pPr>
            <a:r>
              <a:rPr lang="en-US" sz="4000" b="1" dirty="0">
                <a:solidFill>
                  <a:srgbClr val="DC5428"/>
                </a:solidFill>
                <a:latin typeface="Arial" pitchFamily="34" charset="0"/>
                <a:ea typeface="Arial" pitchFamily="34" charset="-122"/>
                <a:cs typeface="Arial" pitchFamily="34" charset="-120"/>
              </a:rPr>
              <a:t>no son hackers</a:t>
            </a:r>
            <a:pPr indent="0" marL="0">
              <a:buNone/>
            </a:pPr>
            <a:r>
              <a:rPr lang="en-US" sz="4000" b="1" dirty="0">
                <a:solidFill>
                  <a:srgbClr val="FFFFFF"/>
                </a:solidFill>
                <a:latin typeface="Arial" pitchFamily="34" charset="0"/>
                <a:ea typeface="Arial" pitchFamily="34" charset="-122"/>
                <a:cs typeface="Arial" pitchFamily="34" charset="-120"/>
              </a:rPr>
              <a:t>.</a:t>
            </a:r>
            <a:endParaRPr lang="en-US" sz="4000" dirty="0"/>
          </a:p>
        </p:txBody>
      </p:sp>
      <p:sp>
        <p:nvSpPr>
          <p:cNvPr id="4" name="Text 2"/>
          <p:cNvSpPr/>
          <p:nvPr/>
        </p:nvSpPr>
        <p:spPr>
          <a:xfrm>
            <a:off x="502920" y="2331720"/>
            <a:ext cx="7315200" cy="777240"/>
          </a:xfrm>
          <a:prstGeom prst="rect">
            <a:avLst/>
          </a:prstGeom>
          <a:noFill/>
          <a:ln/>
        </p:spPr>
        <p:txBody>
          <a:bodyPr wrap="square" lIns="0" tIns="0" rIns="0" bIns="0" rtlCol="0" anchor="ctr"/>
          <a:lstStyle/>
          <a:p>
            <a:pPr indent="0" marL="0">
              <a:lnSpc>
                <a:spcPts val="2400"/>
              </a:lnSpc>
              <a:buNone/>
            </a:pPr>
            <a:r>
              <a:rPr lang="en-US" sz="1700" dirty="0">
                <a:solidFill>
                  <a:srgbClr val="8294A3"/>
                </a:solidFill>
                <a:latin typeface="Arial" pitchFamily="34" charset="0"/>
                <a:ea typeface="Arial" pitchFamily="34" charset="-122"/>
                <a:cs typeface="Arial" pitchFamily="34" charset="-120"/>
              </a:rPr>
              <a:t>Son cibercriminales. La mayoría ni siquiera sabe crear las herramientas que usa: se aprovecha del trabajo de otros.</a:t>
            </a:r>
            <a:endParaRPr lang="en-US" sz="1700" dirty="0"/>
          </a:p>
        </p:txBody>
      </p:sp>
      <p:sp>
        <p:nvSpPr>
          <p:cNvPr id="5" name="Shape 3"/>
          <p:cNvSpPr/>
          <p:nvPr/>
        </p:nvSpPr>
        <p:spPr>
          <a:xfrm>
            <a:off x="502920" y="3246120"/>
            <a:ext cx="3931920" cy="1234440"/>
          </a:xfrm>
          <a:prstGeom prst="roundRect">
            <a:avLst>
              <a:gd name="adj" fmla="val 2963"/>
            </a:avLst>
          </a:prstGeom>
          <a:solidFill>
            <a:srgbClr val="131C25"/>
          </a:solidFill>
          <a:ln w="12700">
            <a:solidFill>
              <a:srgbClr val="1C2832"/>
            </a:solidFill>
            <a:prstDash val="solid"/>
          </a:ln>
        </p:spPr>
      </p:sp>
      <p:sp>
        <p:nvSpPr>
          <p:cNvPr id="6" name="Shape 4"/>
          <p:cNvSpPr/>
          <p:nvPr/>
        </p:nvSpPr>
        <p:spPr>
          <a:xfrm>
            <a:off x="4709160" y="3246120"/>
            <a:ext cx="3931920" cy="1234440"/>
          </a:xfrm>
          <a:prstGeom prst="roundRect">
            <a:avLst>
              <a:gd name="adj" fmla="val 2963"/>
            </a:avLst>
          </a:prstGeom>
          <a:solidFill>
            <a:srgbClr val="131C25"/>
          </a:solidFill>
          <a:ln w="12700">
            <a:solidFill>
              <a:srgbClr val="1C2832"/>
            </a:solidFill>
            <a:prstDash val="solid"/>
          </a:ln>
        </p:spPr>
      </p:sp>
      <p:sp>
        <p:nvSpPr>
          <p:cNvPr id="7" name="Shape 5"/>
          <p:cNvSpPr/>
          <p:nvPr/>
        </p:nvSpPr>
        <p:spPr>
          <a:xfrm>
            <a:off x="731520" y="3566160"/>
            <a:ext cx="566928" cy="566928"/>
          </a:xfrm>
          <a:prstGeom prst="ellipse">
            <a:avLst/>
          </a:prstGeom>
          <a:solidFill>
            <a:srgbClr val="0E141A"/>
          </a:solidFill>
          <a:ln w="19050">
            <a:solidFill>
              <a:srgbClr val="DC5428"/>
            </a:solidFill>
            <a:prstDash val="solid"/>
          </a:ln>
        </p:spPr>
      </p:sp>
      <p:pic>
        <p:nvPicPr>
          <p:cNvPr id="8" name="Image 0" descr="preencoded.png">    </p:cNvPr>
          <p:cNvPicPr>
            <a:picLocks noChangeAspect="1"/>
          </p:cNvPicPr>
          <p:nvPr/>
        </p:nvPicPr>
        <p:blipFill>
          <a:blip r:embed="rId2"/>
          <a:stretch>
            <a:fillRect/>
          </a:stretch>
        </p:blipFill>
        <p:spPr>
          <a:xfrm>
            <a:off x="856244" y="3690884"/>
            <a:ext cx="317480" cy="317480"/>
          </a:xfrm>
          <a:prstGeom prst="rect">
            <a:avLst/>
          </a:prstGeom>
        </p:spPr>
      </p:pic>
      <p:sp>
        <p:nvSpPr>
          <p:cNvPr id="9" name="Text 6"/>
          <p:cNvSpPr/>
          <p:nvPr/>
        </p:nvSpPr>
        <p:spPr>
          <a:xfrm>
            <a:off x="1463040" y="3456432"/>
            <a:ext cx="2834640" cy="868680"/>
          </a:xfrm>
          <a:prstGeom prst="rect">
            <a:avLst/>
          </a:prstGeom>
          <a:noFill/>
          <a:ln/>
        </p:spPr>
        <p:txBody>
          <a:bodyPr wrap="square" lIns="0" tIns="0" rIns="0" bIns="0" rtlCol="0" anchor="ctr"/>
          <a:lstStyle/>
          <a:p>
            <a:pPr indent="0" marL="0">
              <a:lnSpc>
                <a:spcPts val="1700"/>
              </a:lnSpc>
              <a:buNone/>
            </a:pPr>
            <a:r>
              <a:rPr lang="en-US" sz="1300" b="1" dirty="0">
                <a:solidFill>
                  <a:srgbClr val="DC5428"/>
                </a:solidFill>
                <a:latin typeface="Arial" pitchFamily="34" charset="0"/>
                <a:ea typeface="Arial" pitchFamily="34" charset="-122"/>
                <a:cs typeface="Arial" pitchFamily="34" charset="-120"/>
              </a:rPr>
              <a:t>CIBERCRIMINAL
</a:t>
            </a:r>
            <a:pPr indent="0" marL="0">
              <a:lnSpc>
                <a:spcPts val="1700"/>
              </a:lnSpc>
              <a:buNone/>
            </a:pPr>
            <a:r>
              <a:rPr lang="en-US" sz="1250" dirty="0">
                <a:solidFill>
                  <a:srgbClr val="D7DEE5"/>
                </a:solidFill>
                <a:latin typeface="Arial" pitchFamily="34" charset="0"/>
                <a:ea typeface="Arial" pitchFamily="34" charset="-122"/>
                <a:cs typeface="Arial" pitchFamily="34" charset="-120"/>
              </a:rPr>
              <a:t>Usa la tecnología para dañar y robar.</a:t>
            </a:r>
            <a:endParaRPr lang="en-US" sz="1300" dirty="0"/>
          </a:p>
        </p:txBody>
      </p:sp>
      <p:sp>
        <p:nvSpPr>
          <p:cNvPr id="10" name="Shape 7"/>
          <p:cNvSpPr/>
          <p:nvPr/>
        </p:nvSpPr>
        <p:spPr>
          <a:xfrm>
            <a:off x="4937760" y="3566160"/>
            <a:ext cx="566928" cy="566928"/>
          </a:xfrm>
          <a:prstGeom prst="ellipse">
            <a:avLst/>
          </a:prstGeom>
          <a:solidFill>
            <a:srgbClr val="0E141A"/>
          </a:solidFill>
          <a:ln w="19050">
            <a:solidFill>
              <a:srgbClr val="0CA6CF"/>
            </a:solidFill>
            <a:prstDash val="solid"/>
          </a:ln>
        </p:spPr>
      </p:sp>
      <p:pic>
        <p:nvPicPr>
          <p:cNvPr id="11" name="Image 1" descr="preencoded.png">    </p:cNvPr>
          <p:cNvPicPr>
            <a:picLocks noChangeAspect="1"/>
          </p:cNvPicPr>
          <p:nvPr/>
        </p:nvPicPr>
        <p:blipFill>
          <a:blip r:embed="rId3"/>
          <a:stretch>
            <a:fillRect/>
          </a:stretch>
        </p:blipFill>
        <p:spPr>
          <a:xfrm>
            <a:off x="5062484" y="3690884"/>
            <a:ext cx="317480" cy="317480"/>
          </a:xfrm>
          <a:prstGeom prst="rect">
            <a:avLst/>
          </a:prstGeom>
        </p:spPr>
      </p:pic>
      <p:sp>
        <p:nvSpPr>
          <p:cNvPr id="12" name="Text 8"/>
          <p:cNvSpPr/>
          <p:nvPr/>
        </p:nvSpPr>
        <p:spPr>
          <a:xfrm>
            <a:off x="5669280" y="3456432"/>
            <a:ext cx="2834640" cy="868680"/>
          </a:xfrm>
          <a:prstGeom prst="rect">
            <a:avLst/>
          </a:prstGeom>
          <a:noFill/>
          <a:ln/>
        </p:spPr>
        <p:txBody>
          <a:bodyPr wrap="square" lIns="0" tIns="0" rIns="0" bIns="0" rtlCol="0" anchor="ctr"/>
          <a:lstStyle/>
          <a:p>
            <a:pPr indent="0" marL="0">
              <a:lnSpc>
                <a:spcPts val="1700"/>
              </a:lnSpc>
              <a:buNone/>
            </a:pPr>
            <a:r>
              <a:rPr lang="en-US" sz="1300" b="1" dirty="0">
                <a:solidFill>
                  <a:srgbClr val="0CA6CF"/>
                </a:solidFill>
                <a:latin typeface="Arial" pitchFamily="34" charset="0"/>
                <a:ea typeface="Arial" pitchFamily="34" charset="-122"/>
                <a:cs typeface="Arial" pitchFamily="34" charset="-120"/>
              </a:rPr>
              <a:t>HACKER
</a:t>
            </a:r>
            <a:pPr indent="0" marL="0">
              <a:lnSpc>
                <a:spcPts val="1700"/>
              </a:lnSpc>
              <a:buNone/>
            </a:pPr>
            <a:r>
              <a:rPr lang="en-US" sz="1250" dirty="0">
                <a:solidFill>
                  <a:srgbClr val="D7DEE5"/>
                </a:solidFill>
                <a:latin typeface="Arial" pitchFamily="34" charset="0"/>
                <a:ea typeface="Arial" pitchFamily="34" charset="-122"/>
                <a:cs typeface="Arial" pitchFamily="34" charset="-120"/>
              </a:rPr>
              <a:t>Investiga, avisa de fallos y mejora la seguridad de todos.</a:t>
            </a:r>
            <a:endParaRPr lang="en-US" sz="1300" dirty="0"/>
          </a:p>
        </p:txBody>
      </p:sp>
      <p:sp>
        <p:nvSpPr>
          <p:cNvPr id="13" name="Text 9"/>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14" name="Text 10"/>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5" name="Text 11"/>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04/30</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TU GUÍA EN ESTE RECORRIDO</a:t>
            </a:r>
            <a:endParaRPr lang="en-US" sz="1200" dirty="0"/>
          </a:p>
        </p:txBody>
      </p:sp>
      <p:sp>
        <p:nvSpPr>
          <p:cNvPr id="3" name="Text 1"/>
          <p:cNvSpPr/>
          <p:nvPr/>
        </p:nvSpPr>
        <p:spPr>
          <a:xfrm>
            <a:off x="502920" y="1234440"/>
            <a:ext cx="8138160" cy="1325880"/>
          </a:xfrm>
          <a:prstGeom prst="rect">
            <a:avLst/>
          </a:prstGeom>
          <a:noFill/>
          <a:ln/>
        </p:spPr>
        <p:txBody>
          <a:bodyPr wrap="square" lIns="0" tIns="0" rIns="0" bIns="0" rtlCol="0" anchor="ctr"/>
          <a:lstStyle/>
          <a:p>
            <a:pPr indent="0" marL="0">
              <a:lnSpc>
                <a:spcPts val="4000"/>
              </a:lnSpc>
              <a:buNone/>
            </a:pPr>
            <a:r>
              <a:rPr lang="en-US" sz="3200" b="1" dirty="0">
                <a:solidFill>
                  <a:srgbClr val="FFFFFF"/>
                </a:solidFill>
                <a:latin typeface="Arial" pitchFamily="34" charset="0"/>
                <a:ea typeface="Arial" pitchFamily="34" charset="-122"/>
                <a:cs typeface="Arial" pitchFamily="34" charset="-120"/>
              </a:rPr>
              <a:t>Un hacker de verdad escribió el manual para defenderte de los criminales.</a:t>
            </a:r>
            <a:endParaRPr lang="en-US" sz="3200" dirty="0"/>
          </a:p>
        </p:txBody>
      </p:sp>
      <p:sp>
        <p:nvSpPr>
          <p:cNvPr id="4" name="Text 2"/>
          <p:cNvSpPr/>
          <p:nvPr/>
        </p:nvSpPr>
        <p:spPr>
          <a:xfrm>
            <a:off x="502920" y="2697480"/>
            <a:ext cx="5120640" cy="1645920"/>
          </a:xfrm>
          <a:prstGeom prst="rect">
            <a:avLst/>
          </a:prstGeom>
          <a:noFill/>
          <a:ln/>
        </p:spPr>
        <p:txBody>
          <a:bodyPr wrap="square" lIns="0" tIns="0" rIns="0" bIns="0" rtlCol="0" anchor="ctr"/>
          <a:lstStyle/>
          <a:p>
            <a:pPr indent="0" marL="0">
              <a:lnSpc>
                <a:spcPts val="2300"/>
              </a:lnSpc>
              <a:buNone/>
            </a:pPr>
            <a:r>
              <a:rPr lang="en-US" sz="1550" dirty="0">
                <a:solidFill>
                  <a:srgbClr val="8294A3"/>
                </a:solidFill>
                <a:latin typeface="Arial" pitchFamily="34" charset="0"/>
                <a:ea typeface="Arial" pitchFamily="34" charset="-122"/>
                <a:cs typeface="Arial" pitchFamily="34" charset="-120"/>
              </a:rPr>
              <a:t>César Cerrudo lleva décadas encontrando fallos de seguridad antes que los delincuentes: investigador reconocido internacionalmente, fundador de empresas de ciberseguridad, y autor de esta guía pensada para personas comunes, no para técnicos.</a:t>
            </a:r>
            <a:endParaRPr lang="en-US" sz="1550" dirty="0"/>
          </a:p>
        </p:txBody>
      </p:sp>
      <p:sp>
        <p:nvSpPr>
          <p:cNvPr id="5" name="Shape 3"/>
          <p:cNvSpPr/>
          <p:nvPr/>
        </p:nvSpPr>
        <p:spPr>
          <a:xfrm>
            <a:off x="5943600" y="2697480"/>
            <a:ext cx="2697480" cy="1737360"/>
          </a:xfrm>
          <a:prstGeom prst="roundRect">
            <a:avLst>
              <a:gd name="adj" fmla="val 2105"/>
            </a:avLst>
          </a:prstGeom>
          <a:solidFill>
            <a:srgbClr val="131C25"/>
          </a:solidFill>
          <a:ln w="12700">
            <a:solidFill>
              <a:srgbClr val="1C2832"/>
            </a:solidFill>
            <a:prstDash val="solid"/>
          </a:ln>
        </p:spPr>
      </p:sp>
      <p:sp>
        <p:nvSpPr>
          <p:cNvPr id="6" name="Shape 4"/>
          <p:cNvSpPr/>
          <p:nvPr/>
        </p:nvSpPr>
        <p:spPr>
          <a:xfrm>
            <a:off x="6995160" y="2907792"/>
            <a:ext cx="603504" cy="603504"/>
          </a:xfrm>
          <a:prstGeom prst="ellipse">
            <a:avLst/>
          </a:prstGeom>
          <a:solidFill>
            <a:srgbClr val="0E141A"/>
          </a:solidFill>
          <a:ln w="19050">
            <a:solidFill>
              <a:srgbClr val="0CA6CF"/>
            </a:solidFill>
            <a:prstDash val="solid"/>
          </a:ln>
        </p:spPr>
      </p:sp>
      <p:pic>
        <p:nvPicPr>
          <p:cNvPr id="7" name="Image 0" descr="preencoded.png">    </p:cNvPr>
          <p:cNvPicPr>
            <a:picLocks noChangeAspect="1"/>
          </p:cNvPicPr>
          <p:nvPr/>
        </p:nvPicPr>
        <p:blipFill>
          <a:blip r:embed="rId2"/>
          <a:stretch>
            <a:fillRect/>
          </a:stretch>
        </p:blipFill>
        <p:spPr>
          <a:xfrm>
            <a:off x="7127931" y="3040563"/>
            <a:ext cx="337962" cy="337962"/>
          </a:xfrm>
          <a:prstGeom prst="rect">
            <a:avLst/>
          </a:prstGeom>
        </p:spPr>
      </p:pic>
      <p:sp>
        <p:nvSpPr>
          <p:cNvPr id="8" name="Text 5"/>
          <p:cNvSpPr/>
          <p:nvPr/>
        </p:nvSpPr>
        <p:spPr>
          <a:xfrm>
            <a:off x="6126480" y="3611880"/>
            <a:ext cx="2331720" cy="731520"/>
          </a:xfrm>
          <a:prstGeom prst="rect">
            <a:avLst/>
          </a:prstGeom>
          <a:noFill/>
          <a:ln/>
        </p:spPr>
        <p:txBody>
          <a:bodyPr wrap="square" lIns="0" tIns="0" rIns="0" bIns="0" rtlCol="0" anchor="ctr"/>
          <a:lstStyle/>
          <a:p>
            <a:pPr algn="ctr" indent="0" marL="0">
              <a:lnSpc>
                <a:spcPts val="1800"/>
              </a:lnSpc>
              <a:buNone/>
            </a:pPr>
            <a:r>
              <a:rPr lang="en-US" sz="1350" b="1" dirty="0">
                <a:solidFill>
                  <a:srgbClr val="FFFFFF"/>
                </a:solidFill>
                <a:latin typeface="Arial" pitchFamily="34" charset="0"/>
                <a:ea typeface="Arial" pitchFamily="34" charset="-122"/>
                <a:cs typeface="Arial" pitchFamily="34" charset="-120"/>
              </a:rPr>
              <a:t>El conocimiento del atacante,</a:t>
            </a:r>
            <a:endParaRPr lang="en-US" sz="1350" dirty="0"/>
          </a:p>
          <a:p>
            <a:pPr algn="ctr" indent="0" marL="0">
              <a:lnSpc>
                <a:spcPts val="1800"/>
              </a:lnSpc>
              <a:buNone/>
            </a:pPr>
            <a:r>
              <a:rPr lang="en-US" sz="1350" b="1" dirty="0">
                <a:solidFill>
                  <a:srgbClr val="FFFFFF"/>
                </a:solidFill>
                <a:latin typeface="Arial" pitchFamily="34" charset="0"/>
                <a:ea typeface="Arial" pitchFamily="34" charset="-122"/>
                <a:cs typeface="Arial" pitchFamily="34" charset="-120"/>
              </a:rPr>
              <a:t>al servicio de tu defensa.</a:t>
            </a:r>
            <a:endParaRPr lang="en-US" sz="1350" dirty="0"/>
          </a:p>
        </p:txBody>
      </p:sp>
      <p:sp>
        <p:nvSpPr>
          <p:cNvPr id="9" name="Text 6"/>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10" name="Text 7"/>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1" name="Text 8"/>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05/30</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UNA HISTORIA REAL</a:t>
            </a:r>
            <a:endParaRPr lang="en-US" sz="1200" dirty="0"/>
          </a:p>
        </p:txBody>
      </p:sp>
      <p:sp>
        <p:nvSpPr>
          <p:cNvPr id="3" name="Text 1"/>
          <p:cNvSpPr/>
          <p:nvPr/>
        </p:nvSpPr>
        <p:spPr>
          <a:xfrm>
            <a:off x="502920" y="1188720"/>
            <a:ext cx="8138160" cy="1371600"/>
          </a:xfrm>
          <a:prstGeom prst="rect">
            <a:avLst/>
          </a:prstGeom>
          <a:noFill/>
          <a:ln/>
        </p:spPr>
        <p:txBody>
          <a:bodyPr wrap="square" lIns="0" tIns="0" rIns="0" bIns="0" rtlCol="0" anchor="ctr"/>
          <a:lstStyle/>
          <a:p>
            <a:pPr indent="0" marL="0">
              <a:lnSpc>
                <a:spcPts val="3800"/>
              </a:lnSpc>
              <a:buNone/>
            </a:pPr>
            <a:r>
              <a:rPr lang="en-US" sz="3000" b="1" dirty="0">
                <a:solidFill>
                  <a:srgbClr val="FFFFFF"/>
                </a:solidFill>
                <a:latin typeface="Arial" pitchFamily="34" charset="0"/>
                <a:ea typeface="Arial" pitchFamily="34" charset="-122"/>
                <a:cs typeface="Arial" pitchFamily="34" charset="-120"/>
              </a:rPr>
              <a:t>Hackeó los semáforos de una de las ciudades más importantes del mundo. No para causar caos, sino para avisar del problema y que lo solucionaran.</a:t>
            </a:r>
            <a:endParaRPr lang="en-US" sz="3000" dirty="0"/>
          </a:p>
        </p:txBody>
      </p:sp>
      <p:sp>
        <p:nvSpPr>
          <p:cNvPr id="4" name="Shape 2"/>
          <p:cNvSpPr/>
          <p:nvPr/>
        </p:nvSpPr>
        <p:spPr>
          <a:xfrm>
            <a:off x="502920" y="2743200"/>
            <a:ext cx="8138160" cy="1600200"/>
          </a:xfrm>
          <a:prstGeom prst="roundRect">
            <a:avLst>
              <a:gd name="adj" fmla="val 2286"/>
            </a:avLst>
          </a:prstGeom>
          <a:solidFill>
            <a:srgbClr val="131C25"/>
          </a:solidFill>
          <a:ln w="12700">
            <a:solidFill>
              <a:srgbClr val="1C2832"/>
            </a:solidFill>
            <a:prstDash val="solid"/>
          </a:ln>
        </p:spPr>
      </p:sp>
      <p:sp>
        <p:nvSpPr>
          <p:cNvPr id="5" name="Text 3"/>
          <p:cNvSpPr/>
          <p:nvPr/>
        </p:nvSpPr>
        <p:spPr>
          <a:xfrm>
            <a:off x="777240" y="2971800"/>
            <a:ext cx="7589520" cy="320040"/>
          </a:xfrm>
          <a:prstGeom prst="rect">
            <a:avLst/>
          </a:prstGeom>
          <a:noFill/>
          <a:ln/>
        </p:spPr>
        <p:txBody>
          <a:bodyPr wrap="square" lIns="0" tIns="0" rIns="0" bIns="0" rtlCol="0" anchor="ctr"/>
          <a:lstStyle/>
          <a:p>
            <a:pPr indent="0" marL="0">
              <a:buNone/>
            </a:pPr>
            <a:r>
              <a:rPr lang="en-US" sz="1400" dirty="0">
                <a:solidFill>
                  <a:srgbClr val="0CA6CF"/>
                </a:solidFill>
                <a:latin typeface="Courier New" pitchFamily="34" charset="0"/>
                <a:ea typeface="Courier New" pitchFamily="34" charset="-122"/>
                <a:cs typeface="Courier New" pitchFamily="34" charset="-120"/>
              </a:rPr>
              <a:t>Nueva York · semáforos vulnerables</a:t>
            </a:r>
            <a:endParaRPr lang="en-US" sz="1400" dirty="0"/>
          </a:p>
        </p:txBody>
      </p:sp>
      <p:sp>
        <p:nvSpPr>
          <p:cNvPr id="6" name="Text 4"/>
          <p:cNvSpPr/>
          <p:nvPr/>
        </p:nvSpPr>
        <p:spPr>
          <a:xfrm>
            <a:off x="777240" y="3337560"/>
            <a:ext cx="7589520" cy="868680"/>
          </a:xfrm>
          <a:prstGeom prst="rect">
            <a:avLst/>
          </a:prstGeom>
          <a:noFill/>
          <a:ln/>
        </p:spPr>
        <p:txBody>
          <a:bodyPr wrap="square" lIns="0" tIns="0" rIns="0" bIns="0" rtlCol="0" anchor="ctr"/>
          <a:lstStyle/>
          <a:p>
            <a:pPr indent="0" marL="0">
              <a:lnSpc>
                <a:spcPts val="2000"/>
              </a:lnSpc>
              <a:buNone/>
            </a:pPr>
            <a:r>
              <a:rPr lang="en-US" sz="1450" i="1" dirty="0">
                <a:solidFill>
                  <a:srgbClr val="8294A3"/>
                </a:solidFill>
                <a:latin typeface="Arial" pitchFamily="34" charset="0"/>
                <a:ea typeface="Arial" pitchFamily="34" charset="-122"/>
                <a:cs typeface="Arial" pitchFamily="34" charset="-120"/>
              </a:rPr>
              <a:t>El hallazgo de César Cerrudo fue cubierto por medios como The New York Times, CNN y The Wall Street Journal. Así trabaja un hacker: encuentra fallos y avisa para protegernos a todos.</a:t>
            </a:r>
            <a:pPr indent="0" marL="0">
              <a:lnSpc>
                <a:spcPts val="2000"/>
              </a:lnSpc>
              <a:buNone/>
            </a:pPr>
            <a:r>
              <a:rPr lang="en-US" sz="1450" dirty="0">
                <a:solidFill>
                  <a:srgbClr val="D7DEE5"/>
                </a:solidFill>
                <a:latin typeface="Arial" pitchFamily="34" charset="0"/>
                <a:ea typeface="Arial" pitchFamily="34" charset="-122"/>
                <a:cs typeface="Arial" pitchFamily="34" charset="-120"/>
              </a:rPr>
              <a:t/>
            </a:r>
            <a:endParaRPr lang="en-US" sz="1450" dirty="0"/>
          </a:p>
        </p:txBody>
      </p:sp>
      <p:sp>
        <p:nvSpPr>
          <p:cNvPr id="7" name="Text 5"/>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8" name="Text 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9" name="Text 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06/30</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EL MAPA DE ESTA PRESENTACIÓN</a:t>
            </a:r>
            <a:endParaRPr lang="en-US" sz="1200" dirty="0"/>
          </a:p>
        </p:txBody>
      </p:sp>
      <p:sp>
        <p:nvSpPr>
          <p:cNvPr id="3" name="Text 1"/>
          <p:cNvSpPr/>
          <p:nvPr/>
        </p:nvSpPr>
        <p:spPr>
          <a:xfrm>
            <a:off x="502920" y="1051560"/>
            <a:ext cx="8138160" cy="868680"/>
          </a:xfrm>
          <a:prstGeom prst="rect">
            <a:avLst/>
          </a:prstGeom>
          <a:noFill/>
          <a:ln/>
        </p:spPr>
        <p:txBody>
          <a:bodyPr wrap="square" lIns="0" tIns="0" rIns="0" bIns="0" rtlCol="0" anchor="ctr"/>
          <a:lstStyle/>
          <a:p>
            <a:pPr indent="0" marL="0">
              <a:lnSpc>
                <a:spcPts val="3800"/>
              </a:lnSpc>
              <a:buNone/>
            </a:pPr>
            <a:r>
              <a:rPr lang="en-US" sz="3200" b="1" dirty="0">
                <a:solidFill>
                  <a:srgbClr val="FFFFFF"/>
                </a:solidFill>
                <a:latin typeface="Arial" pitchFamily="34" charset="0"/>
                <a:ea typeface="Arial" pitchFamily="34" charset="-122"/>
                <a:cs typeface="Arial" pitchFamily="34" charset="-120"/>
              </a:rPr>
              <a:t>Los criminales entran por </a:t>
            </a:r>
            <a:pPr indent="0" marL="0">
              <a:lnSpc>
                <a:spcPts val="3800"/>
              </a:lnSpc>
              <a:buNone/>
            </a:pPr>
            <a:r>
              <a:rPr lang="en-US" sz="3200" b="1" dirty="0">
                <a:solidFill>
                  <a:srgbClr val="DC5428"/>
                </a:solidFill>
                <a:latin typeface="Arial" pitchFamily="34" charset="0"/>
                <a:ea typeface="Arial" pitchFamily="34" charset="-122"/>
                <a:cs typeface="Arial" pitchFamily="34" charset="-120"/>
              </a:rPr>
              <a:t>5 puertas</a:t>
            </a:r>
            <a:pPr indent="0" marL="0">
              <a:lnSpc>
                <a:spcPts val="3800"/>
              </a:lnSpc>
              <a:buNone/>
            </a:pPr>
            <a:r>
              <a:rPr lang="en-US" sz="3200" b="1" dirty="0">
                <a:solidFill>
                  <a:srgbClr val="FFFFFF"/>
                </a:solidFill>
                <a:latin typeface="Arial" pitchFamily="34" charset="0"/>
                <a:ea typeface="Arial" pitchFamily="34" charset="-122"/>
                <a:cs typeface="Arial" pitchFamily="34" charset="-120"/>
              </a:rPr>
              <a:t>. Vos tenés las 5 llaves.</a:t>
            </a:r>
            <a:endParaRPr lang="en-US" sz="3200" dirty="0"/>
          </a:p>
        </p:txBody>
      </p:sp>
      <p:sp>
        <p:nvSpPr>
          <p:cNvPr id="4" name="Shape 2"/>
          <p:cNvSpPr/>
          <p:nvPr/>
        </p:nvSpPr>
        <p:spPr>
          <a:xfrm>
            <a:off x="502920" y="2240280"/>
            <a:ext cx="1517904" cy="2057400"/>
          </a:xfrm>
          <a:prstGeom prst="roundRect">
            <a:avLst>
              <a:gd name="adj" fmla="val 2410"/>
            </a:avLst>
          </a:prstGeom>
          <a:solidFill>
            <a:srgbClr val="131C25"/>
          </a:solidFill>
          <a:ln w="12700">
            <a:solidFill>
              <a:srgbClr val="1C2832"/>
            </a:solidFill>
            <a:prstDash val="solid"/>
          </a:ln>
        </p:spPr>
      </p:sp>
      <p:sp>
        <p:nvSpPr>
          <p:cNvPr id="5" name="Text 3"/>
          <p:cNvSpPr/>
          <p:nvPr/>
        </p:nvSpPr>
        <p:spPr>
          <a:xfrm>
            <a:off x="612648" y="2377440"/>
            <a:ext cx="1280160" cy="457200"/>
          </a:xfrm>
          <a:prstGeom prst="rect">
            <a:avLst/>
          </a:prstGeom>
          <a:noFill/>
          <a:ln/>
        </p:spPr>
        <p:txBody>
          <a:bodyPr wrap="square" lIns="0" tIns="0" rIns="0" bIns="0" rtlCol="0" anchor="ctr"/>
          <a:lstStyle/>
          <a:p>
            <a:pPr indent="0" marL="0">
              <a:buNone/>
            </a:pPr>
            <a:r>
              <a:rPr lang="en-US" sz="2400" b="1" dirty="0">
                <a:solidFill>
                  <a:srgbClr val="DC5428"/>
                </a:solidFill>
                <a:latin typeface="Courier New" pitchFamily="34" charset="0"/>
                <a:ea typeface="Courier New" pitchFamily="34" charset="-122"/>
                <a:cs typeface="Courier New" pitchFamily="34" charset="-120"/>
              </a:rPr>
              <a:t>01</a:t>
            </a:r>
            <a:endParaRPr lang="en-US" sz="2400" dirty="0"/>
          </a:p>
        </p:txBody>
      </p:sp>
      <p:pic>
        <p:nvPicPr>
          <p:cNvPr id="6" name="Image 0" descr="preencoded.png">    </p:cNvPr>
          <p:cNvPicPr>
            <a:picLocks noChangeAspect="1"/>
          </p:cNvPicPr>
          <p:nvPr/>
        </p:nvPicPr>
        <p:blipFill>
          <a:blip r:embed="rId2"/>
          <a:stretch>
            <a:fillRect/>
          </a:stretch>
        </p:blipFill>
        <p:spPr>
          <a:xfrm>
            <a:off x="1033272" y="2907792"/>
            <a:ext cx="457200" cy="457200"/>
          </a:xfrm>
          <a:prstGeom prst="rect">
            <a:avLst/>
          </a:prstGeom>
        </p:spPr>
      </p:pic>
      <p:sp>
        <p:nvSpPr>
          <p:cNvPr id="7" name="Text 4"/>
          <p:cNvSpPr/>
          <p:nvPr/>
        </p:nvSpPr>
        <p:spPr>
          <a:xfrm>
            <a:off x="576072" y="3493008"/>
            <a:ext cx="1371600" cy="640080"/>
          </a:xfrm>
          <a:prstGeom prst="rect">
            <a:avLst/>
          </a:prstGeom>
          <a:noFill/>
          <a:ln/>
        </p:spPr>
        <p:txBody>
          <a:bodyPr wrap="square" lIns="0" tIns="0" rIns="0" bIns="0" rtlCol="0" anchor="ctr"/>
          <a:lstStyle/>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TU BANDEJA</a:t>
            </a:r>
            <a:endParaRPr lang="en-US" sz="1150" dirty="0"/>
          </a:p>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DE ENTRADA</a:t>
            </a:r>
            <a:endParaRPr lang="en-US" sz="1150" dirty="0"/>
          </a:p>
        </p:txBody>
      </p:sp>
      <p:sp>
        <p:nvSpPr>
          <p:cNvPr id="8" name="Shape 5"/>
          <p:cNvSpPr/>
          <p:nvPr/>
        </p:nvSpPr>
        <p:spPr>
          <a:xfrm>
            <a:off x="2167128" y="2240280"/>
            <a:ext cx="1517904" cy="2057400"/>
          </a:xfrm>
          <a:prstGeom prst="roundRect">
            <a:avLst>
              <a:gd name="adj" fmla="val 2410"/>
            </a:avLst>
          </a:prstGeom>
          <a:solidFill>
            <a:srgbClr val="131C25"/>
          </a:solidFill>
          <a:ln w="12700">
            <a:solidFill>
              <a:srgbClr val="1C2832"/>
            </a:solidFill>
            <a:prstDash val="solid"/>
          </a:ln>
        </p:spPr>
      </p:sp>
      <p:sp>
        <p:nvSpPr>
          <p:cNvPr id="9" name="Text 6"/>
          <p:cNvSpPr/>
          <p:nvPr/>
        </p:nvSpPr>
        <p:spPr>
          <a:xfrm>
            <a:off x="2276856" y="2377440"/>
            <a:ext cx="1280160" cy="457200"/>
          </a:xfrm>
          <a:prstGeom prst="rect">
            <a:avLst/>
          </a:prstGeom>
          <a:noFill/>
          <a:ln/>
        </p:spPr>
        <p:txBody>
          <a:bodyPr wrap="square" lIns="0" tIns="0" rIns="0" bIns="0" rtlCol="0" anchor="ctr"/>
          <a:lstStyle/>
          <a:p>
            <a:pPr indent="0" marL="0">
              <a:buNone/>
            </a:pPr>
            <a:r>
              <a:rPr lang="en-US" sz="2400" b="1" dirty="0">
                <a:solidFill>
                  <a:srgbClr val="0CA6CF"/>
                </a:solidFill>
                <a:latin typeface="Courier New" pitchFamily="34" charset="0"/>
                <a:ea typeface="Courier New" pitchFamily="34" charset="-122"/>
                <a:cs typeface="Courier New" pitchFamily="34" charset="-120"/>
              </a:rPr>
              <a:t>02</a:t>
            </a:r>
            <a:endParaRPr lang="en-US" sz="2400" dirty="0"/>
          </a:p>
        </p:txBody>
      </p:sp>
      <p:pic>
        <p:nvPicPr>
          <p:cNvPr id="10" name="Image 1" descr="preencoded.png">    </p:cNvPr>
          <p:cNvPicPr>
            <a:picLocks noChangeAspect="1"/>
          </p:cNvPicPr>
          <p:nvPr/>
        </p:nvPicPr>
        <p:blipFill>
          <a:blip r:embed="rId3"/>
          <a:stretch>
            <a:fillRect/>
          </a:stretch>
        </p:blipFill>
        <p:spPr>
          <a:xfrm>
            <a:off x="2697480" y="2907792"/>
            <a:ext cx="457200" cy="457200"/>
          </a:xfrm>
          <a:prstGeom prst="rect">
            <a:avLst/>
          </a:prstGeom>
        </p:spPr>
      </p:pic>
      <p:sp>
        <p:nvSpPr>
          <p:cNvPr id="11" name="Text 7"/>
          <p:cNvSpPr/>
          <p:nvPr/>
        </p:nvSpPr>
        <p:spPr>
          <a:xfrm>
            <a:off x="2240280" y="3493008"/>
            <a:ext cx="1371600" cy="640080"/>
          </a:xfrm>
          <a:prstGeom prst="rect">
            <a:avLst/>
          </a:prstGeom>
          <a:noFill/>
          <a:ln/>
        </p:spPr>
        <p:txBody>
          <a:bodyPr wrap="square" lIns="0" tIns="0" rIns="0" bIns="0" rtlCol="0" anchor="ctr"/>
          <a:lstStyle/>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TUS</a:t>
            </a:r>
            <a:endParaRPr lang="en-US" sz="1150" dirty="0"/>
          </a:p>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CONTRASEÑAS</a:t>
            </a:r>
            <a:endParaRPr lang="en-US" sz="1150" dirty="0"/>
          </a:p>
        </p:txBody>
      </p:sp>
      <p:sp>
        <p:nvSpPr>
          <p:cNvPr id="12" name="Shape 8"/>
          <p:cNvSpPr/>
          <p:nvPr/>
        </p:nvSpPr>
        <p:spPr>
          <a:xfrm>
            <a:off x="3831336" y="2240280"/>
            <a:ext cx="1517904" cy="2057400"/>
          </a:xfrm>
          <a:prstGeom prst="roundRect">
            <a:avLst>
              <a:gd name="adj" fmla="val 2410"/>
            </a:avLst>
          </a:prstGeom>
          <a:solidFill>
            <a:srgbClr val="131C25"/>
          </a:solidFill>
          <a:ln w="12700">
            <a:solidFill>
              <a:srgbClr val="1C2832"/>
            </a:solidFill>
            <a:prstDash val="solid"/>
          </a:ln>
        </p:spPr>
      </p:sp>
      <p:sp>
        <p:nvSpPr>
          <p:cNvPr id="13" name="Text 9"/>
          <p:cNvSpPr/>
          <p:nvPr/>
        </p:nvSpPr>
        <p:spPr>
          <a:xfrm>
            <a:off x="3941064" y="2377440"/>
            <a:ext cx="1280160" cy="457200"/>
          </a:xfrm>
          <a:prstGeom prst="rect">
            <a:avLst/>
          </a:prstGeom>
          <a:noFill/>
          <a:ln/>
        </p:spPr>
        <p:txBody>
          <a:bodyPr wrap="square" lIns="0" tIns="0" rIns="0" bIns="0" rtlCol="0" anchor="ctr"/>
          <a:lstStyle/>
          <a:p>
            <a:pPr indent="0" marL="0">
              <a:buNone/>
            </a:pPr>
            <a:r>
              <a:rPr lang="en-US" sz="2400" b="1" dirty="0">
                <a:solidFill>
                  <a:srgbClr val="DC5428"/>
                </a:solidFill>
                <a:latin typeface="Courier New" pitchFamily="34" charset="0"/>
                <a:ea typeface="Courier New" pitchFamily="34" charset="-122"/>
                <a:cs typeface="Courier New" pitchFamily="34" charset="-120"/>
              </a:rPr>
              <a:t>03</a:t>
            </a:r>
            <a:endParaRPr lang="en-US" sz="2400" dirty="0"/>
          </a:p>
        </p:txBody>
      </p:sp>
      <p:pic>
        <p:nvPicPr>
          <p:cNvPr id="14" name="Image 2" descr="preencoded.png">    </p:cNvPr>
          <p:cNvPicPr>
            <a:picLocks noChangeAspect="1"/>
          </p:cNvPicPr>
          <p:nvPr/>
        </p:nvPicPr>
        <p:blipFill>
          <a:blip r:embed="rId4"/>
          <a:stretch>
            <a:fillRect/>
          </a:stretch>
        </p:blipFill>
        <p:spPr>
          <a:xfrm>
            <a:off x="4361688" y="2907792"/>
            <a:ext cx="457200" cy="457200"/>
          </a:xfrm>
          <a:prstGeom prst="rect">
            <a:avLst/>
          </a:prstGeom>
        </p:spPr>
      </p:pic>
      <p:sp>
        <p:nvSpPr>
          <p:cNvPr id="15" name="Text 10"/>
          <p:cNvSpPr/>
          <p:nvPr/>
        </p:nvSpPr>
        <p:spPr>
          <a:xfrm>
            <a:off x="3904488" y="3493008"/>
            <a:ext cx="1371600" cy="640080"/>
          </a:xfrm>
          <a:prstGeom prst="rect">
            <a:avLst/>
          </a:prstGeom>
          <a:noFill/>
          <a:ln/>
        </p:spPr>
        <p:txBody>
          <a:bodyPr wrap="square" lIns="0" tIns="0" rIns="0" bIns="0" rtlCol="0" anchor="ctr"/>
          <a:lstStyle/>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TU</a:t>
            </a:r>
            <a:endParaRPr lang="en-US" sz="1150" dirty="0"/>
          </a:p>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BOLSILLO</a:t>
            </a:r>
            <a:endParaRPr lang="en-US" sz="1150" dirty="0"/>
          </a:p>
        </p:txBody>
      </p:sp>
      <p:sp>
        <p:nvSpPr>
          <p:cNvPr id="16" name="Shape 11"/>
          <p:cNvSpPr/>
          <p:nvPr/>
        </p:nvSpPr>
        <p:spPr>
          <a:xfrm>
            <a:off x="5495544" y="2240280"/>
            <a:ext cx="1517904" cy="2057400"/>
          </a:xfrm>
          <a:prstGeom prst="roundRect">
            <a:avLst>
              <a:gd name="adj" fmla="val 2410"/>
            </a:avLst>
          </a:prstGeom>
          <a:solidFill>
            <a:srgbClr val="131C25"/>
          </a:solidFill>
          <a:ln w="12700">
            <a:solidFill>
              <a:srgbClr val="1C2832"/>
            </a:solidFill>
            <a:prstDash val="solid"/>
          </a:ln>
        </p:spPr>
      </p:sp>
      <p:sp>
        <p:nvSpPr>
          <p:cNvPr id="17" name="Text 12"/>
          <p:cNvSpPr/>
          <p:nvPr/>
        </p:nvSpPr>
        <p:spPr>
          <a:xfrm>
            <a:off x="5605272" y="2377440"/>
            <a:ext cx="1280160" cy="457200"/>
          </a:xfrm>
          <a:prstGeom prst="rect">
            <a:avLst/>
          </a:prstGeom>
          <a:noFill/>
          <a:ln/>
        </p:spPr>
        <p:txBody>
          <a:bodyPr wrap="square" lIns="0" tIns="0" rIns="0" bIns="0" rtlCol="0" anchor="ctr"/>
          <a:lstStyle/>
          <a:p>
            <a:pPr indent="0" marL="0">
              <a:buNone/>
            </a:pPr>
            <a:r>
              <a:rPr lang="en-US" sz="2400" b="1" dirty="0">
                <a:solidFill>
                  <a:srgbClr val="0CA6CF"/>
                </a:solidFill>
                <a:latin typeface="Courier New" pitchFamily="34" charset="0"/>
                <a:ea typeface="Courier New" pitchFamily="34" charset="-122"/>
                <a:cs typeface="Courier New" pitchFamily="34" charset="-120"/>
              </a:rPr>
              <a:t>04</a:t>
            </a:r>
            <a:endParaRPr lang="en-US" sz="2400" dirty="0"/>
          </a:p>
        </p:txBody>
      </p:sp>
      <p:pic>
        <p:nvPicPr>
          <p:cNvPr id="18" name="Image 3" descr="preencoded.png">    </p:cNvPr>
          <p:cNvPicPr>
            <a:picLocks noChangeAspect="1"/>
          </p:cNvPicPr>
          <p:nvPr/>
        </p:nvPicPr>
        <p:blipFill>
          <a:blip r:embed="rId5"/>
          <a:stretch>
            <a:fillRect/>
          </a:stretch>
        </p:blipFill>
        <p:spPr>
          <a:xfrm>
            <a:off x="6025896" y="2907792"/>
            <a:ext cx="457200" cy="457200"/>
          </a:xfrm>
          <a:prstGeom prst="rect">
            <a:avLst/>
          </a:prstGeom>
        </p:spPr>
      </p:pic>
      <p:sp>
        <p:nvSpPr>
          <p:cNvPr id="19" name="Text 13"/>
          <p:cNvSpPr/>
          <p:nvPr/>
        </p:nvSpPr>
        <p:spPr>
          <a:xfrm>
            <a:off x="5568696" y="3493008"/>
            <a:ext cx="1371600" cy="640080"/>
          </a:xfrm>
          <a:prstGeom prst="rect">
            <a:avLst/>
          </a:prstGeom>
          <a:noFill/>
          <a:ln/>
        </p:spPr>
        <p:txBody>
          <a:bodyPr wrap="square" lIns="0" tIns="0" rIns="0" bIns="0" rtlCol="0" anchor="ctr"/>
          <a:lstStyle/>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TU</a:t>
            </a:r>
            <a:endParaRPr lang="en-US" sz="1150" dirty="0"/>
          </a:p>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CASA</a:t>
            </a:r>
            <a:endParaRPr lang="en-US" sz="1150" dirty="0"/>
          </a:p>
        </p:txBody>
      </p:sp>
      <p:sp>
        <p:nvSpPr>
          <p:cNvPr id="20" name="Shape 14"/>
          <p:cNvSpPr/>
          <p:nvPr/>
        </p:nvSpPr>
        <p:spPr>
          <a:xfrm>
            <a:off x="7159752" y="2240280"/>
            <a:ext cx="1517904" cy="2057400"/>
          </a:xfrm>
          <a:prstGeom prst="roundRect">
            <a:avLst>
              <a:gd name="adj" fmla="val 2410"/>
            </a:avLst>
          </a:prstGeom>
          <a:solidFill>
            <a:srgbClr val="131C25"/>
          </a:solidFill>
          <a:ln w="12700">
            <a:solidFill>
              <a:srgbClr val="1C2832"/>
            </a:solidFill>
            <a:prstDash val="solid"/>
          </a:ln>
        </p:spPr>
      </p:sp>
      <p:sp>
        <p:nvSpPr>
          <p:cNvPr id="21" name="Text 15"/>
          <p:cNvSpPr/>
          <p:nvPr/>
        </p:nvSpPr>
        <p:spPr>
          <a:xfrm>
            <a:off x="7269480" y="2377440"/>
            <a:ext cx="1280160" cy="457200"/>
          </a:xfrm>
          <a:prstGeom prst="rect">
            <a:avLst/>
          </a:prstGeom>
          <a:noFill/>
          <a:ln/>
        </p:spPr>
        <p:txBody>
          <a:bodyPr wrap="square" lIns="0" tIns="0" rIns="0" bIns="0" rtlCol="0" anchor="ctr"/>
          <a:lstStyle/>
          <a:p>
            <a:pPr indent="0" marL="0">
              <a:buNone/>
            </a:pPr>
            <a:r>
              <a:rPr lang="en-US" sz="2400" b="1" dirty="0">
                <a:solidFill>
                  <a:srgbClr val="DC5428"/>
                </a:solidFill>
                <a:latin typeface="Courier New" pitchFamily="34" charset="0"/>
                <a:ea typeface="Courier New" pitchFamily="34" charset="-122"/>
                <a:cs typeface="Courier New" pitchFamily="34" charset="-120"/>
              </a:rPr>
              <a:t>05</a:t>
            </a:r>
            <a:endParaRPr lang="en-US" sz="2400" dirty="0"/>
          </a:p>
        </p:txBody>
      </p:sp>
      <p:pic>
        <p:nvPicPr>
          <p:cNvPr id="22" name="Image 4" descr="preencoded.png">    </p:cNvPr>
          <p:cNvPicPr>
            <a:picLocks noChangeAspect="1"/>
          </p:cNvPicPr>
          <p:nvPr/>
        </p:nvPicPr>
        <p:blipFill>
          <a:blip r:embed="rId6"/>
          <a:stretch>
            <a:fillRect/>
          </a:stretch>
        </p:blipFill>
        <p:spPr>
          <a:xfrm>
            <a:off x="7690104" y="2907792"/>
            <a:ext cx="457200" cy="457200"/>
          </a:xfrm>
          <a:prstGeom prst="rect">
            <a:avLst/>
          </a:prstGeom>
        </p:spPr>
      </p:pic>
      <p:sp>
        <p:nvSpPr>
          <p:cNvPr id="23" name="Text 16"/>
          <p:cNvSpPr/>
          <p:nvPr/>
        </p:nvSpPr>
        <p:spPr>
          <a:xfrm>
            <a:off x="7232904" y="3493008"/>
            <a:ext cx="1371600" cy="640080"/>
          </a:xfrm>
          <a:prstGeom prst="rect">
            <a:avLst/>
          </a:prstGeom>
          <a:noFill/>
          <a:ln/>
        </p:spPr>
        <p:txBody>
          <a:bodyPr wrap="square" lIns="0" tIns="0" rIns="0" bIns="0" rtlCol="0" anchor="ctr"/>
          <a:lstStyle/>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TU</a:t>
            </a:r>
            <a:endParaRPr lang="en-US" sz="1150" dirty="0"/>
          </a:p>
          <a:p>
            <a:pPr algn="ctr" indent="0" marL="0">
              <a:lnSpc>
                <a:spcPts val="1400"/>
              </a:lnSpc>
              <a:buNone/>
            </a:pPr>
            <a:r>
              <a:rPr lang="en-US" sz="1150" b="1" dirty="0">
                <a:solidFill>
                  <a:srgbClr val="D7DEE5"/>
                </a:solidFill>
                <a:latin typeface="Arial" pitchFamily="34" charset="0"/>
                <a:ea typeface="Arial" pitchFamily="34" charset="-122"/>
                <a:cs typeface="Arial" pitchFamily="34" charset="-120"/>
              </a:rPr>
              <a:t>FAMILIA</a:t>
            </a:r>
            <a:endParaRPr lang="en-US" sz="1150" dirty="0"/>
          </a:p>
        </p:txBody>
      </p:sp>
      <p:sp>
        <p:nvSpPr>
          <p:cNvPr id="24" name="Text 17"/>
          <p:cNvSpPr/>
          <p:nvPr/>
        </p:nvSpPr>
        <p:spPr>
          <a:xfrm>
            <a:off x="502920" y="4434840"/>
            <a:ext cx="8138160" cy="320040"/>
          </a:xfrm>
          <a:prstGeom prst="rect">
            <a:avLst/>
          </a:prstGeom>
          <a:noFill/>
          <a:ln/>
        </p:spPr>
        <p:txBody>
          <a:bodyPr wrap="square" lIns="0" tIns="0" rIns="0" bIns="0" rtlCol="0" anchor="ctr"/>
          <a:lstStyle/>
          <a:p>
            <a:pPr indent="0" marL="0">
              <a:buNone/>
            </a:pPr>
            <a:r>
              <a:rPr lang="en-US" sz="1350" i="1" dirty="0">
                <a:solidFill>
                  <a:srgbClr val="8294A3"/>
                </a:solidFill>
                <a:latin typeface="Arial" pitchFamily="34" charset="0"/>
                <a:ea typeface="Arial" pitchFamily="34" charset="-122"/>
                <a:cs typeface="Arial" pitchFamily="34" charset="-120"/>
              </a:rPr>
              <a:t>Al final vas a saber cerrar las cinco. Empecemos por la que usás todos los días.</a:t>
            </a:r>
            <a:endParaRPr lang="en-US" sz="1350" dirty="0"/>
          </a:p>
        </p:txBody>
      </p:sp>
      <p:sp>
        <p:nvSpPr>
          <p:cNvPr id="25" name="Text 18"/>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26" name="Text 19"/>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27" name="Text 20"/>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07/30</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PUERTA 01 — TU BANDEJA DE ENTRADA</a:t>
            </a:r>
            <a:endParaRPr lang="en-US" sz="1200" dirty="0"/>
          </a:p>
        </p:txBody>
      </p:sp>
      <p:sp>
        <p:nvSpPr>
          <p:cNvPr id="3" name="Text 1"/>
          <p:cNvSpPr/>
          <p:nvPr/>
        </p:nvSpPr>
        <p:spPr>
          <a:xfrm>
            <a:off x="502920" y="1097280"/>
            <a:ext cx="8138160" cy="640080"/>
          </a:xfrm>
          <a:prstGeom prst="rect">
            <a:avLst/>
          </a:prstGeom>
          <a:noFill/>
          <a:ln/>
        </p:spPr>
        <p:txBody>
          <a:bodyPr wrap="square" lIns="0" tIns="0" rIns="0" bIns="0" rtlCol="0" anchor="ctr"/>
          <a:lstStyle/>
          <a:p>
            <a:pPr indent="0" marL="0">
              <a:buNone/>
            </a:pPr>
            <a:r>
              <a:rPr lang="en-US" sz="3000" b="1" dirty="0">
                <a:solidFill>
                  <a:srgbClr val="FFFFFF"/>
                </a:solidFill>
                <a:latin typeface="Arial" pitchFamily="34" charset="0"/>
                <a:ea typeface="Arial" pitchFamily="34" charset="-122"/>
                <a:cs typeface="Arial" pitchFamily="34" charset="-120"/>
              </a:rPr>
              <a:t>Hoy a las 11:47 te llega este mail. ¿Qué hacés?</a:t>
            </a:r>
            <a:endParaRPr lang="en-US" sz="3000" dirty="0"/>
          </a:p>
        </p:txBody>
      </p:sp>
      <p:sp>
        <p:nvSpPr>
          <p:cNvPr id="4" name="Shape 2"/>
          <p:cNvSpPr/>
          <p:nvPr/>
        </p:nvSpPr>
        <p:spPr>
          <a:xfrm>
            <a:off x="502920" y="1965960"/>
            <a:ext cx="8138160" cy="2240280"/>
          </a:xfrm>
          <a:prstGeom prst="roundRect">
            <a:avLst>
              <a:gd name="adj" fmla="val 1633"/>
            </a:avLst>
          </a:prstGeom>
          <a:solidFill>
            <a:srgbClr val="0E141A"/>
          </a:solidFill>
          <a:ln w="12700">
            <a:solidFill>
              <a:srgbClr val="1C2832"/>
            </a:solidFill>
            <a:prstDash val="solid"/>
          </a:ln>
        </p:spPr>
      </p:sp>
      <p:sp>
        <p:nvSpPr>
          <p:cNvPr id="5" name="Text 3"/>
          <p:cNvSpPr/>
          <p:nvPr/>
        </p:nvSpPr>
        <p:spPr>
          <a:xfrm>
            <a:off x="777240" y="2176272"/>
            <a:ext cx="7589520" cy="292608"/>
          </a:xfrm>
          <a:prstGeom prst="rect">
            <a:avLst/>
          </a:prstGeom>
          <a:noFill/>
          <a:ln/>
        </p:spPr>
        <p:txBody>
          <a:bodyPr wrap="square" lIns="0" tIns="0" rIns="0" bIns="0" rtlCol="0" anchor="ctr"/>
          <a:lstStyle/>
          <a:p>
            <a:pPr indent="0" marL="0">
              <a:buNone/>
            </a:pPr>
            <a:r>
              <a:rPr lang="en-US" sz="1250" dirty="0">
                <a:solidFill>
                  <a:srgbClr val="8294A3"/>
                </a:solidFill>
                <a:latin typeface="Courier New" pitchFamily="34" charset="0"/>
                <a:ea typeface="Courier New" pitchFamily="34" charset="-122"/>
                <a:cs typeface="Courier New" pitchFamily="34" charset="-120"/>
              </a:rPr>
              <a:t>De: Tu Banco &lt;seguridad@tubanco-alertas.com&gt;</a:t>
            </a:r>
            <a:endParaRPr lang="en-US" sz="1250" dirty="0"/>
          </a:p>
        </p:txBody>
      </p:sp>
      <p:sp>
        <p:nvSpPr>
          <p:cNvPr id="6" name="Text 4"/>
          <p:cNvSpPr/>
          <p:nvPr/>
        </p:nvSpPr>
        <p:spPr>
          <a:xfrm>
            <a:off x="777240" y="2487168"/>
            <a:ext cx="7589520" cy="292608"/>
          </a:xfrm>
          <a:prstGeom prst="rect">
            <a:avLst/>
          </a:prstGeom>
          <a:noFill/>
          <a:ln/>
        </p:spPr>
        <p:txBody>
          <a:bodyPr wrap="square" lIns="0" tIns="0" rIns="0" bIns="0" rtlCol="0" anchor="ctr"/>
          <a:lstStyle/>
          <a:p>
            <a:pPr indent="0" marL="0">
              <a:buNone/>
            </a:pPr>
            <a:r>
              <a:rPr lang="en-US" sz="1250" b="1" dirty="0">
                <a:solidFill>
                  <a:srgbClr val="DC5428"/>
                </a:solidFill>
                <a:latin typeface="Courier New" pitchFamily="34" charset="0"/>
                <a:ea typeface="Courier New" pitchFamily="34" charset="-122"/>
                <a:cs typeface="Courier New" pitchFamily="34" charset="-120"/>
              </a:rPr>
              <a:t>Asunto: URGENTE — Su cuenta será suspendida en 24 horas</a:t>
            </a:r>
            <a:endParaRPr lang="en-US" sz="1250" dirty="0"/>
          </a:p>
        </p:txBody>
      </p:sp>
      <p:sp>
        <p:nvSpPr>
          <p:cNvPr id="7" name="Shape 5"/>
          <p:cNvSpPr/>
          <p:nvPr/>
        </p:nvSpPr>
        <p:spPr>
          <a:xfrm>
            <a:off x="777240" y="2871216"/>
            <a:ext cx="7589520" cy="0"/>
          </a:xfrm>
          <a:prstGeom prst="line">
            <a:avLst/>
          </a:prstGeom>
          <a:noFill/>
          <a:ln w="12700">
            <a:solidFill>
              <a:srgbClr val="1C2832"/>
            </a:solidFill>
            <a:prstDash val="solid"/>
          </a:ln>
        </p:spPr>
      </p:sp>
      <p:sp>
        <p:nvSpPr>
          <p:cNvPr id="8" name="Text 6"/>
          <p:cNvSpPr/>
          <p:nvPr/>
        </p:nvSpPr>
        <p:spPr>
          <a:xfrm>
            <a:off x="777240" y="3017520"/>
            <a:ext cx="7589520" cy="685800"/>
          </a:xfrm>
          <a:prstGeom prst="rect">
            <a:avLst/>
          </a:prstGeom>
          <a:noFill/>
          <a:ln/>
        </p:spPr>
        <p:txBody>
          <a:bodyPr wrap="square" lIns="0" tIns="0" rIns="0" bIns="0" rtlCol="0" anchor="ctr"/>
          <a:lstStyle/>
          <a:p>
            <a:pPr indent="0" marL="0">
              <a:lnSpc>
                <a:spcPts val="2100"/>
              </a:lnSpc>
              <a:buNone/>
            </a:pPr>
            <a:r>
              <a:rPr lang="en-US" sz="1450" dirty="0">
                <a:solidFill>
                  <a:srgbClr val="D7DEE5"/>
                </a:solidFill>
                <a:latin typeface="Arial" pitchFamily="34" charset="0"/>
                <a:ea typeface="Arial" pitchFamily="34" charset="-122"/>
                <a:cs typeface="Arial" pitchFamily="34" charset="-120"/>
              </a:rPr>
              <a:t>Estimado cliente: detectamos actividad sospechosa. Para evitar la suspensión, confirme su usuario y contraseña haciendo clic aquí ▸</a:t>
            </a:r>
            <a:endParaRPr lang="en-US" sz="1450" dirty="0"/>
          </a:p>
        </p:txBody>
      </p:sp>
      <p:sp>
        <p:nvSpPr>
          <p:cNvPr id="9" name="Text 7"/>
          <p:cNvSpPr/>
          <p:nvPr/>
        </p:nvSpPr>
        <p:spPr>
          <a:xfrm>
            <a:off x="777240" y="3794760"/>
            <a:ext cx="7589520" cy="320040"/>
          </a:xfrm>
          <a:prstGeom prst="rect">
            <a:avLst/>
          </a:prstGeom>
          <a:noFill/>
          <a:ln/>
        </p:spPr>
        <p:txBody>
          <a:bodyPr wrap="square" lIns="0" tIns="0" rIns="0" bIns="0" rtlCol="0" anchor="ctr"/>
          <a:lstStyle/>
          <a:p>
            <a:pPr indent="0" marL="0">
              <a:buNone/>
            </a:pPr>
            <a:r>
              <a:rPr lang="en-US" sz="1250" i="1" dirty="0">
                <a:solidFill>
                  <a:srgbClr val="8294A3"/>
                </a:solidFill>
                <a:latin typeface="Arial" pitchFamily="34" charset="0"/>
                <a:ea typeface="Arial" pitchFamily="34" charset="-122"/>
                <a:cs typeface="Arial" pitchFamily="34" charset="-120"/>
              </a:rPr>
              <a:t>La decisión de hacer clic se toma en segundos, antes de pensar despacio. Exactamente lo que el atacante necesita.</a:t>
            </a:r>
            <a:endParaRPr lang="en-US" sz="1250" dirty="0"/>
          </a:p>
        </p:txBody>
      </p:sp>
      <p:sp>
        <p:nvSpPr>
          <p:cNvPr id="10" name="Text 8"/>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11" name="Text 9"/>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2" name="Text 10"/>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08/30</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8138160" cy="292608"/>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PUERTA 01 — EL TEST DE 2 SEGUNDOS</a:t>
            </a:r>
            <a:endParaRPr lang="en-US" sz="1200" dirty="0"/>
          </a:p>
        </p:txBody>
      </p:sp>
      <p:sp>
        <p:nvSpPr>
          <p:cNvPr id="3" name="Text 1"/>
          <p:cNvSpPr/>
          <p:nvPr/>
        </p:nvSpPr>
        <p:spPr>
          <a:xfrm>
            <a:off x="502920" y="1143000"/>
            <a:ext cx="8138160" cy="594360"/>
          </a:xfrm>
          <a:prstGeom prst="rect">
            <a:avLst/>
          </a:prstGeom>
          <a:noFill/>
          <a:ln/>
        </p:spPr>
        <p:txBody>
          <a:bodyPr wrap="square" lIns="0" tIns="0" rIns="0" bIns="0" rtlCol="0" anchor="ctr"/>
          <a:lstStyle/>
          <a:p>
            <a:pPr indent="0" marL="0">
              <a:buNone/>
            </a:pPr>
            <a:r>
              <a:rPr lang="en-US" sz="3000" b="1" dirty="0">
                <a:solidFill>
                  <a:srgbClr val="FFFFFF"/>
                </a:solidFill>
                <a:latin typeface="Arial" pitchFamily="34" charset="0"/>
                <a:ea typeface="Arial" pitchFamily="34" charset="-122"/>
                <a:cs typeface="Arial" pitchFamily="34" charset="-120"/>
              </a:rPr>
              <a:t>¿Cuál de estas dos direcciones es la verdadera?</a:t>
            </a:r>
            <a:endParaRPr lang="en-US" sz="3000" dirty="0"/>
          </a:p>
        </p:txBody>
      </p:sp>
      <p:sp>
        <p:nvSpPr>
          <p:cNvPr id="4" name="Shape 2"/>
          <p:cNvSpPr/>
          <p:nvPr/>
        </p:nvSpPr>
        <p:spPr>
          <a:xfrm>
            <a:off x="868680" y="2103120"/>
            <a:ext cx="7406640" cy="777240"/>
          </a:xfrm>
          <a:prstGeom prst="roundRect">
            <a:avLst>
              <a:gd name="adj" fmla="val 4706"/>
            </a:avLst>
          </a:prstGeom>
          <a:solidFill>
            <a:srgbClr val="0E141A"/>
          </a:solidFill>
          <a:ln w="12700">
            <a:solidFill>
              <a:srgbClr val="1C2832"/>
            </a:solidFill>
            <a:prstDash val="solid"/>
          </a:ln>
        </p:spPr>
      </p:sp>
      <p:sp>
        <p:nvSpPr>
          <p:cNvPr id="5" name="Text 3"/>
          <p:cNvSpPr/>
          <p:nvPr/>
        </p:nvSpPr>
        <p:spPr>
          <a:xfrm>
            <a:off x="1143000" y="2286000"/>
            <a:ext cx="6858000" cy="411480"/>
          </a:xfrm>
          <a:prstGeom prst="rect">
            <a:avLst/>
          </a:prstGeom>
          <a:noFill/>
          <a:ln/>
        </p:spPr>
        <p:txBody>
          <a:bodyPr wrap="square" lIns="0" tIns="0" rIns="0" bIns="0" rtlCol="0" anchor="ctr"/>
          <a:lstStyle/>
          <a:p>
            <a:pPr indent="0" marL="0">
              <a:buNone/>
            </a:pPr>
            <a:r>
              <a:rPr lang="en-US" sz="2400" dirty="0">
                <a:solidFill>
                  <a:srgbClr val="D7DEE5"/>
                </a:solidFill>
                <a:latin typeface="Courier New" pitchFamily="34" charset="0"/>
                <a:ea typeface="Courier New" pitchFamily="34" charset="-122"/>
                <a:cs typeface="Courier New" pitchFamily="34" charset="-120"/>
              </a:rPr>
              <a:t>www.facebook.com</a:t>
            </a:r>
            <a:endParaRPr lang="en-US" sz="2400" dirty="0"/>
          </a:p>
        </p:txBody>
      </p:sp>
      <p:sp>
        <p:nvSpPr>
          <p:cNvPr id="6" name="Shape 4"/>
          <p:cNvSpPr/>
          <p:nvPr/>
        </p:nvSpPr>
        <p:spPr>
          <a:xfrm>
            <a:off x="868680" y="3063240"/>
            <a:ext cx="7406640" cy="777240"/>
          </a:xfrm>
          <a:prstGeom prst="roundRect">
            <a:avLst>
              <a:gd name="adj" fmla="val 4706"/>
            </a:avLst>
          </a:prstGeom>
          <a:solidFill>
            <a:srgbClr val="0E141A"/>
          </a:solidFill>
          <a:ln w="12700">
            <a:solidFill>
              <a:srgbClr val="1C2832"/>
            </a:solidFill>
            <a:prstDash val="solid"/>
          </a:ln>
        </p:spPr>
      </p:sp>
      <p:sp>
        <p:nvSpPr>
          <p:cNvPr id="7" name="Text 5"/>
          <p:cNvSpPr/>
          <p:nvPr/>
        </p:nvSpPr>
        <p:spPr>
          <a:xfrm>
            <a:off x="1143000" y="3246120"/>
            <a:ext cx="6858000" cy="411480"/>
          </a:xfrm>
          <a:prstGeom prst="rect">
            <a:avLst/>
          </a:prstGeom>
          <a:noFill/>
          <a:ln/>
        </p:spPr>
        <p:txBody>
          <a:bodyPr wrap="square" lIns="0" tIns="0" rIns="0" bIns="0" rtlCol="0" anchor="ctr"/>
          <a:lstStyle/>
          <a:p>
            <a:pPr indent="0" marL="0">
              <a:buNone/>
            </a:pPr>
            <a:r>
              <a:rPr lang="en-US" sz="2400" dirty="0">
                <a:solidFill>
                  <a:srgbClr val="D7DEE5"/>
                </a:solidFill>
                <a:latin typeface="Courier New" pitchFamily="34" charset="0"/>
                <a:ea typeface="Courier New" pitchFamily="34" charset="-122"/>
                <a:cs typeface="Courier New" pitchFamily="34" charset="-120"/>
              </a:rPr>
              <a:t>www.faceb</a:t>
            </a:r>
            <a:pPr indent="0" marL="0">
              <a:buNone/>
            </a:pPr>
            <a:r>
              <a:rPr lang="en-US" sz="2400" b="1" dirty="0">
                <a:solidFill>
                  <a:srgbClr val="DC5428"/>
                </a:solidFill>
                <a:latin typeface="Courier New" pitchFamily="34" charset="0"/>
                <a:ea typeface="Courier New" pitchFamily="34" charset="-122"/>
                <a:cs typeface="Courier New" pitchFamily="34" charset="-120"/>
              </a:rPr>
              <a:t>00</a:t>
            </a:r>
            <a:pPr indent="0" marL="0">
              <a:buNone/>
            </a:pPr>
            <a:r>
              <a:rPr lang="en-US" sz="2400" dirty="0">
                <a:solidFill>
                  <a:srgbClr val="D7DEE5"/>
                </a:solidFill>
                <a:latin typeface="Courier New" pitchFamily="34" charset="0"/>
                <a:ea typeface="Courier New" pitchFamily="34" charset="-122"/>
                <a:cs typeface="Courier New" pitchFamily="34" charset="-120"/>
              </a:rPr>
              <a:t>k.com</a:t>
            </a:r>
            <a:endParaRPr lang="en-US" sz="2400" dirty="0"/>
          </a:p>
        </p:txBody>
      </p:sp>
      <p:sp>
        <p:nvSpPr>
          <p:cNvPr id="8" name="Text 6"/>
          <p:cNvSpPr/>
          <p:nvPr/>
        </p:nvSpPr>
        <p:spPr>
          <a:xfrm>
            <a:off x="502920" y="4069080"/>
            <a:ext cx="8138160" cy="640080"/>
          </a:xfrm>
          <a:prstGeom prst="rect">
            <a:avLst/>
          </a:prstGeom>
          <a:noFill/>
          <a:ln/>
        </p:spPr>
        <p:txBody>
          <a:bodyPr wrap="square" lIns="0" tIns="0" rIns="0" bIns="0" rtlCol="0" anchor="ctr"/>
          <a:lstStyle/>
          <a:p>
            <a:pPr indent="0" marL="0">
              <a:lnSpc>
                <a:spcPts val="2000"/>
              </a:lnSpc>
              <a:buNone/>
            </a:pPr>
            <a:r>
              <a:rPr lang="en-US" sz="1450" dirty="0">
                <a:solidFill>
                  <a:srgbClr val="8294A3"/>
                </a:solidFill>
                <a:latin typeface="Arial" pitchFamily="34" charset="0"/>
                <a:ea typeface="Arial" pitchFamily="34" charset="-122"/>
                <a:cs typeface="Arial" pitchFamily="34" charset="-120"/>
              </a:rPr>
              <a:t>Dos ceros en lugar de dos letras. A la velocidad a la que leés, tu cerebro completa la palabra y no los ve. Los que perdieron su cuenta tampoco los vieron.</a:t>
            </a:r>
            <a:endParaRPr lang="en-US" sz="1450" dirty="0"/>
          </a:p>
        </p:txBody>
      </p:sp>
      <p:sp>
        <p:nvSpPr>
          <p:cNvPr id="9" name="Text 7"/>
          <p:cNvSpPr/>
          <p:nvPr/>
        </p:nvSpPr>
        <p:spPr>
          <a:xfrm>
            <a:off x="502920" y="4773168"/>
            <a:ext cx="502920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GUÍA DE SEGURIDAD DE UN HACKER — CÉSAR CERRUDO</a:t>
            </a:r>
            <a:endParaRPr lang="en-US" sz="850" dirty="0"/>
          </a:p>
        </p:txBody>
      </p:sp>
      <p:sp>
        <p:nvSpPr>
          <p:cNvPr id="10" name="Text 8"/>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a:t>
            </a:r>
            <a:endParaRPr lang="en-US" sz="850" dirty="0"/>
          </a:p>
        </p:txBody>
      </p:sp>
      <p:sp>
        <p:nvSpPr>
          <p:cNvPr id="11" name="Text 9"/>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09/30</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30</Slides>
  <Notes>30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30</vt:i4>
      </vt:variant>
    </vt:vector>
  </HeadingPairs>
  <TitlesOfParts>
    <vt:vector size="3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Guía de Seguridad de un Hacker</dc:title>
  <dc:subject>PptxGenJS Presentation</dc:subject>
  <dc:creator>César Cerrudo</dc:creator>
  <cp:lastModifiedBy>César Cerrudo</cp:lastModifiedBy>
  <cp:revision>1</cp:revision>
  <dcterms:created xsi:type="dcterms:W3CDTF">2026-06-10T13:11:33Z</dcterms:created>
  <dcterms:modified xsi:type="dcterms:W3CDTF">2026-06-10T13:11:33Z</dcterms:modified>
</cp:coreProperties>
</file>