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DOCENTE: abra con energía de misión/juego, no de advertencia. Pregunte: '¿quién juega online? ¿quién mira videos?' — que levanten la mano. El objetivo es que se sientan protagonistas capaces, no asustados. Duración total sugerida: 30-35 min.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 solo concepto en esta slide: urgencia = señal de trampa. Es la regla anti-estafa más transferible que pueden llevarse, sirve hoy y a los 40 años. Hágalos corear la frase final.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 sermonear: el test de 'a los ojos' funciona porque les da una herramienta, no una acusación. La pantalla desinhibe; nómbrelo: 'detrás de la pantalla parece que no cuenta, pero del otro lado hay alguien de verdad'.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rol del testigo es donde más se puede intervenir a esta edad: la mayoría no inicia el acoso pero sí lo amplifica o lo calla. Las tres conductas son concretas y de bajo costo social.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sensible: tono cálido, sin dramatizar. 'No es tu culpa' al frente porque la vergüenza y la autoculpa son lo que silencia. 'Guardá los mensajes' es la versión infantil de preservar evidencia. Tenga presente el protocolo de su escuela por si un alumno revela una situación: escuchar, no indagar en público, derivar.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esta franja basta el principio general de pérdida de control sobre cualquier imagen — no profundice en contenido íntimo, eso corresponde a la versión 12-15. El test del 'todo el colegio' es el filtro mental que se llevan.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Regla absoluta, sin excepciones ni matices a esta edad. Los tres 'aunque' desarman las justificaciones exactas que un chico se haría. No describa escenarios de peligro: la regla protectora se sostiene sola con el marco ya construido en la slide 3 (no sabés quién está del otro lado).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mensaje paraguas de toda la clase. 'Aunque te hayas equivocado' es esencial: el miedo al reto es la razón #1 por la que los chicos ocultan problemas online. Si hay padres presentes o reunión posterior, transmítales el reverso: que la reacción al primer relato define si habrá un segundo.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'Donde te vean' traduce la recomendación del libro de dispositivos en áreas comunes, presentada como ventaja para ellos (ayuda cerca) y no como vigilancia. El equilibrio de pantalla en positivo, sin demonizar el juego.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Repaso activo: tape la pantalla y pregunte cuántas recuerdan ANTES de mostrarla (el esfuerzo de recordar fija más que releer). Después muestre y completen juntos las que faltaron.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Ritual de cierre: léalo línea por línea y que repitan en voz alta, de pie. El compromiso público y corporal (peak-end + consistencia) es lo que van a recordar de la clase. Permita la risa: el juego no le quita seriedad, se la da.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TÉCNICA: validar primero lo que aman (internet) genera apertura; prohibir genera resistencia. La analogía de la calle es el marco de toda la clase: reglas conocidas = seguridad, no miedo.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final para los adultos presentes (o para enviar a las familias). Sugiera mandar a casa la infografía 06 (familia) del kit junto con el enlace.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Punto central de seguridad de la clase, en versión para su edad: el avatar no prueba nada. NO entrar en detalles sobre intenciones de adultos; el patrón protector alcanza: 'no sabés quién es, entonces hay cosas que nunca se comparten'. Las slides 4-6 dan las conductas concretas.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Haga la lista interactiva: '¿qué cosas creen que son tesoro?' antes de mostrar las tarjetas. El 'aunque parezca buena onda' es clave: los pedidos vienen de quien se ganó su simpatía, no de villanos obvios.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Deje 20-30 segundos de debate en parejas antes de avanzar. Escuche 2-3 respuestas en voz alta. No corrija todavía: el descubrimiento propio fija más que la regla dictada. El mensaje del ejemplo es deliberadamente amistoso, sin nada 'raro': así son los pedidos reales al principio.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línea final es la más importante de la clase: el pedido de secreto como señal de alerta máxima. Repítala en voz alta y haga que la repitan. Refuerce 'contar no es buchonear' — es la barrera #1 que los frena. Si surge una revelación personal de un alumno, no la explore en público: contención breve y seguimiento privado según el protocolo de su escuela.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analogía del casillero la entienden al instante. 'Solo tus papás' es deliberado: a esta edad los adultos responsables gestionan cuentas; no enseñamos secretismo hacia la familia sino hacia extraños y pares.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Voto a mano alzada. Después pregunte POR QUÉ gana la B (larga + rara + frase). Actividad opcional de 2 min: que cada uno invente mentalmente su frase loca SIN decirla en voz alta — refuerza que la contraseña no se comparte ni en el juego de la clase.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Robux/V-bucks/skins gratis es LA estafa que más ven a esta edad — pregunte si alguno vio una oferta así (muchos dirán que sí, sin admitir si cayeron). La lógica 'si no jugaste, no ganaste' es la versión para chicos de 'desconfiá de premios que no buscaste'.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jpe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jpe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jpe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jpe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3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300" b="1" spc="400" kern="0" dirty="0">
                <a:solidFill>
                  <a:srgbClr val="0CA6CF"/>
                </a:solidFill>
                <a:latin typeface="Courier New" pitchFamily="34" charset="0"/>
                <a:ea typeface="Courier New" pitchFamily="34" charset="-122"/>
                <a:cs typeface="Courier New" pitchFamily="34" charset="-120"/>
              </a:rPr>
              <a:t>UNA MISIÓN PARA VALIENTES</a:t>
            </a:r>
            <a:endParaRPr lang="en-US" sz="1300" dirty="0"/>
          </a:p>
        </p:txBody>
      </p:sp>
      <p:sp>
        <p:nvSpPr>
          <p:cNvPr id="3" name="Text 1"/>
          <p:cNvSpPr/>
          <p:nvPr/>
        </p:nvSpPr>
        <p:spPr>
          <a:xfrm>
            <a:off x="502920" y="1463040"/>
            <a:ext cx="8138160" cy="1463040"/>
          </a:xfrm>
          <a:prstGeom prst="rect">
            <a:avLst/>
          </a:prstGeom>
          <a:noFill/>
          <a:ln/>
        </p:spPr>
        <p:txBody>
          <a:bodyPr wrap="square" lIns="0" tIns="0" rIns="0" bIns="0" rtlCol="0" anchor="ctr"/>
          <a:lstStyle/>
          <a:p>
            <a:pPr indent="0" marL="0">
              <a:lnSpc>
                <a:spcPts val="5600"/>
              </a:lnSpc>
              <a:buNone/>
            </a:pPr>
            <a:r>
              <a:rPr lang="en-US" sz="4800" b="1" dirty="0">
                <a:solidFill>
                  <a:srgbClr val="FFFFFF"/>
                </a:solidFill>
                <a:latin typeface="Arial" pitchFamily="34" charset="0"/>
                <a:ea typeface="Arial" pitchFamily="34" charset="-122"/>
                <a:cs typeface="Arial" pitchFamily="34" charset="-120"/>
              </a:rPr>
              <a:t>¿Querés ser un </a:t>
            </a:r>
            <a:pPr indent="0" marL="0">
              <a:lnSpc>
                <a:spcPts val="5600"/>
              </a:lnSpc>
              <a:buNone/>
            </a:pPr>
            <a:r>
              <a:rPr lang="en-US" sz="4800" b="1" dirty="0">
                <a:solidFill>
                  <a:srgbClr val="DC5428"/>
                </a:solidFill>
                <a:latin typeface="Arial" pitchFamily="34" charset="0"/>
                <a:ea typeface="Arial" pitchFamily="34" charset="-122"/>
                <a:cs typeface="Arial" pitchFamily="34" charset="-120"/>
              </a:rPr>
              <a:t>Guardián</a:t>
            </a:r>
            <a:pPr indent="0" marL="0">
              <a:lnSpc>
                <a:spcPts val="5600"/>
              </a:lnSpc>
              <a:buNone/>
            </a:pPr>
            <a:r>
              <a:rPr lang="en-US" sz="4800" b="1" dirty="0">
                <a:solidFill>
                  <a:srgbClr val="FFFFFF"/>
                </a:solidFill>
                <a:latin typeface="Arial" pitchFamily="34" charset="0"/>
                <a:ea typeface="Arial" pitchFamily="34" charset="-122"/>
                <a:cs typeface="Arial" pitchFamily="34" charset="-120"/>
              </a:rPr>
              <a:t> de </a:t>
            </a:r>
            <a:pPr indent="0" marL="0">
              <a:lnSpc>
                <a:spcPts val="5600"/>
              </a:lnSpc>
              <a:buNone/>
            </a:pPr>
            <a:r>
              <a:rPr lang="en-US" sz="4800" b="1" dirty="0">
                <a:solidFill>
                  <a:srgbClr val="0CA6CF"/>
                </a:solidFill>
                <a:latin typeface="Arial" pitchFamily="34" charset="0"/>
                <a:ea typeface="Arial" pitchFamily="34" charset="-122"/>
                <a:cs typeface="Arial" pitchFamily="34" charset="-120"/>
              </a:rPr>
              <a:t>Internet</a:t>
            </a:r>
            <a:pPr indent="0" marL="0">
              <a:lnSpc>
                <a:spcPts val="5600"/>
              </a:lnSpc>
              <a:buNone/>
            </a:pPr>
            <a:r>
              <a:rPr lang="en-US" sz="4800" b="1" dirty="0">
                <a:solidFill>
                  <a:srgbClr val="FFFFFF"/>
                </a:solidFill>
                <a:latin typeface="Arial" pitchFamily="34" charset="0"/>
                <a:ea typeface="Arial" pitchFamily="34" charset="-122"/>
                <a:cs typeface="Arial" pitchFamily="34" charset="-120"/>
              </a:rPr>
              <a:t>?</a:t>
            </a:r>
            <a:endParaRPr lang="en-US" sz="4800" dirty="0"/>
          </a:p>
        </p:txBody>
      </p:sp>
      <p:sp>
        <p:nvSpPr>
          <p:cNvPr id="4" name="Text 2"/>
          <p:cNvSpPr/>
          <p:nvPr/>
        </p:nvSpPr>
        <p:spPr>
          <a:xfrm>
            <a:off x="502920" y="3200400"/>
            <a:ext cx="7680960" cy="1005840"/>
          </a:xfrm>
          <a:prstGeom prst="rect">
            <a:avLst/>
          </a:prstGeom>
          <a:noFill/>
          <a:ln/>
        </p:spPr>
        <p:txBody>
          <a:bodyPr wrap="square" lIns="0" tIns="0" rIns="0" bIns="0" rtlCol="0" anchor="ctr"/>
          <a:lstStyle/>
          <a:p>
            <a:pPr indent="0" marL="0">
              <a:lnSpc>
                <a:spcPts val="2700"/>
              </a:lnSpc>
              <a:buNone/>
            </a:pPr>
            <a:r>
              <a:rPr lang="en-US" sz="1900" dirty="0">
                <a:solidFill>
                  <a:srgbClr val="8294A3"/>
                </a:solidFill>
                <a:latin typeface="Arial" pitchFamily="34" charset="0"/>
                <a:ea typeface="Arial" pitchFamily="34" charset="-122"/>
                <a:cs typeface="Arial" pitchFamily="34" charset="-120"/>
              </a:rPr>
              <a:t>Hoy vas a aprender los poderes que usan los expertos para estar seguros en internet.</a:t>
            </a:r>
            <a:endParaRPr lang="en-US" sz="1900" dirty="0"/>
          </a:p>
          <a:p>
            <a:pPr indent="0" marL="0">
              <a:lnSpc>
                <a:spcPts val="2700"/>
              </a:lnSpc>
              <a:buNone/>
            </a:pPr>
            <a:r>
              <a:rPr lang="en-US" sz="1900" dirty="0">
                <a:solidFill>
                  <a:srgbClr val="8294A3"/>
                </a:solidFill>
                <a:latin typeface="Arial" pitchFamily="34" charset="0"/>
                <a:ea typeface="Arial" pitchFamily="34" charset="-122"/>
                <a:cs typeface="Arial" pitchFamily="34" charset="-120"/>
              </a:rPr>
              <a:t>Al final de la clase, vos también los vas a tener.</a:t>
            </a:r>
            <a:endParaRPr lang="en-US" sz="1900" dirty="0"/>
          </a:p>
        </p:txBody>
      </p:sp>
      <p:sp>
        <p:nvSpPr>
          <p:cNvPr id="5" name="Text 3"/>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6" name="Text 4"/>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7" name="Text 5"/>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01/20</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EL SUPERSENTIDO DEL GUARDIÁN</a:t>
            </a:r>
            <a:endParaRPr lang="en-US" sz="1200" dirty="0"/>
          </a:p>
        </p:txBody>
      </p:sp>
      <p:sp>
        <p:nvSpPr>
          <p:cNvPr id="3" name="Text 1"/>
          <p:cNvSpPr/>
          <p:nvPr/>
        </p:nvSpPr>
        <p:spPr>
          <a:xfrm>
            <a:off x="502920" y="1463040"/>
            <a:ext cx="8138160" cy="822960"/>
          </a:xfrm>
          <a:prstGeom prst="rect">
            <a:avLst/>
          </a:prstGeom>
          <a:noFill/>
          <a:ln/>
        </p:spPr>
        <p:txBody>
          <a:bodyPr wrap="square" lIns="0" tIns="0" rIns="0" bIns="0" rtlCol="0" anchor="ctr"/>
          <a:lstStyle/>
          <a:p>
            <a:pPr indent="0" marL="0">
              <a:buNone/>
            </a:pPr>
            <a:r>
              <a:rPr lang="en-US" sz="4400" b="1" dirty="0">
                <a:solidFill>
                  <a:srgbClr val="FFFFFF"/>
                </a:solidFill>
                <a:latin typeface="Arial" pitchFamily="34" charset="0"/>
                <a:ea typeface="Arial" pitchFamily="34" charset="-122"/>
                <a:cs typeface="Arial" pitchFamily="34" charset="-120"/>
              </a:rPr>
              <a:t>Si te apuran, </a:t>
            </a:r>
            <a:pPr indent="0" marL="0">
              <a:buNone/>
            </a:pPr>
            <a:r>
              <a:rPr lang="en-US" sz="4400" b="1" dirty="0">
                <a:solidFill>
                  <a:srgbClr val="DC5428"/>
                </a:solidFill>
                <a:latin typeface="Arial" pitchFamily="34" charset="0"/>
                <a:ea typeface="Arial" pitchFamily="34" charset="-122"/>
                <a:cs typeface="Arial" pitchFamily="34" charset="-120"/>
              </a:rPr>
              <a:t>es trampa</a:t>
            </a:r>
            <a:pPr indent="0" marL="0">
              <a:buNone/>
            </a:pPr>
            <a:r>
              <a:rPr lang="en-US" sz="4400" b="1" dirty="0">
                <a:solidFill>
                  <a:srgbClr val="FFFFFF"/>
                </a:solidFill>
                <a:latin typeface="Arial" pitchFamily="34" charset="0"/>
                <a:ea typeface="Arial" pitchFamily="34" charset="-122"/>
                <a:cs typeface="Arial" pitchFamily="34" charset="-120"/>
              </a:rPr>
              <a:t>.</a:t>
            </a:r>
            <a:endParaRPr lang="en-US" sz="4400" dirty="0"/>
          </a:p>
        </p:txBody>
      </p:sp>
      <p:sp>
        <p:nvSpPr>
          <p:cNvPr id="4" name="Text 2"/>
          <p:cNvSpPr/>
          <p:nvPr/>
        </p:nvSpPr>
        <p:spPr>
          <a:xfrm>
            <a:off x="502920" y="2606040"/>
            <a:ext cx="7863840" cy="1280160"/>
          </a:xfrm>
          <a:prstGeom prst="rect">
            <a:avLst/>
          </a:prstGeom>
          <a:noFill/>
          <a:ln/>
        </p:spPr>
        <p:txBody>
          <a:bodyPr wrap="square" lIns="0" tIns="0" rIns="0" bIns="0" rtlCol="0" anchor="ctr"/>
          <a:lstStyle/>
          <a:p>
            <a:pPr indent="0" marL="0">
              <a:lnSpc>
                <a:spcPts val="2700"/>
              </a:lnSpc>
              <a:buNone/>
            </a:pPr>
            <a:r>
              <a:rPr lang="en-US" sz="1800" dirty="0">
                <a:solidFill>
                  <a:srgbClr val="D7DEE5"/>
                </a:solidFill>
                <a:latin typeface="Arial" pitchFamily="34" charset="0"/>
                <a:ea typeface="Arial" pitchFamily="34" charset="-122"/>
                <a:cs typeface="Arial" pitchFamily="34" charset="-120"/>
              </a:rPr>
              <a:t>“¡Solo por hoy!” “¡Quedan 5 minutos!” “¡Apurate o lo perdés!”</a:t>
            </a:r>
            <a:endParaRPr lang="en-US" sz="1800" dirty="0"/>
          </a:p>
          <a:p>
            <a:pPr indent="0" marL="0">
              <a:lnSpc>
                <a:spcPts val="2700"/>
              </a:lnSpc>
              <a:buNone/>
            </a:pPr>
            <a:r>
              <a:rPr lang="en-US" sz="1800" dirty="0">
                <a:solidFill>
                  <a:srgbClr val="D7DEE5"/>
                </a:solidFill>
                <a:latin typeface="Arial" pitchFamily="34" charset="0"/>
                <a:ea typeface="Arial" pitchFamily="34" charset="-122"/>
                <a:cs typeface="Arial" pitchFamily="34" charset="-120"/>
              </a:rPr>
              <a:t>Los tramposos te apuran para que no pienses. Tu poder es al revés: frenar, respirar y preguntar a un adulto.</a:t>
            </a:r>
            <a:endParaRPr lang="en-US" sz="1800" dirty="0"/>
          </a:p>
        </p:txBody>
      </p:sp>
      <p:sp>
        <p:nvSpPr>
          <p:cNvPr id="5" name="Text 3"/>
          <p:cNvSpPr/>
          <p:nvPr/>
        </p:nvSpPr>
        <p:spPr>
          <a:xfrm>
            <a:off x="502920" y="4114800"/>
            <a:ext cx="8138160" cy="457200"/>
          </a:xfrm>
          <a:prstGeom prst="rect">
            <a:avLst/>
          </a:prstGeom>
          <a:noFill/>
          <a:ln/>
        </p:spPr>
        <p:txBody>
          <a:bodyPr wrap="square" lIns="0" tIns="0" rIns="0" bIns="0" rtlCol="0" anchor="ctr"/>
          <a:lstStyle/>
          <a:p>
            <a:pPr indent="0" marL="0">
              <a:buNone/>
            </a:pPr>
            <a:r>
              <a:rPr lang="en-US" sz="1600" b="1" spc="200" kern="0" dirty="0">
                <a:solidFill>
                  <a:srgbClr val="0CA6CF"/>
                </a:solidFill>
                <a:latin typeface="Courier New" pitchFamily="34" charset="0"/>
                <a:ea typeface="Courier New" pitchFamily="34" charset="-122"/>
                <a:cs typeface="Courier New" pitchFamily="34" charset="-120"/>
              </a:rPr>
              <a:t>GUARDIÁN LENTO = GUARDIÁN SEGURO</a:t>
            </a:r>
            <a:endParaRPr lang="en-US" sz="1600" dirty="0"/>
          </a:p>
        </p:txBody>
      </p:sp>
      <p:sp>
        <p:nvSpPr>
          <p:cNvPr id="6" name="Text 4"/>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7" name="Text 5"/>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8" name="Text 6"/>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10/20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REGLA 4 — TUS PALABRAS TIENEN PODER</a:t>
            </a:r>
            <a:endParaRPr lang="en-US" sz="1200" dirty="0"/>
          </a:p>
        </p:txBody>
      </p:sp>
      <p:sp>
        <p:nvSpPr>
          <p:cNvPr id="3" name="Text 1"/>
          <p:cNvSpPr/>
          <p:nvPr/>
        </p:nvSpPr>
        <p:spPr>
          <a:xfrm>
            <a:off x="502920" y="1188720"/>
            <a:ext cx="8138160" cy="1463040"/>
          </a:xfrm>
          <a:prstGeom prst="rect">
            <a:avLst/>
          </a:prstGeom>
          <a:noFill/>
          <a:ln/>
        </p:spPr>
        <p:txBody>
          <a:bodyPr wrap="square" lIns="0" tIns="0" rIns="0" bIns="0" rtlCol="0" anchor="ctr"/>
          <a:lstStyle/>
          <a:p>
            <a:pPr indent="0" marL="0">
              <a:lnSpc>
                <a:spcPts val="4200"/>
              </a:lnSpc>
              <a:buNone/>
            </a:pPr>
            <a:r>
              <a:rPr lang="en-US" sz="3300" b="1" dirty="0">
                <a:solidFill>
                  <a:srgbClr val="FFFFFF"/>
                </a:solidFill>
                <a:latin typeface="Arial" pitchFamily="34" charset="0"/>
                <a:ea typeface="Arial" pitchFamily="34" charset="-122"/>
                <a:cs typeface="Arial" pitchFamily="34" charset="-120"/>
              </a:rPr>
              <a:t>Lo que escribís </a:t>
            </a:r>
            <a:pPr indent="0" marL="0">
              <a:lnSpc>
                <a:spcPts val="4200"/>
              </a:lnSpc>
              <a:buNone/>
            </a:pPr>
            <a:r>
              <a:rPr lang="en-US" sz="3300" b="1" dirty="0">
                <a:solidFill>
                  <a:srgbClr val="DC5428"/>
                </a:solidFill>
                <a:latin typeface="Arial" pitchFamily="34" charset="0"/>
                <a:ea typeface="Arial" pitchFamily="34" charset="-122"/>
                <a:cs typeface="Arial" pitchFamily="34" charset="-120"/>
              </a:rPr>
              <a:t>puede doler como un golpe</a:t>
            </a:r>
            <a:pPr indent="0" marL="0">
              <a:lnSpc>
                <a:spcPts val="4200"/>
              </a:lnSpc>
              <a:buNone/>
            </a:pPr>
            <a:r>
              <a:rPr lang="en-US" sz="3300" b="1" dirty="0">
                <a:solidFill>
                  <a:srgbClr val="FFFFFF"/>
                </a:solidFill>
                <a:latin typeface="Arial" pitchFamily="34" charset="0"/>
                <a:ea typeface="Arial" pitchFamily="34" charset="-122"/>
                <a:cs typeface="Arial" pitchFamily="34" charset="-120"/>
              </a:rPr>
              <a:t>.</a:t>
            </a:r>
            <a:endParaRPr lang="en-US" sz="3300" dirty="0"/>
          </a:p>
          <a:p>
            <a:pPr indent="0" marL="0">
              <a:lnSpc>
                <a:spcPts val="4200"/>
              </a:lnSpc>
              <a:buNone/>
            </a:pPr>
            <a:r>
              <a:rPr lang="en-US" sz="3300" b="1" dirty="0">
                <a:solidFill>
                  <a:srgbClr val="FFFFFF"/>
                </a:solidFill>
                <a:latin typeface="Arial" pitchFamily="34" charset="0"/>
                <a:ea typeface="Arial" pitchFamily="34" charset="-122"/>
                <a:cs typeface="Arial" pitchFamily="34" charset="-120"/>
              </a:rPr>
              <a:t>Y queda escrito para siempre.</a:t>
            </a:r>
            <a:endParaRPr lang="en-US" sz="3300" dirty="0"/>
          </a:p>
        </p:txBody>
      </p:sp>
      <p:sp>
        <p:nvSpPr>
          <p:cNvPr id="4" name="Shape 2"/>
          <p:cNvSpPr/>
          <p:nvPr/>
        </p:nvSpPr>
        <p:spPr>
          <a:xfrm>
            <a:off x="502920" y="2926080"/>
            <a:ext cx="3931920" cy="1463040"/>
          </a:xfrm>
          <a:prstGeom prst="roundRect">
            <a:avLst>
              <a:gd name="adj" fmla="val 3750"/>
            </a:avLst>
          </a:prstGeom>
          <a:solidFill>
            <a:srgbClr val="131C25"/>
          </a:solidFill>
          <a:ln w="12700">
            <a:solidFill>
              <a:srgbClr val="1C2832"/>
            </a:solidFill>
            <a:prstDash val="solid"/>
          </a:ln>
        </p:spPr>
      </p:sp>
      <p:sp>
        <p:nvSpPr>
          <p:cNvPr id="5" name="Shape 3"/>
          <p:cNvSpPr/>
          <p:nvPr/>
        </p:nvSpPr>
        <p:spPr>
          <a:xfrm>
            <a:off x="4709160" y="2926080"/>
            <a:ext cx="3931920" cy="1463040"/>
          </a:xfrm>
          <a:prstGeom prst="roundRect">
            <a:avLst>
              <a:gd name="adj" fmla="val 3750"/>
            </a:avLst>
          </a:prstGeom>
          <a:solidFill>
            <a:srgbClr val="131C25"/>
          </a:solidFill>
          <a:ln w="12700">
            <a:solidFill>
              <a:srgbClr val="1C2832"/>
            </a:solidFill>
            <a:prstDash val="solid"/>
          </a:ln>
        </p:spPr>
      </p:sp>
      <p:sp>
        <p:nvSpPr>
          <p:cNvPr id="6" name="Text 4"/>
          <p:cNvSpPr/>
          <p:nvPr/>
        </p:nvSpPr>
        <p:spPr>
          <a:xfrm>
            <a:off x="685800" y="3063240"/>
            <a:ext cx="3566160" cy="1188720"/>
          </a:xfrm>
          <a:prstGeom prst="rect">
            <a:avLst/>
          </a:prstGeom>
          <a:noFill/>
          <a:ln/>
        </p:spPr>
        <p:txBody>
          <a:bodyPr wrap="square" lIns="0" tIns="0" rIns="0" bIns="0" rtlCol="0" anchor="ctr"/>
          <a:lstStyle/>
          <a:p>
            <a:pPr algn="ctr" indent="0" marL="0">
              <a:lnSpc>
                <a:spcPts val="1900"/>
              </a:lnSpc>
              <a:buNone/>
            </a:pPr>
            <a:r>
              <a:rPr lang="en-US" sz="1400" dirty="0">
                <a:solidFill>
                  <a:srgbClr val="D7DEE5"/>
                </a:solidFill>
                <a:latin typeface="Arial" pitchFamily="34" charset="0"/>
                <a:ea typeface="Arial" pitchFamily="34" charset="-122"/>
                <a:cs typeface="Arial" pitchFamily="34" charset="-120"/>
              </a:rPr>
              <a:t>Burlarse en el chat,
excluir del grupo,
reírse de una foto
</a:t>
            </a:r>
            <a:pPr algn="ctr" indent="0" marL="0">
              <a:lnSpc>
                <a:spcPts val="1900"/>
              </a:lnSpc>
              <a:buNone/>
            </a:pPr>
            <a:r>
              <a:rPr lang="en-US" sz="1400" b="1" dirty="0">
                <a:solidFill>
                  <a:srgbClr val="DC5428"/>
                </a:solidFill>
                <a:latin typeface="Arial" pitchFamily="34" charset="0"/>
                <a:ea typeface="Arial" pitchFamily="34" charset="-122"/>
                <a:cs typeface="Arial" pitchFamily="34" charset="-120"/>
              </a:rPr>
              <a:t>= lastimar de verdad</a:t>
            </a:r>
            <a:endParaRPr lang="en-US" sz="1400" dirty="0"/>
          </a:p>
        </p:txBody>
      </p:sp>
      <p:sp>
        <p:nvSpPr>
          <p:cNvPr id="7" name="Text 5"/>
          <p:cNvSpPr/>
          <p:nvPr/>
        </p:nvSpPr>
        <p:spPr>
          <a:xfrm>
            <a:off x="4892040" y="3063240"/>
            <a:ext cx="3566160" cy="1188720"/>
          </a:xfrm>
          <a:prstGeom prst="rect">
            <a:avLst/>
          </a:prstGeom>
          <a:noFill/>
          <a:ln/>
        </p:spPr>
        <p:txBody>
          <a:bodyPr wrap="square" lIns="0" tIns="0" rIns="0" bIns="0" rtlCol="0" anchor="ctr"/>
          <a:lstStyle/>
          <a:p>
            <a:pPr algn="ctr" indent="0" marL="0">
              <a:lnSpc>
                <a:spcPts val="1900"/>
              </a:lnSpc>
              <a:buNone/>
            </a:pPr>
            <a:r>
              <a:rPr lang="en-US" sz="1400" dirty="0">
                <a:solidFill>
                  <a:srgbClr val="D7DEE5"/>
                </a:solidFill>
                <a:latin typeface="Arial" pitchFamily="34" charset="0"/>
                <a:ea typeface="Arial" pitchFamily="34" charset="-122"/>
                <a:cs typeface="Arial" pitchFamily="34" charset="-120"/>
              </a:rPr>
              <a:t>Antes de mandar, pensá:
</a:t>
            </a:r>
            <a:pPr algn="ctr" indent="0" marL="0">
              <a:lnSpc>
                <a:spcPts val="1900"/>
              </a:lnSpc>
              <a:buNone/>
            </a:pPr>
            <a:r>
              <a:rPr lang="en-US" sz="1500" b="1" dirty="0">
                <a:solidFill>
                  <a:srgbClr val="0CA6CF"/>
                </a:solidFill>
                <a:latin typeface="Arial" pitchFamily="34" charset="0"/>
                <a:ea typeface="Arial" pitchFamily="34" charset="-122"/>
                <a:cs typeface="Arial" pitchFamily="34" charset="-120"/>
              </a:rPr>
              <a:t>¿se lo diría mirándolo</a:t>
            </a:r>
            <a:endParaRPr lang="en-US" sz="1400" dirty="0"/>
          </a:p>
          <a:p>
            <a:pPr algn="ctr" indent="0" marL="0">
              <a:lnSpc>
                <a:spcPts val="1900"/>
              </a:lnSpc>
              <a:buNone/>
            </a:pPr>
            <a:r>
              <a:rPr lang="en-US" sz="1500" b="1" dirty="0">
                <a:solidFill>
                  <a:srgbClr val="0CA6CF"/>
                </a:solidFill>
                <a:latin typeface="Arial" pitchFamily="34" charset="0"/>
                <a:ea typeface="Arial" pitchFamily="34" charset="-122"/>
                <a:cs typeface="Arial" pitchFamily="34" charset="-120"/>
              </a:rPr>
              <a:t>a los ojos?</a:t>
            </a:r>
            <a:endParaRPr lang="en-US" sz="1400" dirty="0"/>
          </a:p>
        </p:txBody>
      </p:sp>
      <p:sp>
        <p:nvSpPr>
          <p:cNvPr id="8" name="Text 6"/>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9" name="Text 7"/>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0" name="Text 8"/>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11/20</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EL GUARDIÁN NO MIRA PARA OTRO LADO</a:t>
            </a:r>
            <a:endParaRPr lang="en-US" sz="1200" dirty="0"/>
          </a:p>
        </p:txBody>
      </p:sp>
      <p:sp>
        <p:nvSpPr>
          <p:cNvPr id="3" name="Text 1"/>
          <p:cNvSpPr/>
          <p:nvPr/>
        </p:nvSpPr>
        <p:spPr>
          <a:xfrm>
            <a:off x="502920" y="1143000"/>
            <a:ext cx="8138160" cy="640080"/>
          </a:xfrm>
          <a:prstGeom prst="rect">
            <a:avLst/>
          </a:prstGeom>
          <a:noFill/>
          <a:ln/>
        </p:spPr>
        <p:txBody>
          <a:bodyPr wrap="square" lIns="0" tIns="0" rIns="0" bIns="0" rtlCol="0" anchor="ctr"/>
          <a:lstStyle/>
          <a:p>
            <a:pPr indent="0" marL="0">
              <a:buNone/>
            </a:pPr>
            <a:r>
              <a:rPr lang="en-US" sz="3400" b="1" dirty="0">
                <a:solidFill>
                  <a:srgbClr val="FFFFFF"/>
                </a:solidFill>
                <a:latin typeface="Arial" pitchFamily="34" charset="0"/>
                <a:ea typeface="Arial" pitchFamily="34" charset="-122"/>
                <a:cs typeface="Arial" pitchFamily="34" charset="-120"/>
              </a:rPr>
              <a:t>¿Y si molestan a un compañero?</a:t>
            </a:r>
            <a:endParaRPr lang="en-US" sz="3400" dirty="0"/>
          </a:p>
        </p:txBody>
      </p:sp>
      <p:sp>
        <p:nvSpPr>
          <p:cNvPr id="4" name="Shape 2"/>
          <p:cNvSpPr/>
          <p:nvPr/>
        </p:nvSpPr>
        <p:spPr>
          <a:xfrm>
            <a:off x="502920" y="2011680"/>
            <a:ext cx="8138160" cy="731520"/>
          </a:xfrm>
          <a:prstGeom prst="roundRect">
            <a:avLst>
              <a:gd name="adj" fmla="val 7500"/>
            </a:avLst>
          </a:prstGeom>
          <a:solidFill>
            <a:srgbClr val="131C25"/>
          </a:solidFill>
          <a:ln w="12700">
            <a:solidFill>
              <a:srgbClr val="1C2832"/>
            </a:solidFill>
            <a:prstDash val="solid"/>
          </a:ln>
        </p:spPr>
      </p:sp>
      <p:sp>
        <p:nvSpPr>
          <p:cNvPr id="5" name="Shape 3"/>
          <p:cNvSpPr/>
          <p:nvPr/>
        </p:nvSpPr>
        <p:spPr>
          <a:xfrm>
            <a:off x="731520" y="2075688"/>
            <a:ext cx="594360" cy="594360"/>
          </a:xfrm>
          <a:prstGeom prst="ellipse">
            <a:avLst/>
          </a:prstGeom>
          <a:solidFill>
            <a:srgbClr val="0E141A"/>
          </a:solidFill>
          <a:ln w="19050">
            <a:solidFill>
              <a:srgbClr val="DC5428"/>
            </a:solidFill>
            <a:prstDash val="solid"/>
          </a:ln>
        </p:spPr>
      </p:sp>
      <p:pic>
        <p:nvPicPr>
          <p:cNvPr id="6" name="Image 0" descr="preencoded.png">    </p:cNvPr>
          <p:cNvPicPr>
            <a:picLocks noChangeAspect="1"/>
          </p:cNvPicPr>
          <p:nvPr/>
        </p:nvPicPr>
        <p:blipFill>
          <a:blip r:embed="rId2"/>
          <a:stretch>
            <a:fillRect/>
          </a:stretch>
        </p:blipFill>
        <p:spPr>
          <a:xfrm>
            <a:off x="862279" y="2206447"/>
            <a:ext cx="332842" cy="332842"/>
          </a:xfrm>
          <a:prstGeom prst="rect">
            <a:avLst/>
          </a:prstGeom>
        </p:spPr>
      </p:pic>
      <p:sp>
        <p:nvSpPr>
          <p:cNvPr id="7" name="Text 4"/>
          <p:cNvSpPr/>
          <p:nvPr/>
        </p:nvSpPr>
        <p:spPr>
          <a:xfrm>
            <a:off x="1508760" y="2057400"/>
            <a:ext cx="6949440" cy="640080"/>
          </a:xfrm>
          <a:prstGeom prst="rect">
            <a:avLst/>
          </a:prstGeom>
          <a:noFill/>
          <a:ln/>
        </p:spPr>
        <p:txBody>
          <a:bodyPr wrap="square" lIns="0" tIns="0" rIns="0" bIns="0" rtlCol="0" anchor="ctr"/>
          <a:lstStyle/>
          <a:p>
            <a:pPr indent="0" marL="0">
              <a:lnSpc>
                <a:spcPts val="1800"/>
              </a:lnSpc>
              <a:buNone/>
            </a:pPr>
            <a:r>
              <a:rPr lang="en-US" sz="1500" b="1" dirty="0">
                <a:solidFill>
                  <a:srgbClr val="FFFFFF"/>
                </a:solidFill>
                <a:latin typeface="Arial" pitchFamily="34" charset="0"/>
                <a:ea typeface="Arial" pitchFamily="34" charset="-122"/>
                <a:cs typeface="Arial" pitchFamily="34" charset="-120"/>
              </a:rPr>
              <a:t>No te sumás  —  </a:t>
            </a:r>
            <a:pPr indent="0" marL="0">
              <a:lnSpc>
                <a:spcPts val="1800"/>
              </a:lnSpc>
              <a:buNone/>
            </a:pPr>
            <a:r>
              <a:rPr lang="en-US" sz="1350" dirty="0">
                <a:solidFill>
                  <a:srgbClr val="8294A3"/>
                </a:solidFill>
                <a:latin typeface="Arial" pitchFamily="34" charset="0"/>
                <a:ea typeface="Arial" pitchFamily="34" charset="-122"/>
                <a:cs typeface="Arial" pitchFamily="34" charset="-120"/>
              </a:rPr>
              <a:t>Ni con una risa, ni reenviando. Sumarse a la burla es ser parte.</a:t>
            </a:r>
            <a:endParaRPr lang="en-US" sz="1500" dirty="0"/>
          </a:p>
        </p:txBody>
      </p:sp>
      <p:sp>
        <p:nvSpPr>
          <p:cNvPr id="8" name="Shape 5"/>
          <p:cNvSpPr/>
          <p:nvPr/>
        </p:nvSpPr>
        <p:spPr>
          <a:xfrm>
            <a:off x="502920" y="2880360"/>
            <a:ext cx="8138160" cy="731520"/>
          </a:xfrm>
          <a:prstGeom prst="roundRect">
            <a:avLst>
              <a:gd name="adj" fmla="val 7500"/>
            </a:avLst>
          </a:prstGeom>
          <a:solidFill>
            <a:srgbClr val="131C25"/>
          </a:solidFill>
          <a:ln w="12700">
            <a:solidFill>
              <a:srgbClr val="1C2832"/>
            </a:solidFill>
            <a:prstDash val="solid"/>
          </a:ln>
        </p:spPr>
      </p:sp>
      <p:sp>
        <p:nvSpPr>
          <p:cNvPr id="9" name="Shape 6"/>
          <p:cNvSpPr/>
          <p:nvPr/>
        </p:nvSpPr>
        <p:spPr>
          <a:xfrm>
            <a:off x="731520" y="2944368"/>
            <a:ext cx="594360" cy="594360"/>
          </a:xfrm>
          <a:prstGeom prst="ellipse">
            <a:avLst/>
          </a:prstGeom>
          <a:solidFill>
            <a:srgbClr val="0E141A"/>
          </a:solidFill>
          <a:ln w="19050">
            <a:solidFill>
              <a:srgbClr val="0CA6CF"/>
            </a:solidFill>
            <a:prstDash val="solid"/>
          </a:ln>
        </p:spPr>
      </p:sp>
      <p:pic>
        <p:nvPicPr>
          <p:cNvPr id="10" name="Image 1" descr="preencoded.png">    </p:cNvPr>
          <p:cNvPicPr>
            <a:picLocks noChangeAspect="1"/>
          </p:cNvPicPr>
          <p:nvPr/>
        </p:nvPicPr>
        <p:blipFill>
          <a:blip r:embed="rId3"/>
          <a:stretch>
            <a:fillRect/>
          </a:stretch>
        </p:blipFill>
        <p:spPr>
          <a:xfrm>
            <a:off x="862279" y="3075127"/>
            <a:ext cx="332842" cy="332842"/>
          </a:xfrm>
          <a:prstGeom prst="rect">
            <a:avLst/>
          </a:prstGeom>
        </p:spPr>
      </p:pic>
      <p:sp>
        <p:nvSpPr>
          <p:cNvPr id="11" name="Text 7"/>
          <p:cNvSpPr/>
          <p:nvPr/>
        </p:nvSpPr>
        <p:spPr>
          <a:xfrm>
            <a:off x="1508760" y="2926080"/>
            <a:ext cx="6949440" cy="640080"/>
          </a:xfrm>
          <a:prstGeom prst="rect">
            <a:avLst/>
          </a:prstGeom>
          <a:noFill/>
          <a:ln/>
        </p:spPr>
        <p:txBody>
          <a:bodyPr wrap="square" lIns="0" tIns="0" rIns="0" bIns="0" rtlCol="0" anchor="ctr"/>
          <a:lstStyle/>
          <a:p>
            <a:pPr indent="0" marL="0">
              <a:lnSpc>
                <a:spcPts val="1800"/>
              </a:lnSpc>
              <a:buNone/>
            </a:pPr>
            <a:r>
              <a:rPr lang="en-US" sz="1500" b="1" dirty="0">
                <a:solidFill>
                  <a:srgbClr val="FFFFFF"/>
                </a:solidFill>
                <a:latin typeface="Arial" pitchFamily="34" charset="0"/>
                <a:ea typeface="Arial" pitchFamily="34" charset="-122"/>
                <a:cs typeface="Arial" pitchFamily="34" charset="-120"/>
              </a:rPr>
              <a:t>Lo bancás  —  </a:t>
            </a:r>
            <a:pPr indent="0" marL="0">
              <a:lnSpc>
                <a:spcPts val="1800"/>
              </a:lnSpc>
              <a:buNone/>
            </a:pPr>
            <a:r>
              <a:rPr lang="en-US" sz="1350" dirty="0">
                <a:solidFill>
                  <a:srgbClr val="8294A3"/>
                </a:solidFill>
                <a:latin typeface="Arial" pitchFamily="34" charset="0"/>
                <a:ea typeface="Arial" pitchFamily="34" charset="-122"/>
                <a:cs typeface="Arial" pitchFamily="34" charset="-120"/>
              </a:rPr>
              <a:t>Un mensaje privado (“estoy con vos”) puede cambiarle el día.</a:t>
            </a:r>
            <a:endParaRPr lang="en-US" sz="1500" dirty="0"/>
          </a:p>
        </p:txBody>
      </p:sp>
      <p:sp>
        <p:nvSpPr>
          <p:cNvPr id="12" name="Shape 8"/>
          <p:cNvSpPr/>
          <p:nvPr/>
        </p:nvSpPr>
        <p:spPr>
          <a:xfrm>
            <a:off x="502920" y="3749040"/>
            <a:ext cx="8138160" cy="731520"/>
          </a:xfrm>
          <a:prstGeom prst="roundRect">
            <a:avLst>
              <a:gd name="adj" fmla="val 7500"/>
            </a:avLst>
          </a:prstGeom>
          <a:solidFill>
            <a:srgbClr val="131C25"/>
          </a:solidFill>
          <a:ln w="12700">
            <a:solidFill>
              <a:srgbClr val="1C2832"/>
            </a:solidFill>
            <a:prstDash val="solid"/>
          </a:ln>
        </p:spPr>
      </p:sp>
      <p:sp>
        <p:nvSpPr>
          <p:cNvPr id="13" name="Shape 9"/>
          <p:cNvSpPr/>
          <p:nvPr/>
        </p:nvSpPr>
        <p:spPr>
          <a:xfrm>
            <a:off x="731520" y="3813048"/>
            <a:ext cx="594360" cy="594360"/>
          </a:xfrm>
          <a:prstGeom prst="ellipse">
            <a:avLst/>
          </a:prstGeom>
          <a:solidFill>
            <a:srgbClr val="0E141A"/>
          </a:solidFill>
          <a:ln w="19050">
            <a:solidFill>
              <a:srgbClr val="0CA6CF"/>
            </a:solidFill>
            <a:prstDash val="solid"/>
          </a:ln>
        </p:spPr>
      </p:sp>
      <p:pic>
        <p:nvPicPr>
          <p:cNvPr id="14" name="Image 2" descr="preencoded.png">    </p:cNvPr>
          <p:cNvPicPr>
            <a:picLocks noChangeAspect="1"/>
          </p:cNvPicPr>
          <p:nvPr/>
        </p:nvPicPr>
        <p:blipFill>
          <a:blip r:embed="rId4"/>
          <a:stretch>
            <a:fillRect/>
          </a:stretch>
        </p:blipFill>
        <p:spPr>
          <a:xfrm>
            <a:off x="862279" y="3943807"/>
            <a:ext cx="332842" cy="332842"/>
          </a:xfrm>
          <a:prstGeom prst="rect">
            <a:avLst/>
          </a:prstGeom>
        </p:spPr>
      </p:pic>
      <p:sp>
        <p:nvSpPr>
          <p:cNvPr id="15" name="Text 10"/>
          <p:cNvSpPr/>
          <p:nvPr/>
        </p:nvSpPr>
        <p:spPr>
          <a:xfrm>
            <a:off x="1508760" y="3794760"/>
            <a:ext cx="6949440" cy="640080"/>
          </a:xfrm>
          <a:prstGeom prst="rect">
            <a:avLst/>
          </a:prstGeom>
          <a:noFill/>
          <a:ln/>
        </p:spPr>
        <p:txBody>
          <a:bodyPr wrap="square" lIns="0" tIns="0" rIns="0" bIns="0" rtlCol="0" anchor="ctr"/>
          <a:lstStyle/>
          <a:p>
            <a:pPr indent="0" marL="0">
              <a:lnSpc>
                <a:spcPts val="1800"/>
              </a:lnSpc>
              <a:buNone/>
            </a:pPr>
            <a:r>
              <a:rPr lang="en-US" sz="1500" b="1" dirty="0">
                <a:solidFill>
                  <a:srgbClr val="FFFFFF"/>
                </a:solidFill>
                <a:latin typeface="Arial" pitchFamily="34" charset="0"/>
                <a:ea typeface="Arial" pitchFamily="34" charset="-122"/>
                <a:cs typeface="Arial" pitchFamily="34" charset="-120"/>
              </a:rPr>
              <a:t>Avisás a un adulto  —  </a:t>
            </a:r>
            <a:pPr indent="0" marL="0">
              <a:lnSpc>
                <a:spcPts val="1800"/>
              </a:lnSpc>
              <a:buNone/>
            </a:pPr>
            <a:r>
              <a:rPr lang="en-US" sz="1350" dirty="0">
                <a:solidFill>
                  <a:srgbClr val="8294A3"/>
                </a:solidFill>
                <a:latin typeface="Arial" pitchFamily="34" charset="0"/>
                <a:ea typeface="Arial" pitchFamily="34" charset="-122"/>
                <a:cs typeface="Arial" pitchFamily="34" charset="-120"/>
              </a:rPr>
              <a:t>No es buchonear: es ayudar a alguien que la está pasando mal.</a:t>
            </a:r>
            <a:endParaRPr lang="en-US" sz="1500" dirty="0"/>
          </a:p>
        </p:txBody>
      </p:sp>
      <p:sp>
        <p:nvSpPr>
          <p:cNvPr id="16" name="Text 11"/>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7" name="Text 12"/>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8" name="Text 13"/>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12/20</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SI TE PASA A VOS — MUY IMPORTANTE</a:t>
            </a:r>
            <a:endParaRPr lang="en-US" sz="1200" dirty="0"/>
          </a:p>
        </p:txBody>
      </p:sp>
      <p:sp>
        <p:nvSpPr>
          <p:cNvPr id="3" name="Text 1"/>
          <p:cNvSpPr/>
          <p:nvPr/>
        </p:nvSpPr>
        <p:spPr>
          <a:xfrm>
            <a:off x="502920" y="1188720"/>
            <a:ext cx="8138160" cy="1463040"/>
          </a:xfrm>
          <a:prstGeom prst="rect">
            <a:avLst/>
          </a:prstGeom>
          <a:noFill/>
          <a:ln/>
        </p:spPr>
        <p:txBody>
          <a:bodyPr wrap="square" lIns="0" tIns="0" rIns="0" bIns="0" rtlCol="0" anchor="ctr"/>
          <a:lstStyle/>
          <a:p>
            <a:pPr indent="0" marL="0">
              <a:lnSpc>
                <a:spcPts val="4300"/>
              </a:lnSpc>
              <a:buNone/>
            </a:pPr>
            <a:r>
              <a:rPr lang="en-US" sz="3400" b="1" dirty="0">
                <a:solidFill>
                  <a:srgbClr val="FFFFFF"/>
                </a:solidFill>
                <a:latin typeface="Arial" pitchFamily="34" charset="0"/>
                <a:ea typeface="Arial" pitchFamily="34" charset="-122"/>
                <a:cs typeface="Arial" pitchFamily="34" charset="-120"/>
              </a:rPr>
              <a:t>Si alguien te molesta o te hace sentir raro:
</a:t>
            </a:r>
            <a:pPr indent="0" marL="0">
              <a:lnSpc>
                <a:spcPts val="4300"/>
              </a:lnSpc>
              <a:buNone/>
            </a:pPr>
            <a:r>
              <a:rPr lang="en-US" sz="3400" b="1" dirty="0">
                <a:solidFill>
                  <a:srgbClr val="0CA6CF"/>
                </a:solidFill>
                <a:latin typeface="Arial" pitchFamily="34" charset="0"/>
                <a:ea typeface="Arial" pitchFamily="34" charset="-122"/>
                <a:cs typeface="Arial" pitchFamily="34" charset="-120"/>
              </a:rPr>
              <a:t>NO es tu culpa.</a:t>
            </a:r>
            <a:endParaRPr lang="en-US" sz="3400" dirty="0"/>
          </a:p>
        </p:txBody>
      </p:sp>
      <p:sp>
        <p:nvSpPr>
          <p:cNvPr id="4" name="Shape 2"/>
          <p:cNvSpPr/>
          <p:nvPr/>
        </p:nvSpPr>
        <p:spPr>
          <a:xfrm>
            <a:off x="502920" y="2788920"/>
            <a:ext cx="475488" cy="475488"/>
          </a:xfrm>
          <a:prstGeom prst="roundRect">
            <a:avLst>
              <a:gd name="adj" fmla="val 9615"/>
            </a:avLst>
          </a:prstGeom>
          <a:solidFill>
            <a:srgbClr val="0E141A"/>
          </a:solidFill>
          <a:ln w="19050">
            <a:solidFill>
              <a:srgbClr val="0CA6CF"/>
            </a:solidFill>
            <a:prstDash val="solid"/>
          </a:ln>
        </p:spPr>
      </p:sp>
      <p:sp>
        <p:nvSpPr>
          <p:cNvPr id="5" name="Text 3"/>
          <p:cNvSpPr/>
          <p:nvPr/>
        </p:nvSpPr>
        <p:spPr>
          <a:xfrm>
            <a:off x="502920" y="2788920"/>
            <a:ext cx="475488" cy="475488"/>
          </a:xfrm>
          <a:prstGeom prst="rect">
            <a:avLst/>
          </a:prstGeom>
          <a:noFill/>
          <a:ln/>
        </p:spPr>
        <p:txBody>
          <a:bodyPr wrap="square" lIns="0" tIns="0" rIns="0" bIns="0" rtlCol="0" anchor="ctr"/>
          <a:lstStyle/>
          <a:p>
            <a:pPr algn="ctr" indent="0" marL="0">
              <a:buNone/>
            </a:pPr>
            <a:r>
              <a:rPr lang="en-US" sz="1800" b="1" dirty="0">
                <a:solidFill>
                  <a:srgbClr val="0CA6CF"/>
                </a:solidFill>
                <a:latin typeface="Courier New" pitchFamily="34" charset="0"/>
                <a:ea typeface="Courier New" pitchFamily="34" charset="-122"/>
                <a:cs typeface="Courier New" pitchFamily="34" charset="-120"/>
              </a:rPr>
              <a:t>1</a:t>
            </a:r>
            <a:endParaRPr lang="en-US" sz="1800" dirty="0"/>
          </a:p>
        </p:txBody>
      </p:sp>
      <p:sp>
        <p:nvSpPr>
          <p:cNvPr id="6" name="Text 4"/>
          <p:cNvSpPr/>
          <p:nvPr/>
        </p:nvSpPr>
        <p:spPr>
          <a:xfrm>
            <a:off x="1188720" y="2788920"/>
            <a:ext cx="7452360" cy="530352"/>
          </a:xfrm>
          <a:prstGeom prst="rect">
            <a:avLst/>
          </a:prstGeom>
          <a:noFill/>
          <a:ln/>
        </p:spPr>
        <p:txBody>
          <a:bodyPr wrap="square" lIns="0" tIns="0" rIns="0" bIns="0" rtlCol="0" anchor="ctr"/>
          <a:lstStyle/>
          <a:p>
            <a:pPr indent="0" marL="0">
              <a:lnSpc>
                <a:spcPts val="1700"/>
              </a:lnSpc>
              <a:buNone/>
            </a:pPr>
            <a:r>
              <a:rPr lang="en-US" sz="1350" b="1" dirty="0">
                <a:solidFill>
                  <a:srgbClr val="FFFFFF"/>
                </a:solidFill>
                <a:latin typeface="Arial" pitchFamily="34" charset="0"/>
                <a:ea typeface="Arial" pitchFamily="34" charset="-122"/>
                <a:cs typeface="Arial" pitchFamily="34" charset="-120"/>
              </a:rPr>
              <a:t>NO respondas ni borres — </a:t>
            </a:r>
            <a:pPr indent="0" marL="0">
              <a:lnSpc>
                <a:spcPts val="1700"/>
              </a:lnSpc>
              <a:buNone/>
            </a:pPr>
            <a:r>
              <a:rPr lang="en-US" sz="1350" dirty="0">
                <a:solidFill>
                  <a:srgbClr val="8294A3"/>
                </a:solidFill>
                <a:latin typeface="Arial" pitchFamily="34" charset="0"/>
                <a:ea typeface="Arial" pitchFamily="34" charset="-122"/>
                <a:cs typeface="Arial" pitchFamily="34" charset="-120"/>
              </a:rPr>
              <a:t>Guardá los mensajes: sirven para que los adultos te ayuden.</a:t>
            </a:r>
            <a:endParaRPr lang="en-US" sz="1350" dirty="0"/>
          </a:p>
        </p:txBody>
      </p:sp>
      <p:sp>
        <p:nvSpPr>
          <p:cNvPr id="7" name="Shape 5"/>
          <p:cNvSpPr/>
          <p:nvPr/>
        </p:nvSpPr>
        <p:spPr>
          <a:xfrm>
            <a:off x="502920" y="3447288"/>
            <a:ext cx="475488" cy="475488"/>
          </a:xfrm>
          <a:prstGeom prst="roundRect">
            <a:avLst>
              <a:gd name="adj" fmla="val 9615"/>
            </a:avLst>
          </a:prstGeom>
          <a:solidFill>
            <a:srgbClr val="0E141A"/>
          </a:solidFill>
          <a:ln w="19050">
            <a:solidFill>
              <a:srgbClr val="0CA6CF"/>
            </a:solidFill>
            <a:prstDash val="solid"/>
          </a:ln>
        </p:spPr>
      </p:sp>
      <p:sp>
        <p:nvSpPr>
          <p:cNvPr id="8" name="Text 6"/>
          <p:cNvSpPr/>
          <p:nvPr/>
        </p:nvSpPr>
        <p:spPr>
          <a:xfrm>
            <a:off x="502920" y="3447288"/>
            <a:ext cx="475488" cy="475488"/>
          </a:xfrm>
          <a:prstGeom prst="rect">
            <a:avLst/>
          </a:prstGeom>
          <a:noFill/>
          <a:ln/>
        </p:spPr>
        <p:txBody>
          <a:bodyPr wrap="square" lIns="0" tIns="0" rIns="0" bIns="0" rtlCol="0" anchor="ctr"/>
          <a:lstStyle/>
          <a:p>
            <a:pPr algn="ctr" indent="0" marL="0">
              <a:buNone/>
            </a:pPr>
            <a:r>
              <a:rPr lang="en-US" sz="1800" b="1" dirty="0">
                <a:solidFill>
                  <a:srgbClr val="0CA6CF"/>
                </a:solidFill>
                <a:latin typeface="Courier New" pitchFamily="34" charset="0"/>
                <a:ea typeface="Courier New" pitchFamily="34" charset="-122"/>
                <a:cs typeface="Courier New" pitchFamily="34" charset="-120"/>
              </a:rPr>
              <a:t>2</a:t>
            </a:r>
            <a:endParaRPr lang="en-US" sz="1800" dirty="0"/>
          </a:p>
        </p:txBody>
      </p:sp>
      <p:sp>
        <p:nvSpPr>
          <p:cNvPr id="9" name="Text 7"/>
          <p:cNvSpPr/>
          <p:nvPr/>
        </p:nvSpPr>
        <p:spPr>
          <a:xfrm>
            <a:off x="1188720" y="3447288"/>
            <a:ext cx="7452360" cy="530352"/>
          </a:xfrm>
          <a:prstGeom prst="rect">
            <a:avLst/>
          </a:prstGeom>
          <a:noFill/>
          <a:ln/>
        </p:spPr>
        <p:txBody>
          <a:bodyPr wrap="square" lIns="0" tIns="0" rIns="0" bIns="0" rtlCol="0" anchor="ctr"/>
          <a:lstStyle/>
          <a:p>
            <a:pPr indent="0" marL="0">
              <a:lnSpc>
                <a:spcPts val="1700"/>
              </a:lnSpc>
              <a:buNone/>
            </a:pPr>
            <a:r>
              <a:rPr lang="en-US" sz="1350" b="1" dirty="0">
                <a:solidFill>
                  <a:srgbClr val="FFFFFF"/>
                </a:solidFill>
                <a:latin typeface="Arial" pitchFamily="34" charset="0"/>
                <a:ea typeface="Arial" pitchFamily="34" charset="-122"/>
                <a:cs typeface="Arial" pitchFamily="34" charset="-120"/>
              </a:rPr>
              <a:t>Bloqueá a esa persona — </a:t>
            </a:r>
            <a:pPr indent="0" marL="0">
              <a:lnSpc>
                <a:spcPts val="1700"/>
              </a:lnSpc>
              <a:buNone/>
            </a:pPr>
            <a:r>
              <a:rPr lang="en-US" sz="1350" dirty="0">
                <a:solidFill>
                  <a:srgbClr val="8294A3"/>
                </a:solidFill>
                <a:latin typeface="Arial" pitchFamily="34" charset="0"/>
                <a:ea typeface="Arial" pitchFamily="34" charset="-122"/>
                <a:cs typeface="Arial" pitchFamily="34" charset="-120"/>
              </a:rPr>
              <a:t>Tenés derecho a que no te hablen más.</a:t>
            </a:r>
            <a:endParaRPr lang="en-US" sz="1350" dirty="0"/>
          </a:p>
        </p:txBody>
      </p:sp>
      <p:sp>
        <p:nvSpPr>
          <p:cNvPr id="10" name="Shape 8"/>
          <p:cNvSpPr/>
          <p:nvPr/>
        </p:nvSpPr>
        <p:spPr>
          <a:xfrm>
            <a:off x="502920" y="4105656"/>
            <a:ext cx="475488" cy="475488"/>
          </a:xfrm>
          <a:prstGeom prst="roundRect">
            <a:avLst>
              <a:gd name="adj" fmla="val 9615"/>
            </a:avLst>
          </a:prstGeom>
          <a:solidFill>
            <a:srgbClr val="0E141A"/>
          </a:solidFill>
          <a:ln w="19050">
            <a:solidFill>
              <a:srgbClr val="0CA6CF"/>
            </a:solidFill>
            <a:prstDash val="solid"/>
          </a:ln>
        </p:spPr>
      </p:sp>
      <p:sp>
        <p:nvSpPr>
          <p:cNvPr id="11" name="Text 9"/>
          <p:cNvSpPr/>
          <p:nvPr/>
        </p:nvSpPr>
        <p:spPr>
          <a:xfrm>
            <a:off x="502920" y="4105656"/>
            <a:ext cx="475488" cy="475488"/>
          </a:xfrm>
          <a:prstGeom prst="rect">
            <a:avLst/>
          </a:prstGeom>
          <a:noFill/>
          <a:ln/>
        </p:spPr>
        <p:txBody>
          <a:bodyPr wrap="square" lIns="0" tIns="0" rIns="0" bIns="0" rtlCol="0" anchor="ctr"/>
          <a:lstStyle/>
          <a:p>
            <a:pPr algn="ctr" indent="0" marL="0">
              <a:buNone/>
            </a:pPr>
            <a:r>
              <a:rPr lang="en-US" sz="1800" b="1" dirty="0">
                <a:solidFill>
                  <a:srgbClr val="0CA6CF"/>
                </a:solidFill>
                <a:latin typeface="Courier New" pitchFamily="34" charset="0"/>
                <a:ea typeface="Courier New" pitchFamily="34" charset="-122"/>
                <a:cs typeface="Courier New" pitchFamily="34" charset="-120"/>
              </a:rPr>
              <a:t>3</a:t>
            </a:r>
            <a:endParaRPr lang="en-US" sz="1800" dirty="0"/>
          </a:p>
        </p:txBody>
      </p:sp>
      <p:sp>
        <p:nvSpPr>
          <p:cNvPr id="12" name="Text 10"/>
          <p:cNvSpPr/>
          <p:nvPr/>
        </p:nvSpPr>
        <p:spPr>
          <a:xfrm>
            <a:off x="1188720" y="4105656"/>
            <a:ext cx="7452360" cy="530352"/>
          </a:xfrm>
          <a:prstGeom prst="rect">
            <a:avLst/>
          </a:prstGeom>
          <a:noFill/>
          <a:ln/>
        </p:spPr>
        <p:txBody>
          <a:bodyPr wrap="square" lIns="0" tIns="0" rIns="0" bIns="0" rtlCol="0" anchor="ctr"/>
          <a:lstStyle/>
          <a:p>
            <a:pPr indent="0" marL="0">
              <a:lnSpc>
                <a:spcPts val="1700"/>
              </a:lnSpc>
              <a:buNone/>
            </a:pPr>
            <a:r>
              <a:rPr lang="en-US" sz="1350" b="1" dirty="0">
                <a:solidFill>
                  <a:srgbClr val="FFFFFF"/>
                </a:solidFill>
                <a:latin typeface="Arial" pitchFamily="34" charset="0"/>
                <a:ea typeface="Arial" pitchFamily="34" charset="-122"/>
                <a:cs typeface="Arial" pitchFamily="34" charset="-120"/>
              </a:rPr>
              <a:t>Contáselo a un adulto de confianza — </a:t>
            </a:r>
            <a:pPr indent="0" marL="0">
              <a:lnSpc>
                <a:spcPts val="1700"/>
              </a:lnSpc>
              <a:buNone/>
            </a:pPr>
            <a:r>
              <a:rPr lang="en-US" sz="1350" dirty="0">
                <a:solidFill>
                  <a:srgbClr val="8294A3"/>
                </a:solidFill>
                <a:latin typeface="Arial" pitchFamily="34" charset="0"/>
                <a:ea typeface="Arial" pitchFamily="34" charset="-122"/>
                <a:cs typeface="Arial" pitchFamily="34" charset="-120"/>
              </a:rPr>
              <a:t>Hoy mismo. Aunque te dé vergüenza. Aunque pienses que es “una pavada”.</a:t>
            </a:r>
            <a:endParaRPr lang="en-US" sz="1350" dirty="0"/>
          </a:p>
        </p:txBody>
      </p:sp>
      <p:sp>
        <p:nvSpPr>
          <p:cNvPr id="13" name="Text 11"/>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4" name="Text 12"/>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5" name="Text 13"/>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13/20</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REGLA 5 — LAS FOTOS VUELAN</a:t>
            </a:r>
            <a:endParaRPr lang="en-US" sz="1200" dirty="0"/>
          </a:p>
        </p:txBody>
      </p:sp>
      <p:sp>
        <p:nvSpPr>
          <p:cNvPr id="3" name="Text 1"/>
          <p:cNvSpPr/>
          <p:nvPr/>
        </p:nvSpPr>
        <p:spPr>
          <a:xfrm>
            <a:off x="502920" y="1234440"/>
            <a:ext cx="8138160" cy="868680"/>
          </a:xfrm>
          <a:prstGeom prst="rect">
            <a:avLst/>
          </a:prstGeom>
          <a:noFill/>
          <a:ln/>
        </p:spPr>
        <p:txBody>
          <a:bodyPr wrap="square" lIns="0" tIns="0" rIns="0" bIns="0" rtlCol="0" anchor="ctr"/>
          <a:lstStyle/>
          <a:p>
            <a:pPr indent="0" marL="0">
              <a:lnSpc>
                <a:spcPts val="4200"/>
              </a:lnSpc>
              <a:buNone/>
            </a:pPr>
            <a:r>
              <a:rPr lang="en-US" sz="3400" b="1" dirty="0">
                <a:solidFill>
                  <a:srgbClr val="FFFFFF"/>
                </a:solidFill>
                <a:latin typeface="Arial" pitchFamily="34" charset="0"/>
                <a:ea typeface="Arial" pitchFamily="34" charset="-122"/>
                <a:cs typeface="Arial" pitchFamily="34" charset="-120"/>
              </a:rPr>
              <a:t>Cuando mandás una foto, </a:t>
            </a:r>
            <a:pPr indent="0" marL="0">
              <a:lnSpc>
                <a:spcPts val="4200"/>
              </a:lnSpc>
              <a:buNone/>
            </a:pPr>
            <a:r>
              <a:rPr lang="en-US" sz="3400" b="1" dirty="0">
                <a:solidFill>
                  <a:srgbClr val="DC5428"/>
                </a:solidFill>
                <a:latin typeface="Arial" pitchFamily="34" charset="0"/>
                <a:ea typeface="Arial" pitchFamily="34" charset="-122"/>
                <a:cs typeface="Arial" pitchFamily="34" charset="-120"/>
              </a:rPr>
              <a:t>deja de ser tuya</a:t>
            </a:r>
            <a:pPr indent="0" marL="0">
              <a:lnSpc>
                <a:spcPts val="4200"/>
              </a:lnSpc>
              <a:buNone/>
            </a:pPr>
            <a:r>
              <a:rPr lang="en-US" sz="3400" b="1" dirty="0">
                <a:solidFill>
                  <a:srgbClr val="FFFFFF"/>
                </a:solidFill>
                <a:latin typeface="Arial" pitchFamily="34" charset="0"/>
                <a:ea typeface="Arial" pitchFamily="34" charset="-122"/>
                <a:cs typeface="Arial" pitchFamily="34" charset="-120"/>
              </a:rPr>
              <a:t>.</a:t>
            </a:r>
            <a:endParaRPr lang="en-US" sz="3400" dirty="0"/>
          </a:p>
        </p:txBody>
      </p:sp>
      <p:sp>
        <p:nvSpPr>
          <p:cNvPr id="4" name="Text 2"/>
          <p:cNvSpPr/>
          <p:nvPr/>
        </p:nvSpPr>
        <p:spPr>
          <a:xfrm>
            <a:off x="502920" y="2331720"/>
            <a:ext cx="7863840" cy="914400"/>
          </a:xfrm>
          <a:prstGeom prst="rect">
            <a:avLst/>
          </a:prstGeom>
          <a:noFill/>
          <a:ln/>
        </p:spPr>
        <p:txBody>
          <a:bodyPr wrap="square" lIns="0" tIns="0" rIns="0" bIns="0" rtlCol="0" anchor="ctr"/>
          <a:lstStyle/>
          <a:p>
            <a:pPr indent="0" marL="0">
              <a:lnSpc>
                <a:spcPts val="2500"/>
              </a:lnSpc>
              <a:buNone/>
            </a:pPr>
            <a:r>
              <a:rPr lang="en-US" sz="1700" dirty="0">
                <a:solidFill>
                  <a:srgbClr val="D7DEE5"/>
                </a:solidFill>
                <a:latin typeface="Arial" pitchFamily="34" charset="0"/>
                <a:ea typeface="Arial" pitchFamily="34" charset="-122"/>
                <a:cs typeface="Arial" pitchFamily="34" charset="-120"/>
              </a:rPr>
              <a:t>La persona que la recibe puede guardarla, reenviarla o subirla donde quiera — y vos ya no podés hacer nada. Por eso, antes de mandar CUALQUIER foto, el Guardián se pregunta:</a:t>
            </a:r>
            <a:endParaRPr lang="en-US" sz="1700" dirty="0"/>
          </a:p>
        </p:txBody>
      </p:sp>
      <p:sp>
        <p:nvSpPr>
          <p:cNvPr id="5" name="Shape 3"/>
          <p:cNvSpPr/>
          <p:nvPr/>
        </p:nvSpPr>
        <p:spPr>
          <a:xfrm>
            <a:off x="868680" y="3429000"/>
            <a:ext cx="7406640" cy="1005840"/>
          </a:xfrm>
          <a:prstGeom prst="roundRect">
            <a:avLst>
              <a:gd name="adj" fmla="val 5455"/>
            </a:avLst>
          </a:prstGeom>
          <a:solidFill>
            <a:srgbClr val="131C25"/>
          </a:solidFill>
          <a:ln w="12700">
            <a:solidFill>
              <a:srgbClr val="1C2832"/>
            </a:solidFill>
            <a:prstDash val="solid"/>
          </a:ln>
        </p:spPr>
      </p:sp>
      <p:sp>
        <p:nvSpPr>
          <p:cNvPr id="6" name="Text 4"/>
          <p:cNvSpPr/>
          <p:nvPr/>
        </p:nvSpPr>
        <p:spPr>
          <a:xfrm>
            <a:off x="1143000" y="3584448"/>
            <a:ext cx="6858000" cy="731520"/>
          </a:xfrm>
          <a:prstGeom prst="rect">
            <a:avLst/>
          </a:prstGeom>
          <a:noFill/>
          <a:ln/>
        </p:spPr>
        <p:txBody>
          <a:bodyPr wrap="square" lIns="0" tIns="0" rIns="0" bIns="0" rtlCol="0" anchor="ctr"/>
          <a:lstStyle/>
          <a:p>
            <a:pPr algn="ctr" indent="0" marL="0">
              <a:buNone/>
            </a:pPr>
            <a:r>
              <a:rPr lang="en-US" sz="1900" b="1" dirty="0">
                <a:solidFill>
                  <a:srgbClr val="0CA6CF"/>
                </a:solidFill>
                <a:latin typeface="Arial" pitchFamily="34" charset="0"/>
                <a:ea typeface="Arial" pitchFamily="34" charset="-122"/>
                <a:cs typeface="Arial" pitchFamily="34" charset="-120"/>
              </a:rPr>
              <a:t>“¿Me daría lo mismo que esta foto la viera TODO el colegio?”</a:t>
            </a:r>
            <a:endParaRPr lang="en-US" sz="1900" dirty="0"/>
          </a:p>
        </p:txBody>
      </p:sp>
      <p:sp>
        <p:nvSpPr>
          <p:cNvPr id="7" name="Text 5"/>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8" name="Text 6"/>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9" name="Text 7"/>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14/20</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REGLA 6 — LA REGLA DE ORO</a:t>
            </a:r>
            <a:endParaRPr lang="en-US" sz="1200" dirty="0"/>
          </a:p>
        </p:txBody>
      </p:sp>
      <p:sp>
        <p:nvSpPr>
          <p:cNvPr id="3" name="Text 1"/>
          <p:cNvSpPr/>
          <p:nvPr/>
        </p:nvSpPr>
        <p:spPr>
          <a:xfrm>
            <a:off x="502920" y="1371600"/>
            <a:ext cx="8138160" cy="1554480"/>
          </a:xfrm>
          <a:prstGeom prst="rect">
            <a:avLst/>
          </a:prstGeom>
          <a:noFill/>
          <a:ln/>
        </p:spPr>
        <p:txBody>
          <a:bodyPr wrap="square" lIns="0" tIns="0" rIns="0" bIns="0" rtlCol="0" anchor="ctr"/>
          <a:lstStyle/>
          <a:p>
            <a:pPr indent="0" marL="0">
              <a:lnSpc>
                <a:spcPts val="4600"/>
              </a:lnSpc>
              <a:buNone/>
            </a:pPr>
            <a:r>
              <a:rPr lang="en-US" sz="3600" b="1" dirty="0">
                <a:solidFill>
                  <a:srgbClr val="FFFFFF"/>
                </a:solidFill>
                <a:latin typeface="Arial" pitchFamily="34" charset="0"/>
                <a:ea typeface="Arial" pitchFamily="34" charset="-122"/>
                <a:cs typeface="Arial" pitchFamily="34" charset="-120"/>
              </a:rPr>
              <a:t>Con amigos “de internet”:
</a:t>
            </a:r>
            <a:pPr indent="0" marL="0">
              <a:lnSpc>
                <a:spcPts val="4600"/>
              </a:lnSpc>
              <a:buNone/>
            </a:pPr>
            <a:r>
              <a:rPr lang="en-US" sz="3600" b="1" dirty="0">
                <a:solidFill>
                  <a:srgbClr val="DC5428"/>
                </a:solidFill>
                <a:latin typeface="Arial" pitchFamily="34" charset="0"/>
                <a:ea typeface="Arial" pitchFamily="34" charset="-122"/>
                <a:cs typeface="Arial" pitchFamily="34" charset="-120"/>
              </a:rPr>
              <a:t>NUNCA un encuentro sin tus padres.</a:t>
            </a:r>
            <a:endParaRPr lang="en-US" sz="3600" dirty="0"/>
          </a:p>
        </p:txBody>
      </p:sp>
      <p:sp>
        <p:nvSpPr>
          <p:cNvPr id="4" name="Text 2"/>
          <p:cNvSpPr/>
          <p:nvPr/>
        </p:nvSpPr>
        <p:spPr>
          <a:xfrm>
            <a:off x="502920" y="3200400"/>
            <a:ext cx="7863840" cy="1188720"/>
          </a:xfrm>
          <a:prstGeom prst="rect">
            <a:avLst/>
          </a:prstGeom>
          <a:noFill/>
          <a:ln/>
        </p:spPr>
        <p:txBody>
          <a:bodyPr wrap="square" lIns="0" tIns="0" rIns="0" bIns="0" rtlCol="0" anchor="ctr"/>
          <a:lstStyle/>
          <a:p>
            <a:pPr indent="0" marL="0">
              <a:lnSpc>
                <a:spcPts val="2500"/>
              </a:lnSpc>
              <a:buNone/>
            </a:pPr>
            <a:r>
              <a:rPr lang="en-US" sz="1700" dirty="0">
                <a:solidFill>
                  <a:srgbClr val="D7DEE5"/>
                </a:solidFill>
                <a:latin typeface="Arial" pitchFamily="34" charset="0"/>
                <a:ea typeface="Arial" pitchFamily="34" charset="-122"/>
                <a:cs typeface="Arial" pitchFamily="34" charset="-120"/>
              </a:rPr>
              <a:t>Aunque haga meses que juegan juntos. Aunque parezca el mejor del mundo. Aunque diga que es de tu edad.</a:t>
            </a:r>
            <a:endParaRPr lang="en-US" sz="1700" dirty="0"/>
          </a:p>
          <a:p>
            <a:pPr indent="0" marL="0">
              <a:lnSpc>
                <a:spcPts val="2500"/>
              </a:lnSpc>
              <a:buNone/>
            </a:pPr>
            <a:r>
              <a:rPr lang="en-US" sz="1700" dirty="0">
                <a:solidFill>
                  <a:srgbClr val="D7DEE5"/>
                </a:solidFill>
                <a:latin typeface="Arial" pitchFamily="34" charset="0"/>
                <a:ea typeface="Arial" pitchFamily="34" charset="-122"/>
                <a:cs typeface="Arial" pitchFamily="34" charset="-120"/>
              </a:rPr>
              <a:t>Si alguien online te propone encontrarse: se lo contás a tus papás SIEMPRE, y son ellos los que deciden.</a:t>
            </a:r>
            <a:endParaRPr lang="en-US" sz="1700" dirty="0"/>
          </a:p>
        </p:txBody>
      </p:sp>
      <p:sp>
        <p:nvSpPr>
          <p:cNvPr id="5" name="Text 3"/>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6" name="Text 4"/>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7" name="Text 5"/>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15/20</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TU PODER MÁS FUERTE</a:t>
            </a:r>
            <a:endParaRPr lang="en-US" sz="1200" dirty="0"/>
          </a:p>
        </p:txBody>
      </p:sp>
      <p:sp>
        <p:nvSpPr>
          <p:cNvPr id="3" name="Text 1"/>
          <p:cNvSpPr/>
          <p:nvPr/>
        </p:nvSpPr>
        <p:spPr>
          <a:xfrm>
            <a:off x="502920" y="1280160"/>
            <a:ext cx="8138160" cy="1463040"/>
          </a:xfrm>
          <a:prstGeom prst="rect">
            <a:avLst/>
          </a:prstGeom>
          <a:noFill/>
          <a:ln/>
        </p:spPr>
        <p:txBody>
          <a:bodyPr wrap="square" lIns="0" tIns="0" rIns="0" bIns="0" rtlCol="0" anchor="ctr"/>
          <a:lstStyle/>
          <a:p>
            <a:pPr indent="0" marL="0">
              <a:lnSpc>
                <a:spcPts val="4800"/>
              </a:lnSpc>
              <a:buNone/>
            </a:pPr>
            <a:r>
              <a:rPr lang="en-US" sz="4000" b="1" dirty="0">
                <a:solidFill>
                  <a:srgbClr val="FFFFFF"/>
                </a:solidFill>
                <a:latin typeface="Arial" pitchFamily="34" charset="0"/>
                <a:ea typeface="Arial" pitchFamily="34" charset="-122"/>
                <a:cs typeface="Arial" pitchFamily="34" charset="-120"/>
              </a:rPr>
              <a:t>El poder más fuerte del Guardián:
</a:t>
            </a:r>
            <a:pPr indent="0" marL="0">
              <a:lnSpc>
                <a:spcPts val="4800"/>
              </a:lnSpc>
              <a:buNone/>
            </a:pPr>
            <a:r>
              <a:rPr lang="en-US" sz="4000" b="1" dirty="0">
                <a:solidFill>
                  <a:srgbClr val="0CA6CF"/>
                </a:solidFill>
                <a:latin typeface="Arial" pitchFamily="34" charset="0"/>
                <a:ea typeface="Arial" pitchFamily="34" charset="-122"/>
                <a:cs typeface="Arial" pitchFamily="34" charset="-120"/>
              </a:rPr>
              <a:t>contar.</a:t>
            </a:r>
            <a:endParaRPr lang="en-US" sz="4000" dirty="0"/>
          </a:p>
        </p:txBody>
      </p:sp>
      <p:sp>
        <p:nvSpPr>
          <p:cNvPr id="4" name="Shape 2"/>
          <p:cNvSpPr/>
          <p:nvPr/>
        </p:nvSpPr>
        <p:spPr>
          <a:xfrm>
            <a:off x="502920" y="3017520"/>
            <a:ext cx="8138160" cy="1371600"/>
          </a:xfrm>
          <a:prstGeom prst="roundRect">
            <a:avLst>
              <a:gd name="adj" fmla="val 4000"/>
            </a:avLst>
          </a:prstGeom>
          <a:solidFill>
            <a:srgbClr val="131C25"/>
          </a:solidFill>
          <a:ln w="12700">
            <a:solidFill>
              <a:srgbClr val="1C2832"/>
            </a:solidFill>
            <a:prstDash val="solid"/>
          </a:ln>
        </p:spPr>
      </p:sp>
      <p:sp>
        <p:nvSpPr>
          <p:cNvPr id="5" name="Shape 3"/>
          <p:cNvSpPr/>
          <p:nvPr/>
        </p:nvSpPr>
        <p:spPr>
          <a:xfrm>
            <a:off x="777240" y="3337560"/>
            <a:ext cx="685800" cy="685800"/>
          </a:xfrm>
          <a:prstGeom prst="ellipse">
            <a:avLst/>
          </a:prstGeom>
          <a:solidFill>
            <a:srgbClr val="0E141A"/>
          </a:solidFill>
          <a:ln w="19050">
            <a:solidFill>
              <a:srgbClr val="0CA6CF"/>
            </a:solidFill>
            <a:prstDash val="solid"/>
          </a:ln>
        </p:spPr>
      </p:sp>
      <p:pic>
        <p:nvPicPr>
          <p:cNvPr id="6" name="Image 0" descr="preencoded.png">    </p:cNvPr>
          <p:cNvPicPr>
            <a:picLocks noChangeAspect="1"/>
          </p:cNvPicPr>
          <p:nvPr/>
        </p:nvPicPr>
        <p:blipFill>
          <a:blip r:embed="rId2"/>
          <a:stretch>
            <a:fillRect/>
          </a:stretch>
        </p:blipFill>
        <p:spPr>
          <a:xfrm>
            <a:off x="928116" y="3488436"/>
            <a:ext cx="384048" cy="384048"/>
          </a:xfrm>
          <a:prstGeom prst="rect">
            <a:avLst/>
          </a:prstGeom>
        </p:spPr>
      </p:pic>
      <p:sp>
        <p:nvSpPr>
          <p:cNvPr id="7" name="Text 4"/>
          <p:cNvSpPr/>
          <p:nvPr/>
        </p:nvSpPr>
        <p:spPr>
          <a:xfrm>
            <a:off x="1645920" y="3182112"/>
            <a:ext cx="6720840" cy="1051560"/>
          </a:xfrm>
          <a:prstGeom prst="rect">
            <a:avLst/>
          </a:prstGeom>
          <a:noFill/>
          <a:ln/>
        </p:spPr>
        <p:txBody>
          <a:bodyPr wrap="square" lIns="0" tIns="0" rIns="0" bIns="0" rtlCol="0" anchor="ctr"/>
          <a:lstStyle/>
          <a:p>
            <a:pPr indent="0" marL="0">
              <a:lnSpc>
                <a:spcPts val="2200"/>
              </a:lnSpc>
              <a:buNone/>
            </a:pPr>
            <a:r>
              <a:rPr lang="en-US" sz="1550" dirty="0">
                <a:solidFill>
                  <a:srgbClr val="D7DEE5"/>
                </a:solidFill>
                <a:latin typeface="Arial" pitchFamily="34" charset="0"/>
                <a:ea typeface="Arial" pitchFamily="34" charset="-122"/>
                <a:cs typeface="Arial" pitchFamily="34" charset="-120"/>
              </a:rPr>
              <a:t>Pasó algo raro, te equivocaste, hiciste clic donde no debías: </a:t>
            </a:r>
            <a:pPr indent="0" marL="0">
              <a:lnSpc>
                <a:spcPts val="2200"/>
              </a:lnSpc>
              <a:buNone/>
            </a:pPr>
            <a:r>
              <a:rPr lang="en-US" sz="1550" b="1" dirty="0">
                <a:solidFill>
                  <a:srgbClr val="FFFFFF"/>
                </a:solidFill>
                <a:latin typeface="Arial" pitchFamily="34" charset="0"/>
                <a:ea typeface="Arial" pitchFamily="34" charset="-122"/>
                <a:cs typeface="Arial" pitchFamily="34" charset="-120"/>
              </a:rPr>
              <a:t>contalo igual</a:t>
            </a:r>
            <a:pPr indent="0" marL="0">
              <a:lnSpc>
                <a:spcPts val="2200"/>
              </a:lnSpc>
              <a:buNone/>
            </a:pPr>
            <a:r>
              <a:rPr lang="en-US" sz="1550" dirty="0">
                <a:solidFill>
                  <a:srgbClr val="D7DEE5"/>
                </a:solidFill>
                <a:latin typeface="Arial" pitchFamily="34" charset="0"/>
                <a:ea typeface="Arial" pitchFamily="34" charset="-122"/>
                <a:cs typeface="Arial" pitchFamily="34" charset="-120"/>
              </a:rPr>
              <a:t>. Los adultos que te quieren no te van a retar por pedir ayuda — los Guardianes de verdad piden refuerzos.</a:t>
            </a:r>
            <a:endParaRPr lang="en-US" sz="1550" dirty="0"/>
          </a:p>
        </p:txBody>
      </p:sp>
      <p:sp>
        <p:nvSpPr>
          <p:cNvPr id="8" name="Text 5"/>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9" name="Text 6"/>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0" name="Text 7"/>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16/20</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BONUS — GUARDIÁN DENTRO Y FUERA</a:t>
            </a:r>
            <a:endParaRPr lang="en-US" sz="1200" dirty="0"/>
          </a:p>
        </p:txBody>
      </p:sp>
      <p:sp>
        <p:nvSpPr>
          <p:cNvPr id="3" name="Text 1"/>
          <p:cNvSpPr/>
          <p:nvPr/>
        </p:nvSpPr>
        <p:spPr>
          <a:xfrm>
            <a:off x="502920" y="1280160"/>
            <a:ext cx="8138160" cy="822960"/>
          </a:xfrm>
          <a:prstGeom prst="rect">
            <a:avLst/>
          </a:prstGeom>
          <a:noFill/>
          <a:ln/>
        </p:spPr>
        <p:txBody>
          <a:bodyPr wrap="square" lIns="0" tIns="0" rIns="0" bIns="0" rtlCol="0" anchor="ctr"/>
          <a:lstStyle/>
          <a:p>
            <a:pPr indent="0" marL="0">
              <a:buNone/>
            </a:pPr>
            <a:r>
              <a:rPr lang="en-US" sz="3300" b="1" dirty="0">
                <a:solidFill>
                  <a:srgbClr val="FFFFFF"/>
                </a:solidFill>
                <a:latin typeface="Arial" pitchFamily="34" charset="0"/>
                <a:ea typeface="Arial" pitchFamily="34" charset="-122"/>
                <a:cs typeface="Arial" pitchFamily="34" charset="-120"/>
              </a:rPr>
              <a:t>Jugá donde te vean, </a:t>
            </a:r>
            <a:pPr indent="0" marL="0">
              <a:buNone/>
            </a:pPr>
            <a:r>
              <a:rPr lang="en-US" sz="3300" b="1" dirty="0">
                <a:solidFill>
                  <a:srgbClr val="0CA6CF"/>
                </a:solidFill>
                <a:latin typeface="Arial" pitchFamily="34" charset="0"/>
                <a:ea typeface="Arial" pitchFamily="34" charset="-122"/>
                <a:cs typeface="Arial" pitchFamily="34" charset="-120"/>
              </a:rPr>
              <a:t>viví también afuera</a:t>
            </a:r>
            <a:pPr indent="0" marL="0">
              <a:buNone/>
            </a:pPr>
            <a:r>
              <a:rPr lang="en-US" sz="3300" b="1" dirty="0">
                <a:solidFill>
                  <a:srgbClr val="FFFFFF"/>
                </a:solidFill>
                <a:latin typeface="Arial" pitchFamily="34" charset="0"/>
                <a:ea typeface="Arial" pitchFamily="34" charset="-122"/>
                <a:cs typeface="Arial" pitchFamily="34" charset="-120"/>
              </a:rPr>
              <a:t>.</a:t>
            </a:r>
            <a:endParaRPr lang="en-US" sz="3300" dirty="0"/>
          </a:p>
        </p:txBody>
      </p:sp>
      <p:sp>
        <p:nvSpPr>
          <p:cNvPr id="4" name="Shape 2"/>
          <p:cNvSpPr/>
          <p:nvPr/>
        </p:nvSpPr>
        <p:spPr>
          <a:xfrm>
            <a:off x="502920" y="2377440"/>
            <a:ext cx="3931920" cy="1554480"/>
          </a:xfrm>
          <a:prstGeom prst="roundRect">
            <a:avLst>
              <a:gd name="adj" fmla="val 3529"/>
            </a:avLst>
          </a:prstGeom>
          <a:solidFill>
            <a:srgbClr val="131C25"/>
          </a:solidFill>
          <a:ln w="12700">
            <a:solidFill>
              <a:srgbClr val="1C2832"/>
            </a:solidFill>
            <a:prstDash val="solid"/>
          </a:ln>
        </p:spPr>
      </p:sp>
      <p:sp>
        <p:nvSpPr>
          <p:cNvPr id="5" name="Shape 3"/>
          <p:cNvSpPr/>
          <p:nvPr/>
        </p:nvSpPr>
        <p:spPr>
          <a:xfrm>
            <a:off x="4709160" y="2377440"/>
            <a:ext cx="3931920" cy="1554480"/>
          </a:xfrm>
          <a:prstGeom prst="roundRect">
            <a:avLst>
              <a:gd name="adj" fmla="val 3529"/>
            </a:avLst>
          </a:prstGeom>
          <a:solidFill>
            <a:srgbClr val="131C25"/>
          </a:solidFill>
          <a:ln w="12700">
            <a:solidFill>
              <a:srgbClr val="1C2832"/>
            </a:solidFill>
            <a:prstDash val="solid"/>
          </a:ln>
        </p:spPr>
      </p:sp>
      <p:sp>
        <p:nvSpPr>
          <p:cNvPr id="6" name="Shape 4"/>
          <p:cNvSpPr/>
          <p:nvPr/>
        </p:nvSpPr>
        <p:spPr>
          <a:xfrm>
            <a:off x="2148840" y="2560320"/>
            <a:ext cx="640080" cy="640080"/>
          </a:xfrm>
          <a:prstGeom prst="ellipse">
            <a:avLst/>
          </a:prstGeom>
          <a:solidFill>
            <a:srgbClr val="0E141A"/>
          </a:solidFill>
          <a:ln w="19050">
            <a:solidFill>
              <a:srgbClr val="0CA6CF"/>
            </a:solidFill>
            <a:prstDash val="solid"/>
          </a:ln>
        </p:spPr>
      </p:sp>
      <p:pic>
        <p:nvPicPr>
          <p:cNvPr id="7" name="Image 0" descr="preencoded.png">    </p:cNvPr>
          <p:cNvPicPr>
            <a:picLocks noChangeAspect="1"/>
          </p:cNvPicPr>
          <p:nvPr/>
        </p:nvPicPr>
        <p:blipFill>
          <a:blip r:embed="rId2"/>
          <a:stretch>
            <a:fillRect/>
          </a:stretch>
        </p:blipFill>
        <p:spPr>
          <a:xfrm>
            <a:off x="2289658" y="2701138"/>
            <a:ext cx="358445" cy="358445"/>
          </a:xfrm>
          <a:prstGeom prst="rect">
            <a:avLst/>
          </a:prstGeom>
        </p:spPr>
      </p:pic>
      <p:sp>
        <p:nvSpPr>
          <p:cNvPr id="8" name="Text 5"/>
          <p:cNvSpPr/>
          <p:nvPr/>
        </p:nvSpPr>
        <p:spPr>
          <a:xfrm>
            <a:off x="731520" y="3291840"/>
            <a:ext cx="3474720" cy="868680"/>
          </a:xfrm>
          <a:prstGeom prst="rect">
            <a:avLst/>
          </a:prstGeom>
          <a:noFill/>
          <a:ln/>
        </p:spPr>
        <p:txBody>
          <a:bodyPr wrap="square" lIns="0" tIns="0" rIns="0" bIns="0" rtlCol="0" anchor="ctr"/>
          <a:lstStyle/>
          <a:p>
            <a:pPr algn="ctr" indent="0" marL="0">
              <a:lnSpc>
                <a:spcPts val="1600"/>
              </a:lnSpc>
              <a:buNone/>
            </a:pPr>
            <a:r>
              <a:rPr lang="en-US" sz="1250" dirty="0">
                <a:solidFill>
                  <a:srgbClr val="D7DEE5"/>
                </a:solidFill>
                <a:latin typeface="Arial" pitchFamily="34" charset="0"/>
                <a:ea typeface="Arial" pitchFamily="34" charset="-122"/>
                <a:cs typeface="Arial" pitchFamily="34" charset="-120"/>
              </a:rPr>
              <a:t>Usar la compu o la tablet en lugares de la casa donde haya gente: si pasa algo raro, hay alguien cerca para ayudarte.</a:t>
            </a:r>
            <a:endParaRPr lang="en-US" sz="1250" dirty="0"/>
          </a:p>
        </p:txBody>
      </p:sp>
      <p:sp>
        <p:nvSpPr>
          <p:cNvPr id="9" name="Shape 6"/>
          <p:cNvSpPr/>
          <p:nvPr/>
        </p:nvSpPr>
        <p:spPr>
          <a:xfrm>
            <a:off x="6355080" y="2560320"/>
            <a:ext cx="640080" cy="640080"/>
          </a:xfrm>
          <a:prstGeom prst="ellipse">
            <a:avLst/>
          </a:prstGeom>
          <a:solidFill>
            <a:srgbClr val="0E141A"/>
          </a:solidFill>
          <a:ln w="19050">
            <a:solidFill>
              <a:srgbClr val="DC5428"/>
            </a:solidFill>
            <a:prstDash val="solid"/>
          </a:ln>
        </p:spPr>
      </p:sp>
      <p:pic>
        <p:nvPicPr>
          <p:cNvPr id="10" name="Image 1" descr="preencoded.png">    </p:cNvPr>
          <p:cNvPicPr>
            <a:picLocks noChangeAspect="1"/>
          </p:cNvPicPr>
          <p:nvPr/>
        </p:nvPicPr>
        <p:blipFill>
          <a:blip r:embed="rId3"/>
          <a:stretch>
            <a:fillRect/>
          </a:stretch>
        </p:blipFill>
        <p:spPr>
          <a:xfrm>
            <a:off x="6495898" y="2701138"/>
            <a:ext cx="358445" cy="358445"/>
          </a:xfrm>
          <a:prstGeom prst="rect">
            <a:avLst/>
          </a:prstGeom>
        </p:spPr>
      </p:pic>
      <p:sp>
        <p:nvSpPr>
          <p:cNvPr id="11" name="Text 7"/>
          <p:cNvSpPr/>
          <p:nvPr/>
        </p:nvSpPr>
        <p:spPr>
          <a:xfrm>
            <a:off x="4937760" y="3291840"/>
            <a:ext cx="3474720" cy="868680"/>
          </a:xfrm>
          <a:prstGeom prst="rect">
            <a:avLst/>
          </a:prstGeom>
          <a:noFill/>
          <a:ln/>
        </p:spPr>
        <p:txBody>
          <a:bodyPr wrap="square" lIns="0" tIns="0" rIns="0" bIns="0" rtlCol="0" anchor="ctr"/>
          <a:lstStyle/>
          <a:p>
            <a:pPr algn="ctr" indent="0" marL="0">
              <a:lnSpc>
                <a:spcPts val="1600"/>
              </a:lnSpc>
              <a:buNone/>
            </a:pPr>
            <a:r>
              <a:rPr lang="en-US" sz="1250" dirty="0">
                <a:solidFill>
                  <a:srgbClr val="D7DEE5"/>
                </a:solidFill>
                <a:latin typeface="Arial" pitchFamily="34" charset="0"/>
                <a:ea typeface="Arial" pitchFamily="34" charset="-122"/>
                <a:cs typeface="Arial" pitchFamily="34" charset="-120"/>
              </a:rPr>
              <a:t>Los mejores jugadores también entrenan afuera: deportes, amigos, aire libre. La pantalla es UNA parte del día, no todo el día.</a:t>
            </a:r>
            <a:endParaRPr lang="en-US" sz="1250" dirty="0"/>
          </a:p>
        </p:txBody>
      </p:sp>
      <p:sp>
        <p:nvSpPr>
          <p:cNvPr id="12" name="Text 8"/>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3" name="Text 9"/>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4" name="Text 10"/>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17/20</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REPASO — EL CÓDIGO DEL GUARDIÁN</a:t>
            </a:r>
            <a:endParaRPr lang="en-US" sz="1200" dirty="0"/>
          </a:p>
        </p:txBody>
      </p:sp>
      <p:sp>
        <p:nvSpPr>
          <p:cNvPr id="3" name="Text 1"/>
          <p:cNvSpPr/>
          <p:nvPr/>
        </p:nvSpPr>
        <p:spPr>
          <a:xfrm>
            <a:off x="502920" y="1051560"/>
            <a:ext cx="8138160" cy="548640"/>
          </a:xfrm>
          <a:prstGeom prst="rect">
            <a:avLst/>
          </a:prstGeom>
          <a:noFill/>
          <a:ln/>
        </p:spPr>
        <p:txBody>
          <a:bodyPr wrap="square" lIns="0" tIns="0" rIns="0" bIns="0" rtlCol="0" anchor="ctr"/>
          <a:lstStyle/>
          <a:p>
            <a:pPr indent="0" marL="0">
              <a:buNone/>
            </a:pPr>
            <a:r>
              <a:rPr lang="en-US" sz="3000" b="1" dirty="0">
                <a:solidFill>
                  <a:srgbClr val="FFFFFF"/>
                </a:solidFill>
                <a:latin typeface="Arial" pitchFamily="34" charset="0"/>
                <a:ea typeface="Arial" pitchFamily="34" charset="-122"/>
                <a:cs typeface="Arial" pitchFamily="34" charset="-120"/>
              </a:rPr>
              <a:t>Las 6 reglas que ya tenés:</a:t>
            </a:r>
            <a:endParaRPr lang="en-US" sz="3000" dirty="0"/>
          </a:p>
        </p:txBody>
      </p:sp>
      <p:sp>
        <p:nvSpPr>
          <p:cNvPr id="4" name="Shape 2"/>
          <p:cNvSpPr/>
          <p:nvPr/>
        </p:nvSpPr>
        <p:spPr>
          <a:xfrm>
            <a:off x="502920" y="1828800"/>
            <a:ext cx="3931920" cy="713232"/>
          </a:xfrm>
          <a:prstGeom prst="roundRect">
            <a:avLst>
              <a:gd name="adj" fmla="val 7692"/>
            </a:avLst>
          </a:prstGeom>
          <a:solidFill>
            <a:srgbClr val="131C25"/>
          </a:solidFill>
          <a:ln w="12700">
            <a:solidFill>
              <a:srgbClr val="1C2832"/>
            </a:solidFill>
            <a:prstDash val="solid"/>
          </a:ln>
        </p:spPr>
      </p:sp>
      <p:sp>
        <p:nvSpPr>
          <p:cNvPr id="5" name="Shape 3"/>
          <p:cNvSpPr/>
          <p:nvPr/>
        </p:nvSpPr>
        <p:spPr>
          <a:xfrm>
            <a:off x="667512" y="1911096"/>
            <a:ext cx="548640" cy="548640"/>
          </a:xfrm>
          <a:prstGeom prst="ellipse">
            <a:avLst/>
          </a:prstGeom>
          <a:solidFill>
            <a:srgbClr val="0E141A"/>
          </a:solidFill>
          <a:ln w="19050">
            <a:solidFill>
              <a:srgbClr val="0CA6CF"/>
            </a:solidFill>
            <a:prstDash val="solid"/>
          </a:ln>
        </p:spPr>
      </p:sp>
      <p:pic>
        <p:nvPicPr>
          <p:cNvPr id="6" name="Image 0" descr="preencoded.png">    </p:cNvPr>
          <p:cNvPicPr>
            <a:picLocks noChangeAspect="1"/>
          </p:cNvPicPr>
          <p:nvPr/>
        </p:nvPicPr>
        <p:blipFill>
          <a:blip r:embed="rId2"/>
          <a:stretch>
            <a:fillRect/>
          </a:stretch>
        </p:blipFill>
        <p:spPr>
          <a:xfrm>
            <a:off x="788213" y="2031797"/>
            <a:ext cx="307238" cy="307238"/>
          </a:xfrm>
          <a:prstGeom prst="rect">
            <a:avLst/>
          </a:prstGeom>
        </p:spPr>
      </p:pic>
      <p:sp>
        <p:nvSpPr>
          <p:cNvPr id="7" name="Text 4"/>
          <p:cNvSpPr/>
          <p:nvPr/>
        </p:nvSpPr>
        <p:spPr>
          <a:xfrm>
            <a:off x="1371600" y="1874520"/>
            <a:ext cx="2971800" cy="621792"/>
          </a:xfrm>
          <a:prstGeom prst="rect">
            <a:avLst/>
          </a:prstGeom>
          <a:noFill/>
          <a:ln/>
        </p:spPr>
        <p:txBody>
          <a:bodyPr wrap="square" lIns="0" tIns="0" rIns="0" bIns="0" rtlCol="0" anchor="ctr"/>
          <a:lstStyle/>
          <a:p>
            <a:pPr indent="0" marL="0">
              <a:lnSpc>
                <a:spcPts val="1500"/>
              </a:lnSpc>
              <a:buNone/>
            </a:pPr>
            <a:r>
              <a:rPr lang="en-US" sz="1250" b="1" dirty="0">
                <a:solidFill>
                  <a:srgbClr val="D7DEE5"/>
                </a:solidFill>
                <a:latin typeface="Arial" pitchFamily="34" charset="0"/>
                <a:ea typeface="Arial" pitchFamily="34" charset="-122"/>
                <a:cs typeface="Arial" pitchFamily="34" charset="-120"/>
              </a:rPr>
              <a:t>Mi información es un tesoro: no se regala</a:t>
            </a:r>
            <a:endParaRPr lang="en-US" sz="1250" dirty="0"/>
          </a:p>
        </p:txBody>
      </p:sp>
      <p:sp>
        <p:nvSpPr>
          <p:cNvPr id="8" name="Shape 5"/>
          <p:cNvSpPr/>
          <p:nvPr/>
        </p:nvSpPr>
        <p:spPr>
          <a:xfrm>
            <a:off x="4709160" y="1828800"/>
            <a:ext cx="3931920" cy="713232"/>
          </a:xfrm>
          <a:prstGeom prst="roundRect">
            <a:avLst>
              <a:gd name="adj" fmla="val 7692"/>
            </a:avLst>
          </a:prstGeom>
          <a:solidFill>
            <a:srgbClr val="131C25"/>
          </a:solidFill>
          <a:ln w="12700">
            <a:solidFill>
              <a:srgbClr val="1C2832"/>
            </a:solidFill>
            <a:prstDash val="solid"/>
          </a:ln>
        </p:spPr>
      </p:sp>
      <p:sp>
        <p:nvSpPr>
          <p:cNvPr id="9" name="Shape 6"/>
          <p:cNvSpPr/>
          <p:nvPr/>
        </p:nvSpPr>
        <p:spPr>
          <a:xfrm>
            <a:off x="4873752" y="1911096"/>
            <a:ext cx="548640" cy="548640"/>
          </a:xfrm>
          <a:prstGeom prst="ellipse">
            <a:avLst/>
          </a:prstGeom>
          <a:solidFill>
            <a:srgbClr val="0E141A"/>
          </a:solidFill>
          <a:ln w="19050">
            <a:solidFill>
              <a:srgbClr val="DC5428"/>
            </a:solidFill>
            <a:prstDash val="solid"/>
          </a:ln>
        </p:spPr>
      </p:sp>
      <p:pic>
        <p:nvPicPr>
          <p:cNvPr id="10" name="Image 1" descr="preencoded.png">    </p:cNvPr>
          <p:cNvPicPr>
            <a:picLocks noChangeAspect="1"/>
          </p:cNvPicPr>
          <p:nvPr/>
        </p:nvPicPr>
        <p:blipFill>
          <a:blip r:embed="rId3"/>
          <a:stretch>
            <a:fillRect/>
          </a:stretch>
        </p:blipFill>
        <p:spPr>
          <a:xfrm>
            <a:off x="4994453" y="2031797"/>
            <a:ext cx="307238" cy="307238"/>
          </a:xfrm>
          <a:prstGeom prst="rect">
            <a:avLst/>
          </a:prstGeom>
        </p:spPr>
      </p:pic>
      <p:sp>
        <p:nvSpPr>
          <p:cNvPr id="11" name="Text 7"/>
          <p:cNvSpPr/>
          <p:nvPr/>
        </p:nvSpPr>
        <p:spPr>
          <a:xfrm>
            <a:off x="5577840" y="1874520"/>
            <a:ext cx="2971800" cy="621792"/>
          </a:xfrm>
          <a:prstGeom prst="rect">
            <a:avLst/>
          </a:prstGeom>
          <a:noFill/>
          <a:ln/>
        </p:spPr>
        <p:txBody>
          <a:bodyPr wrap="square" lIns="0" tIns="0" rIns="0" bIns="0" rtlCol="0" anchor="ctr"/>
          <a:lstStyle/>
          <a:p>
            <a:pPr indent="0" marL="0">
              <a:lnSpc>
                <a:spcPts val="1500"/>
              </a:lnSpc>
              <a:buNone/>
            </a:pPr>
            <a:r>
              <a:rPr lang="en-US" sz="1250" b="1" dirty="0">
                <a:solidFill>
                  <a:srgbClr val="D7DEE5"/>
                </a:solidFill>
                <a:latin typeface="Arial" pitchFamily="34" charset="0"/>
                <a:ea typeface="Arial" pitchFamily="34" charset="-122"/>
                <a:cs typeface="Arial" pitchFamily="34" charset="-120"/>
              </a:rPr>
              <a:t>Mi contraseña es mi llave: secreta, larga y rara</a:t>
            </a:r>
            <a:endParaRPr lang="en-US" sz="1250" dirty="0"/>
          </a:p>
        </p:txBody>
      </p:sp>
      <p:sp>
        <p:nvSpPr>
          <p:cNvPr id="12" name="Shape 8"/>
          <p:cNvSpPr/>
          <p:nvPr/>
        </p:nvSpPr>
        <p:spPr>
          <a:xfrm>
            <a:off x="502920" y="2670048"/>
            <a:ext cx="3931920" cy="713232"/>
          </a:xfrm>
          <a:prstGeom prst="roundRect">
            <a:avLst>
              <a:gd name="adj" fmla="val 7692"/>
            </a:avLst>
          </a:prstGeom>
          <a:solidFill>
            <a:srgbClr val="131C25"/>
          </a:solidFill>
          <a:ln w="12700">
            <a:solidFill>
              <a:srgbClr val="1C2832"/>
            </a:solidFill>
            <a:prstDash val="solid"/>
          </a:ln>
        </p:spPr>
      </p:sp>
      <p:sp>
        <p:nvSpPr>
          <p:cNvPr id="13" name="Shape 9"/>
          <p:cNvSpPr/>
          <p:nvPr/>
        </p:nvSpPr>
        <p:spPr>
          <a:xfrm>
            <a:off x="667512" y="2752344"/>
            <a:ext cx="548640" cy="548640"/>
          </a:xfrm>
          <a:prstGeom prst="ellipse">
            <a:avLst/>
          </a:prstGeom>
          <a:solidFill>
            <a:srgbClr val="0E141A"/>
          </a:solidFill>
          <a:ln w="19050">
            <a:solidFill>
              <a:srgbClr val="0CA6CF"/>
            </a:solidFill>
            <a:prstDash val="solid"/>
          </a:ln>
        </p:spPr>
      </p:sp>
      <p:pic>
        <p:nvPicPr>
          <p:cNvPr id="14" name="Image 2" descr="preencoded.png">    </p:cNvPr>
          <p:cNvPicPr>
            <a:picLocks noChangeAspect="1"/>
          </p:cNvPicPr>
          <p:nvPr/>
        </p:nvPicPr>
        <p:blipFill>
          <a:blip r:embed="rId4"/>
          <a:stretch>
            <a:fillRect/>
          </a:stretch>
        </p:blipFill>
        <p:spPr>
          <a:xfrm>
            <a:off x="788213" y="2873045"/>
            <a:ext cx="307238" cy="307238"/>
          </a:xfrm>
          <a:prstGeom prst="rect">
            <a:avLst/>
          </a:prstGeom>
        </p:spPr>
      </p:pic>
      <p:sp>
        <p:nvSpPr>
          <p:cNvPr id="15" name="Text 10"/>
          <p:cNvSpPr/>
          <p:nvPr/>
        </p:nvSpPr>
        <p:spPr>
          <a:xfrm>
            <a:off x="1371600" y="2715768"/>
            <a:ext cx="2971800" cy="621792"/>
          </a:xfrm>
          <a:prstGeom prst="rect">
            <a:avLst/>
          </a:prstGeom>
          <a:noFill/>
          <a:ln/>
        </p:spPr>
        <p:txBody>
          <a:bodyPr wrap="square" lIns="0" tIns="0" rIns="0" bIns="0" rtlCol="0" anchor="ctr"/>
          <a:lstStyle/>
          <a:p>
            <a:pPr indent="0" marL="0">
              <a:lnSpc>
                <a:spcPts val="1500"/>
              </a:lnSpc>
              <a:buNone/>
            </a:pPr>
            <a:r>
              <a:rPr lang="en-US" sz="1250" b="1" dirty="0">
                <a:solidFill>
                  <a:srgbClr val="D7DEE5"/>
                </a:solidFill>
                <a:latin typeface="Arial" pitchFamily="34" charset="0"/>
                <a:ea typeface="Arial" pitchFamily="34" charset="-122"/>
                <a:cs typeface="Arial" pitchFamily="34" charset="-120"/>
              </a:rPr>
              <a:t>Premio que no busqué = trampa. Si me apuran, más trampa</a:t>
            </a:r>
            <a:endParaRPr lang="en-US" sz="1250" dirty="0"/>
          </a:p>
        </p:txBody>
      </p:sp>
      <p:sp>
        <p:nvSpPr>
          <p:cNvPr id="16" name="Shape 11"/>
          <p:cNvSpPr/>
          <p:nvPr/>
        </p:nvSpPr>
        <p:spPr>
          <a:xfrm>
            <a:off x="4709160" y="2670048"/>
            <a:ext cx="3931920" cy="713232"/>
          </a:xfrm>
          <a:prstGeom prst="roundRect">
            <a:avLst>
              <a:gd name="adj" fmla="val 7692"/>
            </a:avLst>
          </a:prstGeom>
          <a:solidFill>
            <a:srgbClr val="131C25"/>
          </a:solidFill>
          <a:ln w="12700">
            <a:solidFill>
              <a:srgbClr val="1C2832"/>
            </a:solidFill>
            <a:prstDash val="solid"/>
          </a:ln>
        </p:spPr>
      </p:sp>
      <p:sp>
        <p:nvSpPr>
          <p:cNvPr id="17" name="Shape 12"/>
          <p:cNvSpPr/>
          <p:nvPr/>
        </p:nvSpPr>
        <p:spPr>
          <a:xfrm>
            <a:off x="4873752" y="2752344"/>
            <a:ext cx="548640" cy="548640"/>
          </a:xfrm>
          <a:prstGeom prst="ellipse">
            <a:avLst/>
          </a:prstGeom>
          <a:solidFill>
            <a:srgbClr val="0E141A"/>
          </a:solidFill>
          <a:ln w="19050">
            <a:solidFill>
              <a:srgbClr val="DC5428"/>
            </a:solidFill>
            <a:prstDash val="solid"/>
          </a:ln>
        </p:spPr>
      </p:sp>
      <p:pic>
        <p:nvPicPr>
          <p:cNvPr id="18" name="Image 3" descr="preencoded.png">    </p:cNvPr>
          <p:cNvPicPr>
            <a:picLocks noChangeAspect="1"/>
          </p:cNvPicPr>
          <p:nvPr/>
        </p:nvPicPr>
        <p:blipFill>
          <a:blip r:embed="rId5"/>
          <a:stretch>
            <a:fillRect/>
          </a:stretch>
        </p:blipFill>
        <p:spPr>
          <a:xfrm>
            <a:off x="4994453" y="2873045"/>
            <a:ext cx="307238" cy="307238"/>
          </a:xfrm>
          <a:prstGeom prst="rect">
            <a:avLst/>
          </a:prstGeom>
        </p:spPr>
      </p:pic>
      <p:sp>
        <p:nvSpPr>
          <p:cNvPr id="19" name="Text 13"/>
          <p:cNvSpPr/>
          <p:nvPr/>
        </p:nvSpPr>
        <p:spPr>
          <a:xfrm>
            <a:off x="5577840" y="2715768"/>
            <a:ext cx="2971800" cy="621792"/>
          </a:xfrm>
          <a:prstGeom prst="rect">
            <a:avLst/>
          </a:prstGeom>
          <a:noFill/>
          <a:ln/>
        </p:spPr>
        <p:txBody>
          <a:bodyPr wrap="square" lIns="0" tIns="0" rIns="0" bIns="0" rtlCol="0" anchor="ctr"/>
          <a:lstStyle/>
          <a:p>
            <a:pPr indent="0" marL="0">
              <a:lnSpc>
                <a:spcPts val="1500"/>
              </a:lnSpc>
              <a:buNone/>
            </a:pPr>
            <a:r>
              <a:rPr lang="en-US" sz="1250" b="1" dirty="0">
                <a:solidFill>
                  <a:srgbClr val="D7DEE5"/>
                </a:solidFill>
                <a:latin typeface="Arial" pitchFamily="34" charset="0"/>
                <a:ea typeface="Arial" pitchFamily="34" charset="-122"/>
                <a:cs typeface="Arial" pitchFamily="34" charset="-120"/>
              </a:rPr>
              <a:t>Mis palabras tienen poder: no lastimo, no me sumo</a:t>
            </a:r>
            <a:endParaRPr lang="en-US" sz="1250" dirty="0"/>
          </a:p>
        </p:txBody>
      </p:sp>
      <p:sp>
        <p:nvSpPr>
          <p:cNvPr id="20" name="Shape 14"/>
          <p:cNvSpPr/>
          <p:nvPr/>
        </p:nvSpPr>
        <p:spPr>
          <a:xfrm>
            <a:off x="502920" y="3511296"/>
            <a:ext cx="3931920" cy="713232"/>
          </a:xfrm>
          <a:prstGeom prst="roundRect">
            <a:avLst>
              <a:gd name="adj" fmla="val 7692"/>
            </a:avLst>
          </a:prstGeom>
          <a:solidFill>
            <a:srgbClr val="131C25"/>
          </a:solidFill>
          <a:ln w="12700">
            <a:solidFill>
              <a:srgbClr val="1C2832"/>
            </a:solidFill>
            <a:prstDash val="solid"/>
          </a:ln>
        </p:spPr>
      </p:sp>
      <p:sp>
        <p:nvSpPr>
          <p:cNvPr id="21" name="Shape 15"/>
          <p:cNvSpPr/>
          <p:nvPr/>
        </p:nvSpPr>
        <p:spPr>
          <a:xfrm>
            <a:off x="667512" y="3593592"/>
            <a:ext cx="548640" cy="548640"/>
          </a:xfrm>
          <a:prstGeom prst="ellipse">
            <a:avLst/>
          </a:prstGeom>
          <a:solidFill>
            <a:srgbClr val="0E141A"/>
          </a:solidFill>
          <a:ln w="19050">
            <a:solidFill>
              <a:srgbClr val="0CA6CF"/>
            </a:solidFill>
            <a:prstDash val="solid"/>
          </a:ln>
        </p:spPr>
      </p:sp>
      <p:pic>
        <p:nvPicPr>
          <p:cNvPr id="22" name="Image 4" descr="preencoded.png">    </p:cNvPr>
          <p:cNvPicPr>
            <a:picLocks noChangeAspect="1"/>
          </p:cNvPicPr>
          <p:nvPr/>
        </p:nvPicPr>
        <p:blipFill>
          <a:blip r:embed="rId6"/>
          <a:stretch>
            <a:fillRect/>
          </a:stretch>
        </p:blipFill>
        <p:spPr>
          <a:xfrm>
            <a:off x="788213" y="3714293"/>
            <a:ext cx="307238" cy="307238"/>
          </a:xfrm>
          <a:prstGeom prst="rect">
            <a:avLst/>
          </a:prstGeom>
        </p:spPr>
      </p:pic>
      <p:sp>
        <p:nvSpPr>
          <p:cNvPr id="23" name="Text 16"/>
          <p:cNvSpPr/>
          <p:nvPr/>
        </p:nvSpPr>
        <p:spPr>
          <a:xfrm>
            <a:off x="1371600" y="3557016"/>
            <a:ext cx="2971800" cy="621792"/>
          </a:xfrm>
          <a:prstGeom prst="rect">
            <a:avLst/>
          </a:prstGeom>
          <a:noFill/>
          <a:ln/>
        </p:spPr>
        <p:txBody>
          <a:bodyPr wrap="square" lIns="0" tIns="0" rIns="0" bIns="0" rtlCol="0" anchor="ctr"/>
          <a:lstStyle/>
          <a:p>
            <a:pPr indent="0" marL="0">
              <a:lnSpc>
                <a:spcPts val="1500"/>
              </a:lnSpc>
              <a:buNone/>
            </a:pPr>
            <a:r>
              <a:rPr lang="en-US" sz="1250" b="1" dirty="0">
                <a:solidFill>
                  <a:srgbClr val="D7DEE5"/>
                </a:solidFill>
                <a:latin typeface="Arial" pitchFamily="34" charset="0"/>
                <a:ea typeface="Arial" pitchFamily="34" charset="-122"/>
                <a:cs typeface="Arial" pitchFamily="34" charset="-120"/>
              </a:rPr>
              <a:t>Las fotos vuelan: pienso antes de mandar</a:t>
            </a:r>
            <a:endParaRPr lang="en-US" sz="1250" dirty="0"/>
          </a:p>
        </p:txBody>
      </p:sp>
      <p:sp>
        <p:nvSpPr>
          <p:cNvPr id="24" name="Shape 17"/>
          <p:cNvSpPr/>
          <p:nvPr/>
        </p:nvSpPr>
        <p:spPr>
          <a:xfrm>
            <a:off x="4709160" y="3511296"/>
            <a:ext cx="3931920" cy="713232"/>
          </a:xfrm>
          <a:prstGeom prst="roundRect">
            <a:avLst>
              <a:gd name="adj" fmla="val 7692"/>
            </a:avLst>
          </a:prstGeom>
          <a:solidFill>
            <a:srgbClr val="131C25"/>
          </a:solidFill>
          <a:ln w="12700">
            <a:solidFill>
              <a:srgbClr val="1C2832"/>
            </a:solidFill>
            <a:prstDash val="solid"/>
          </a:ln>
        </p:spPr>
      </p:sp>
      <p:sp>
        <p:nvSpPr>
          <p:cNvPr id="25" name="Shape 18"/>
          <p:cNvSpPr/>
          <p:nvPr/>
        </p:nvSpPr>
        <p:spPr>
          <a:xfrm>
            <a:off x="4873752" y="3593592"/>
            <a:ext cx="548640" cy="548640"/>
          </a:xfrm>
          <a:prstGeom prst="ellipse">
            <a:avLst/>
          </a:prstGeom>
          <a:solidFill>
            <a:srgbClr val="0E141A"/>
          </a:solidFill>
          <a:ln w="19050">
            <a:solidFill>
              <a:srgbClr val="DC5428"/>
            </a:solidFill>
            <a:prstDash val="solid"/>
          </a:ln>
        </p:spPr>
      </p:sp>
      <p:pic>
        <p:nvPicPr>
          <p:cNvPr id="26" name="Image 5" descr="preencoded.png">    </p:cNvPr>
          <p:cNvPicPr>
            <a:picLocks noChangeAspect="1"/>
          </p:cNvPicPr>
          <p:nvPr/>
        </p:nvPicPr>
        <p:blipFill>
          <a:blip r:embed="rId7"/>
          <a:stretch>
            <a:fillRect/>
          </a:stretch>
        </p:blipFill>
        <p:spPr>
          <a:xfrm>
            <a:off x="4994453" y="3714293"/>
            <a:ext cx="307238" cy="307238"/>
          </a:xfrm>
          <a:prstGeom prst="rect">
            <a:avLst/>
          </a:prstGeom>
        </p:spPr>
      </p:pic>
      <p:sp>
        <p:nvSpPr>
          <p:cNvPr id="27" name="Text 19"/>
          <p:cNvSpPr/>
          <p:nvPr/>
        </p:nvSpPr>
        <p:spPr>
          <a:xfrm>
            <a:off x="5577840" y="3557016"/>
            <a:ext cx="2971800" cy="621792"/>
          </a:xfrm>
          <a:prstGeom prst="rect">
            <a:avLst/>
          </a:prstGeom>
          <a:noFill/>
          <a:ln/>
        </p:spPr>
        <p:txBody>
          <a:bodyPr wrap="square" lIns="0" tIns="0" rIns="0" bIns="0" rtlCol="0" anchor="ctr"/>
          <a:lstStyle/>
          <a:p>
            <a:pPr indent="0" marL="0">
              <a:lnSpc>
                <a:spcPts val="1500"/>
              </a:lnSpc>
              <a:buNone/>
            </a:pPr>
            <a:r>
              <a:rPr lang="en-US" sz="1250" b="1" dirty="0">
                <a:solidFill>
                  <a:srgbClr val="D7DEE5"/>
                </a:solidFill>
                <a:latin typeface="Arial" pitchFamily="34" charset="0"/>
                <a:ea typeface="Arial" pitchFamily="34" charset="-122"/>
                <a:cs typeface="Arial" pitchFamily="34" charset="-120"/>
              </a:rPr>
              <a:t>Mi superpoder es CONTAR a un adulto de confianza</a:t>
            </a:r>
            <a:endParaRPr lang="en-US" sz="1250" dirty="0"/>
          </a:p>
        </p:txBody>
      </p:sp>
      <p:sp>
        <p:nvSpPr>
          <p:cNvPr id="28" name="Text 20"/>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29" name="Text 21"/>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30" name="Text 22"/>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18/20</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822960"/>
            <a:ext cx="8138160" cy="457200"/>
          </a:xfrm>
          <a:prstGeom prst="rect">
            <a:avLst/>
          </a:prstGeom>
          <a:noFill/>
          <a:ln/>
        </p:spPr>
        <p:txBody>
          <a:bodyPr wrap="square" lIns="0" tIns="0" rIns="0" bIns="0" rtlCol="0" anchor="ctr"/>
          <a:lstStyle/>
          <a:p>
            <a:pPr algn="ctr" indent="0" marL="0">
              <a:buNone/>
            </a:pPr>
            <a:r>
              <a:rPr lang="en-US" sz="1600" b="1" spc="300" kern="0" dirty="0">
                <a:solidFill>
                  <a:srgbClr val="DC5428"/>
                </a:solidFill>
                <a:latin typeface="Courier New" pitchFamily="34" charset="0"/>
                <a:ea typeface="Courier New" pitchFamily="34" charset="-122"/>
                <a:cs typeface="Courier New" pitchFamily="34" charset="-120"/>
              </a:rPr>
              <a:t>EL JURAMENTO DEL GUARDIÁN</a:t>
            </a:r>
            <a:endParaRPr lang="en-US" sz="1600" dirty="0"/>
          </a:p>
        </p:txBody>
      </p:sp>
      <p:sp>
        <p:nvSpPr>
          <p:cNvPr id="3" name="Text 1"/>
          <p:cNvSpPr/>
          <p:nvPr/>
        </p:nvSpPr>
        <p:spPr>
          <a:xfrm>
            <a:off x="502920" y="1554480"/>
            <a:ext cx="8138160" cy="2468880"/>
          </a:xfrm>
          <a:prstGeom prst="rect">
            <a:avLst/>
          </a:prstGeom>
          <a:noFill/>
          <a:ln/>
        </p:spPr>
        <p:txBody>
          <a:bodyPr wrap="square" lIns="0" tIns="0" rIns="0" bIns="0" rtlCol="0" anchor="ctr"/>
          <a:lstStyle/>
          <a:p>
            <a:pPr algn="ctr" indent="0" marL="0">
              <a:lnSpc>
                <a:spcPts val="4200"/>
              </a:lnSpc>
              <a:buNone/>
            </a:pPr>
            <a:r>
              <a:rPr lang="en-US" sz="2700" b="1" dirty="0">
                <a:solidFill>
                  <a:srgbClr val="FFFFFF"/>
                </a:solidFill>
                <a:latin typeface="Arial" pitchFamily="34" charset="0"/>
                <a:ea typeface="Arial" pitchFamily="34" charset="-122"/>
                <a:cs typeface="Arial" pitchFamily="34" charset="-120"/>
              </a:rPr>
              <a:t>“Prometo cuidar mi tesoro,
guardar mi llave,
frenar ante las trampas,
usar mis palabras para el bien...
</a:t>
            </a:r>
            <a:pPr algn="ctr" indent="0" marL="0">
              <a:lnSpc>
                <a:spcPts val="4200"/>
              </a:lnSpc>
              <a:buNone/>
            </a:pPr>
            <a:r>
              <a:rPr lang="en-US" sz="2700" b="1" dirty="0">
                <a:solidFill>
                  <a:srgbClr val="0CA6CF"/>
                </a:solidFill>
                <a:latin typeface="Arial" pitchFamily="34" charset="0"/>
                <a:ea typeface="Arial" pitchFamily="34" charset="-122"/>
                <a:cs typeface="Arial" pitchFamily="34" charset="-120"/>
              </a:rPr>
              <a:t>y contar siempre a un adulto de confianza.”</a:t>
            </a:r>
            <a:endParaRPr lang="en-US" sz="2700" dirty="0"/>
          </a:p>
        </p:txBody>
      </p:sp>
      <p:sp>
        <p:nvSpPr>
          <p:cNvPr id="4" name="Text 2"/>
          <p:cNvSpPr/>
          <p:nvPr/>
        </p:nvSpPr>
        <p:spPr>
          <a:xfrm>
            <a:off x="502920" y="4160520"/>
            <a:ext cx="8138160" cy="365760"/>
          </a:xfrm>
          <a:prstGeom prst="rect">
            <a:avLst/>
          </a:prstGeom>
          <a:noFill/>
          <a:ln/>
        </p:spPr>
        <p:txBody>
          <a:bodyPr wrap="square" lIns="0" tIns="0" rIns="0" bIns="0" rtlCol="0" anchor="ctr"/>
          <a:lstStyle/>
          <a:p>
            <a:pPr algn="ctr" indent="0" marL="0">
              <a:buNone/>
            </a:pPr>
            <a:r>
              <a:rPr lang="en-US" sz="1400" i="1" dirty="0">
                <a:solidFill>
                  <a:srgbClr val="8294A3"/>
                </a:solidFill>
                <a:latin typeface="Arial" pitchFamily="34" charset="0"/>
                <a:ea typeface="Arial" pitchFamily="34" charset="-122"/>
                <a:cs typeface="Arial" pitchFamily="34" charset="-120"/>
              </a:rPr>
              <a:t>(se jura con la mano en el corazón y cara de Guardián serio)</a:t>
            </a:r>
            <a:endParaRPr lang="en-US" sz="1400" dirty="0"/>
          </a:p>
        </p:txBody>
      </p:sp>
      <p:sp>
        <p:nvSpPr>
          <p:cNvPr id="5" name="Text 3"/>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6" name="Text 4"/>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7" name="Text 5"/>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19/20</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3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300" b="1" spc="400" kern="0" dirty="0">
                <a:solidFill>
                  <a:srgbClr val="0CA6CF"/>
                </a:solidFill>
                <a:latin typeface="Courier New" pitchFamily="34" charset="0"/>
                <a:ea typeface="Courier New" pitchFamily="34" charset="-122"/>
                <a:cs typeface="Courier New" pitchFamily="34" charset="-120"/>
              </a:rPr>
              <a:t>PRIMERO, LA VERDAD</a:t>
            </a:r>
            <a:endParaRPr lang="en-US" sz="1300" dirty="0"/>
          </a:p>
        </p:txBody>
      </p:sp>
      <p:sp>
        <p:nvSpPr>
          <p:cNvPr id="3" name="Text 1"/>
          <p:cNvSpPr/>
          <p:nvPr/>
        </p:nvSpPr>
        <p:spPr>
          <a:xfrm>
            <a:off x="502920" y="1143000"/>
            <a:ext cx="8138160" cy="777240"/>
          </a:xfrm>
          <a:prstGeom prst="rect">
            <a:avLst/>
          </a:prstGeom>
          <a:noFill/>
          <a:ln/>
        </p:spPr>
        <p:txBody>
          <a:bodyPr wrap="square" lIns="0" tIns="0" rIns="0" bIns="0" rtlCol="0" anchor="ctr"/>
          <a:lstStyle/>
          <a:p>
            <a:pPr indent="0" marL="0">
              <a:buNone/>
            </a:pPr>
            <a:r>
              <a:rPr lang="en-US" sz="4200" b="1" dirty="0">
                <a:solidFill>
                  <a:srgbClr val="FFFFFF"/>
                </a:solidFill>
                <a:latin typeface="Arial" pitchFamily="34" charset="0"/>
                <a:ea typeface="Arial" pitchFamily="34" charset="-122"/>
                <a:cs typeface="Arial" pitchFamily="34" charset="-120"/>
              </a:rPr>
              <a:t>Internet es </a:t>
            </a:r>
            <a:pPr indent="0" marL="0">
              <a:buNone/>
            </a:pPr>
            <a:r>
              <a:rPr lang="en-US" sz="4200" b="1" dirty="0">
                <a:solidFill>
                  <a:srgbClr val="0CA6CF"/>
                </a:solidFill>
                <a:latin typeface="Arial" pitchFamily="34" charset="0"/>
                <a:ea typeface="Arial" pitchFamily="34" charset="-122"/>
                <a:cs typeface="Arial" pitchFamily="34" charset="-120"/>
              </a:rPr>
              <a:t>genial</a:t>
            </a:r>
            <a:pPr indent="0" marL="0">
              <a:buNone/>
            </a:pPr>
            <a:r>
              <a:rPr lang="en-US" sz="4200" b="1" dirty="0">
                <a:solidFill>
                  <a:srgbClr val="FFFFFF"/>
                </a:solidFill>
                <a:latin typeface="Arial" pitchFamily="34" charset="0"/>
                <a:ea typeface="Arial" pitchFamily="34" charset="-122"/>
                <a:cs typeface="Arial" pitchFamily="34" charset="-120"/>
              </a:rPr>
              <a:t>.</a:t>
            </a:r>
            <a:endParaRPr lang="en-US" sz="4200" dirty="0"/>
          </a:p>
        </p:txBody>
      </p:sp>
      <p:sp>
        <p:nvSpPr>
          <p:cNvPr id="4" name="Text 2"/>
          <p:cNvSpPr/>
          <p:nvPr/>
        </p:nvSpPr>
        <p:spPr>
          <a:xfrm>
            <a:off x="502920" y="2103120"/>
            <a:ext cx="7680960" cy="548640"/>
          </a:xfrm>
          <a:prstGeom prst="rect">
            <a:avLst/>
          </a:prstGeom>
          <a:noFill/>
          <a:ln/>
        </p:spPr>
        <p:txBody>
          <a:bodyPr wrap="square" lIns="0" tIns="0" rIns="0" bIns="0" rtlCol="0" anchor="ctr"/>
          <a:lstStyle/>
          <a:p>
            <a:pPr indent="0" marL="0">
              <a:buNone/>
            </a:pPr>
            <a:r>
              <a:rPr lang="en-US" sz="1800" dirty="0">
                <a:solidFill>
                  <a:srgbClr val="D7DEE5"/>
                </a:solidFill>
                <a:latin typeface="Arial" pitchFamily="34" charset="0"/>
                <a:ea typeface="Arial" pitchFamily="34" charset="-122"/>
                <a:cs typeface="Arial" pitchFamily="34" charset="-120"/>
              </a:rPr>
              <a:t>Juegos, videos, música, hablar con tus amigos. Nadie te va a decir que no lo uses.</a:t>
            </a:r>
            <a:endParaRPr lang="en-US" sz="1800" dirty="0"/>
          </a:p>
        </p:txBody>
      </p:sp>
      <p:sp>
        <p:nvSpPr>
          <p:cNvPr id="5" name="Shape 3"/>
          <p:cNvSpPr/>
          <p:nvPr/>
        </p:nvSpPr>
        <p:spPr>
          <a:xfrm>
            <a:off x="502920" y="2880360"/>
            <a:ext cx="8138160" cy="1371600"/>
          </a:xfrm>
          <a:prstGeom prst="roundRect">
            <a:avLst>
              <a:gd name="adj" fmla="val 4000"/>
            </a:avLst>
          </a:prstGeom>
          <a:solidFill>
            <a:srgbClr val="131C25"/>
          </a:solidFill>
          <a:ln w="12700">
            <a:solidFill>
              <a:srgbClr val="1C2832"/>
            </a:solidFill>
            <a:prstDash val="solid"/>
          </a:ln>
        </p:spPr>
      </p:sp>
      <p:sp>
        <p:nvSpPr>
          <p:cNvPr id="6" name="Text 4"/>
          <p:cNvSpPr/>
          <p:nvPr/>
        </p:nvSpPr>
        <p:spPr>
          <a:xfrm>
            <a:off x="777240" y="3063240"/>
            <a:ext cx="7589520" cy="1005840"/>
          </a:xfrm>
          <a:prstGeom prst="rect">
            <a:avLst/>
          </a:prstGeom>
          <a:noFill/>
          <a:ln/>
        </p:spPr>
        <p:txBody>
          <a:bodyPr wrap="square" lIns="0" tIns="0" rIns="0" bIns="0" rtlCol="0" anchor="ctr"/>
          <a:lstStyle/>
          <a:p>
            <a:pPr indent="0" marL="0">
              <a:lnSpc>
                <a:spcPts val="2400"/>
              </a:lnSpc>
              <a:buNone/>
            </a:pPr>
            <a:r>
              <a:rPr lang="en-US" sz="1700" b="1" dirty="0">
                <a:solidFill>
                  <a:srgbClr val="FFFFFF"/>
                </a:solidFill>
                <a:latin typeface="Arial" pitchFamily="34" charset="0"/>
                <a:ea typeface="Arial" pitchFamily="34" charset="-122"/>
                <a:cs typeface="Arial" pitchFamily="34" charset="-120"/>
              </a:rPr>
              <a:t>Pero es como la calle: </a:t>
            </a:r>
            <a:pPr indent="0" marL="0">
              <a:lnSpc>
                <a:spcPts val="2400"/>
              </a:lnSpc>
              <a:buNone/>
            </a:pPr>
            <a:r>
              <a:rPr lang="en-US" sz="1700" dirty="0">
                <a:solidFill>
                  <a:srgbClr val="D7DEE5"/>
                </a:solidFill>
                <a:latin typeface="Arial" pitchFamily="34" charset="0"/>
                <a:ea typeface="Arial" pitchFamily="34" charset="-122"/>
                <a:cs typeface="Arial" pitchFamily="34" charset="-120"/>
              </a:rPr>
              <a:t>divertida, llena de gente... y con algunas reglas para cruzarla sin que te pase nada. Hoy aprendemos esas reglas.</a:t>
            </a:r>
            <a:endParaRPr lang="en-US" sz="1700" dirty="0"/>
          </a:p>
        </p:txBody>
      </p:sp>
      <p:sp>
        <p:nvSpPr>
          <p:cNvPr id="7" name="Text 5"/>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8" name="Text 6"/>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9" name="Text 7"/>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02/20</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PARA DOCENTES Y FAMILIAS</a:t>
            </a:r>
            <a:endParaRPr lang="en-US" sz="1200" dirty="0"/>
          </a:p>
        </p:txBody>
      </p:sp>
      <p:sp>
        <p:nvSpPr>
          <p:cNvPr id="3" name="Text 1"/>
          <p:cNvSpPr/>
          <p:nvPr/>
        </p:nvSpPr>
        <p:spPr>
          <a:xfrm>
            <a:off x="502920" y="1280160"/>
            <a:ext cx="8138160" cy="1371600"/>
          </a:xfrm>
          <a:prstGeom prst="rect">
            <a:avLst/>
          </a:prstGeom>
          <a:noFill/>
          <a:ln/>
        </p:spPr>
        <p:txBody>
          <a:bodyPr wrap="square" lIns="0" tIns="0" rIns="0" bIns="0" rtlCol="0" anchor="ctr"/>
          <a:lstStyle/>
          <a:p>
            <a:pPr indent="0" marL="0">
              <a:lnSpc>
                <a:spcPts val="4300"/>
              </a:lnSpc>
              <a:buNone/>
            </a:pPr>
            <a:r>
              <a:rPr lang="en-US" sz="3400" b="1" dirty="0">
                <a:solidFill>
                  <a:srgbClr val="FFFFFF"/>
                </a:solidFill>
                <a:latin typeface="Arial" pitchFamily="34" charset="0"/>
                <a:ea typeface="Arial" pitchFamily="34" charset="-122"/>
                <a:cs typeface="Arial" pitchFamily="34" charset="-120"/>
              </a:rPr>
              <a:t>Esto fue el comienzo.
</a:t>
            </a:r>
            <a:pPr indent="0" marL="0">
              <a:lnSpc>
                <a:spcPts val="4300"/>
              </a:lnSpc>
              <a:buNone/>
            </a:pPr>
            <a:r>
              <a:rPr lang="en-US" sz="3400" b="1" dirty="0">
                <a:solidFill>
                  <a:srgbClr val="0CA6CF"/>
                </a:solidFill>
                <a:latin typeface="Arial" pitchFamily="34" charset="0"/>
                <a:ea typeface="Arial" pitchFamily="34" charset="-122"/>
                <a:cs typeface="Arial" pitchFamily="34" charset="-120"/>
              </a:rPr>
              <a:t>La guía completa es gratis.</a:t>
            </a:r>
            <a:endParaRPr lang="en-US" sz="3400" dirty="0"/>
          </a:p>
        </p:txBody>
      </p:sp>
      <p:sp>
        <p:nvSpPr>
          <p:cNvPr id="4" name="Text 2"/>
          <p:cNvSpPr/>
          <p:nvPr/>
        </p:nvSpPr>
        <p:spPr>
          <a:xfrm>
            <a:off x="502920" y="2834640"/>
            <a:ext cx="7680960" cy="1005840"/>
          </a:xfrm>
          <a:prstGeom prst="rect">
            <a:avLst/>
          </a:prstGeom>
          <a:noFill/>
          <a:ln/>
        </p:spPr>
        <p:txBody>
          <a:bodyPr wrap="square" lIns="0" tIns="0" rIns="0" bIns="0" rtlCol="0" anchor="ctr"/>
          <a:lstStyle/>
          <a:p>
            <a:pPr indent="0" marL="0">
              <a:lnSpc>
                <a:spcPts val="2300"/>
              </a:lnSpc>
              <a:buNone/>
            </a:pPr>
            <a:r>
              <a:rPr lang="en-US" sz="1600" dirty="0">
                <a:solidFill>
                  <a:srgbClr val="D7DEE5"/>
                </a:solidFill>
                <a:latin typeface="Arial" pitchFamily="34" charset="0"/>
                <a:ea typeface="Arial" pitchFamily="34" charset="-122"/>
                <a:cs typeface="Arial" pitchFamily="34" charset="-120"/>
              </a:rPr>
              <a:t>El libro “Guía de Seguridad de un Hacker” de César Cerrudo incluye un capítulo completo para padres y educadores, y en el sitio hay infografías, un simulador de estafas y una academia interactiva — todo gratuito.</a:t>
            </a:r>
            <a:endParaRPr lang="en-US" sz="1600" dirty="0"/>
          </a:p>
        </p:txBody>
      </p:sp>
      <p:sp>
        <p:nvSpPr>
          <p:cNvPr id="5" name="Text 3"/>
          <p:cNvSpPr/>
          <p:nvPr/>
        </p:nvSpPr>
        <p:spPr>
          <a:xfrm>
            <a:off x="502920" y="4069080"/>
            <a:ext cx="8138160" cy="457200"/>
          </a:xfrm>
          <a:prstGeom prst="rect">
            <a:avLst/>
          </a:prstGeom>
          <a:noFill/>
          <a:ln/>
        </p:spPr>
        <p:txBody>
          <a:bodyPr wrap="square" lIns="0" tIns="0" rIns="0" bIns="0" rtlCol="0" anchor="ctr"/>
          <a:lstStyle/>
          <a:p>
            <a:pPr indent="0" marL="0">
              <a:buNone/>
            </a:pPr>
            <a:r>
              <a:rPr lang="en-US" sz="1800" b="1" spc="300" kern="0" dirty="0">
                <a:solidFill>
                  <a:srgbClr val="DC5428"/>
                </a:solidFill>
                <a:latin typeface="Courier New" pitchFamily="34" charset="0"/>
                <a:ea typeface="Courier New" pitchFamily="34" charset="-122"/>
                <a:cs typeface="Courier New" pitchFamily="34" charset="-120"/>
              </a:rPr>
              <a:t>GUIADEUNHACKER.COM</a:t>
            </a:r>
            <a:endParaRPr lang="en-US" sz="1800" dirty="0"/>
          </a:p>
        </p:txBody>
      </p:sp>
      <p:sp>
        <p:nvSpPr>
          <p:cNvPr id="6" name="Text 4"/>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7" name="Text 5"/>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8" name="Text 6"/>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20/20</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LA PRIMERA REGLA DEL GUARDIÁN</a:t>
            </a:r>
            <a:endParaRPr lang="en-US" sz="1200" dirty="0"/>
          </a:p>
        </p:txBody>
      </p:sp>
      <p:sp>
        <p:nvSpPr>
          <p:cNvPr id="3" name="Text 1"/>
          <p:cNvSpPr/>
          <p:nvPr/>
        </p:nvSpPr>
        <p:spPr>
          <a:xfrm>
            <a:off x="502920" y="1188720"/>
            <a:ext cx="8138160" cy="1371600"/>
          </a:xfrm>
          <a:prstGeom prst="rect">
            <a:avLst/>
          </a:prstGeom>
          <a:noFill/>
          <a:ln/>
        </p:spPr>
        <p:txBody>
          <a:bodyPr wrap="square" lIns="0" tIns="0" rIns="0" bIns="0" rtlCol="0" anchor="ctr"/>
          <a:lstStyle/>
          <a:p>
            <a:pPr indent="0" marL="0">
              <a:lnSpc>
                <a:spcPts val="4400"/>
              </a:lnSpc>
              <a:buNone/>
            </a:pPr>
            <a:r>
              <a:rPr lang="en-US" sz="3600" b="1" dirty="0">
                <a:solidFill>
                  <a:srgbClr val="FFFFFF"/>
                </a:solidFill>
                <a:latin typeface="Arial" pitchFamily="34" charset="0"/>
                <a:ea typeface="Arial" pitchFamily="34" charset="-122"/>
                <a:cs typeface="Arial" pitchFamily="34" charset="-120"/>
              </a:rPr>
              <a:t>En internet, </a:t>
            </a:r>
            <a:pPr indent="0" marL="0">
              <a:lnSpc>
                <a:spcPts val="4400"/>
              </a:lnSpc>
              <a:buNone/>
            </a:pPr>
            <a:r>
              <a:rPr lang="en-US" sz="3600" b="1" dirty="0">
                <a:solidFill>
                  <a:srgbClr val="DC5428"/>
                </a:solidFill>
                <a:latin typeface="Arial" pitchFamily="34" charset="0"/>
                <a:ea typeface="Arial" pitchFamily="34" charset="-122"/>
                <a:cs typeface="Arial" pitchFamily="34" charset="-120"/>
              </a:rPr>
              <a:t>no sabés quién está del otro lado</a:t>
            </a:r>
            <a:pPr indent="0" marL="0">
              <a:lnSpc>
                <a:spcPts val="4400"/>
              </a:lnSpc>
              <a:buNone/>
            </a:pPr>
            <a:r>
              <a:rPr lang="en-US" sz="3600" b="1" dirty="0">
                <a:solidFill>
                  <a:srgbClr val="FFFFFF"/>
                </a:solidFill>
                <a:latin typeface="Arial" pitchFamily="34" charset="0"/>
                <a:ea typeface="Arial" pitchFamily="34" charset="-122"/>
                <a:cs typeface="Arial" pitchFamily="34" charset="-120"/>
              </a:rPr>
              <a:t>.</a:t>
            </a:r>
            <a:endParaRPr lang="en-US" sz="3600" dirty="0"/>
          </a:p>
        </p:txBody>
      </p:sp>
      <p:sp>
        <p:nvSpPr>
          <p:cNvPr id="4" name="Shape 2"/>
          <p:cNvSpPr/>
          <p:nvPr/>
        </p:nvSpPr>
        <p:spPr>
          <a:xfrm>
            <a:off x="502920" y="2743200"/>
            <a:ext cx="3931920" cy="1645920"/>
          </a:xfrm>
          <a:prstGeom prst="roundRect">
            <a:avLst>
              <a:gd name="adj" fmla="val 3333"/>
            </a:avLst>
          </a:prstGeom>
          <a:solidFill>
            <a:srgbClr val="131C25"/>
          </a:solidFill>
          <a:ln w="12700">
            <a:solidFill>
              <a:srgbClr val="1C2832"/>
            </a:solidFill>
            <a:prstDash val="solid"/>
          </a:ln>
        </p:spPr>
      </p:sp>
      <p:sp>
        <p:nvSpPr>
          <p:cNvPr id="5" name="Shape 3"/>
          <p:cNvSpPr/>
          <p:nvPr/>
        </p:nvSpPr>
        <p:spPr>
          <a:xfrm>
            <a:off x="4709160" y="2743200"/>
            <a:ext cx="3931920" cy="1645920"/>
          </a:xfrm>
          <a:prstGeom prst="roundRect">
            <a:avLst>
              <a:gd name="adj" fmla="val 3333"/>
            </a:avLst>
          </a:prstGeom>
          <a:solidFill>
            <a:srgbClr val="131C25"/>
          </a:solidFill>
          <a:ln w="12700">
            <a:solidFill>
              <a:srgbClr val="1C2832"/>
            </a:solidFill>
            <a:prstDash val="solid"/>
          </a:ln>
        </p:spPr>
      </p:sp>
      <p:sp>
        <p:nvSpPr>
          <p:cNvPr id="6" name="Shape 4"/>
          <p:cNvSpPr/>
          <p:nvPr/>
        </p:nvSpPr>
        <p:spPr>
          <a:xfrm>
            <a:off x="2148840" y="2926080"/>
            <a:ext cx="685800" cy="685800"/>
          </a:xfrm>
          <a:prstGeom prst="ellipse">
            <a:avLst/>
          </a:prstGeom>
          <a:solidFill>
            <a:srgbClr val="0E141A"/>
          </a:solidFill>
          <a:ln w="19050">
            <a:solidFill>
              <a:srgbClr val="0CA6CF"/>
            </a:solidFill>
            <a:prstDash val="solid"/>
          </a:ln>
        </p:spPr>
      </p:sp>
      <p:pic>
        <p:nvPicPr>
          <p:cNvPr id="7" name="Image 0" descr="preencoded.png">    </p:cNvPr>
          <p:cNvPicPr>
            <a:picLocks noChangeAspect="1"/>
          </p:cNvPicPr>
          <p:nvPr/>
        </p:nvPicPr>
        <p:blipFill>
          <a:blip r:embed="rId2"/>
          <a:stretch>
            <a:fillRect/>
          </a:stretch>
        </p:blipFill>
        <p:spPr>
          <a:xfrm>
            <a:off x="2299716" y="3076956"/>
            <a:ext cx="384048" cy="384048"/>
          </a:xfrm>
          <a:prstGeom prst="rect">
            <a:avLst/>
          </a:prstGeom>
        </p:spPr>
      </p:pic>
      <p:sp>
        <p:nvSpPr>
          <p:cNvPr id="8" name="Text 5"/>
          <p:cNvSpPr/>
          <p:nvPr/>
        </p:nvSpPr>
        <p:spPr>
          <a:xfrm>
            <a:off x="685800" y="3703320"/>
            <a:ext cx="3566160" cy="640080"/>
          </a:xfrm>
          <a:prstGeom prst="rect">
            <a:avLst/>
          </a:prstGeom>
          <a:noFill/>
          <a:ln/>
        </p:spPr>
        <p:txBody>
          <a:bodyPr wrap="square" lIns="0" tIns="0" rIns="0" bIns="0" rtlCol="0" anchor="ctr"/>
          <a:lstStyle/>
          <a:p>
            <a:pPr algn="ctr" indent="0" marL="0">
              <a:lnSpc>
                <a:spcPts val="1700"/>
              </a:lnSpc>
              <a:buNone/>
            </a:pPr>
            <a:r>
              <a:rPr lang="en-US" sz="1350" dirty="0">
                <a:solidFill>
                  <a:srgbClr val="D7DEE5"/>
                </a:solidFill>
                <a:latin typeface="Arial" pitchFamily="34" charset="0"/>
                <a:ea typeface="Arial" pitchFamily="34" charset="-122"/>
                <a:cs typeface="Arial" pitchFamily="34" charset="-120"/>
              </a:rPr>
              <a:t>Lo que ves:</a:t>
            </a:r>
            <a:endParaRPr lang="en-US" sz="1350" dirty="0"/>
          </a:p>
          <a:p>
            <a:pPr algn="ctr" indent="0" marL="0">
              <a:lnSpc>
                <a:spcPts val="1700"/>
              </a:lnSpc>
              <a:buNone/>
            </a:pPr>
            <a:r>
              <a:rPr lang="en-US" sz="1350" dirty="0">
                <a:solidFill>
                  <a:srgbClr val="D7DEE5"/>
                </a:solidFill>
                <a:latin typeface="Arial" pitchFamily="34" charset="0"/>
                <a:ea typeface="Arial" pitchFamily="34" charset="-122"/>
                <a:cs typeface="Arial" pitchFamily="34" charset="-120"/>
              </a:rPr>
              <a:t>un avatar que dice ser</a:t>
            </a:r>
            <a:endParaRPr lang="en-US" sz="1350" dirty="0"/>
          </a:p>
          <a:p>
            <a:pPr algn="ctr" indent="0" marL="0">
              <a:lnSpc>
                <a:spcPts val="1700"/>
              </a:lnSpc>
              <a:buNone/>
            </a:pPr>
            <a:r>
              <a:rPr lang="en-US" sz="1350" dirty="0">
                <a:solidFill>
                  <a:srgbClr val="D7DEE5"/>
                </a:solidFill>
                <a:latin typeface="Arial" pitchFamily="34" charset="0"/>
                <a:ea typeface="Arial" pitchFamily="34" charset="-122"/>
                <a:cs typeface="Arial" pitchFamily="34" charset="-120"/>
              </a:rPr>
              <a:t>“un chico de tu edad”</a:t>
            </a:r>
            <a:endParaRPr lang="en-US" sz="1350" dirty="0"/>
          </a:p>
        </p:txBody>
      </p:sp>
      <p:sp>
        <p:nvSpPr>
          <p:cNvPr id="9" name="Shape 6"/>
          <p:cNvSpPr/>
          <p:nvPr/>
        </p:nvSpPr>
        <p:spPr>
          <a:xfrm>
            <a:off x="6355080" y="2926080"/>
            <a:ext cx="685800" cy="685800"/>
          </a:xfrm>
          <a:prstGeom prst="ellipse">
            <a:avLst/>
          </a:prstGeom>
          <a:solidFill>
            <a:srgbClr val="0E141A"/>
          </a:solidFill>
          <a:ln w="19050">
            <a:solidFill>
              <a:srgbClr val="DC5428"/>
            </a:solidFill>
            <a:prstDash val="solid"/>
          </a:ln>
        </p:spPr>
      </p:sp>
      <p:pic>
        <p:nvPicPr>
          <p:cNvPr id="10" name="Image 1" descr="preencoded.png">    </p:cNvPr>
          <p:cNvPicPr>
            <a:picLocks noChangeAspect="1"/>
          </p:cNvPicPr>
          <p:nvPr/>
        </p:nvPicPr>
        <p:blipFill>
          <a:blip r:embed="rId3"/>
          <a:stretch>
            <a:fillRect/>
          </a:stretch>
        </p:blipFill>
        <p:spPr>
          <a:xfrm>
            <a:off x="6505956" y="3076956"/>
            <a:ext cx="384048" cy="384048"/>
          </a:xfrm>
          <a:prstGeom prst="rect">
            <a:avLst/>
          </a:prstGeom>
        </p:spPr>
      </p:pic>
      <p:sp>
        <p:nvSpPr>
          <p:cNvPr id="11" name="Text 7"/>
          <p:cNvSpPr/>
          <p:nvPr/>
        </p:nvSpPr>
        <p:spPr>
          <a:xfrm>
            <a:off x="4892040" y="3703320"/>
            <a:ext cx="3566160" cy="640080"/>
          </a:xfrm>
          <a:prstGeom prst="rect">
            <a:avLst/>
          </a:prstGeom>
          <a:noFill/>
          <a:ln/>
        </p:spPr>
        <p:txBody>
          <a:bodyPr wrap="square" lIns="0" tIns="0" rIns="0" bIns="0" rtlCol="0" anchor="ctr"/>
          <a:lstStyle/>
          <a:p>
            <a:pPr algn="ctr" indent="0" marL="0">
              <a:lnSpc>
                <a:spcPts val="1700"/>
              </a:lnSpc>
              <a:buNone/>
            </a:pPr>
            <a:r>
              <a:rPr lang="en-US" sz="1350" dirty="0">
                <a:solidFill>
                  <a:srgbClr val="D7DEE5"/>
                </a:solidFill>
                <a:latin typeface="Arial" pitchFamily="34" charset="0"/>
                <a:ea typeface="Arial" pitchFamily="34" charset="-122"/>
                <a:cs typeface="Arial" pitchFamily="34" charset="-120"/>
              </a:rPr>
              <a:t>Lo que puede haber:</a:t>
            </a:r>
            <a:endParaRPr lang="en-US" sz="1350" dirty="0"/>
          </a:p>
          <a:p>
            <a:pPr algn="ctr" indent="0" marL="0">
              <a:lnSpc>
                <a:spcPts val="1700"/>
              </a:lnSpc>
              <a:buNone/>
            </a:pPr>
            <a:r>
              <a:rPr lang="en-US" sz="1350" dirty="0">
                <a:solidFill>
                  <a:srgbClr val="D7DEE5"/>
                </a:solidFill>
                <a:latin typeface="Arial" pitchFamily="34" charset="0"/>
                <a:ea typeface="Arial" pitchFamily="34" charset="-122"/>
                <a:cs typeface="Arial" pitchFamily="34" charset="-120"/>
              </a:rPr>
              <a:t>cualquier persona,</a:t>
            </a:r>
            <a:endParaRPr lang="en-US" sz="1350" dirty="0"/>
          </a:p>
          <a:p>
            <a:pPr algn="ctr" indent="0" marL="0">
              <a:lnSpc>
                <a:spcPts val="1700"/>
              </a:lnSpc>
              <a:buNone/>
            </a:pPr>
            <a:r>
              <a:rPr lang="en-US" sz="1350" dirty="0">
                <a:solidFill>
                  <a:srgbClr val="D7DEE5"/>
                </a:solidFill>
                <a:latin typeface="Arial" pitchFamily="34" charset="0"/>
                <a:ea typeface="Arial" pitchFamily="34" charset="-122"/>
                <a:cs typeface="Arial" pitchFamily="34" charset="-120"/>
              </a:rPr>
              <a:t>de cualquier edad</a:t>
            </a:r>
            <a:endParaRPr lang="en-US" sz="1350" dirty="0"/>
          </a:p>
        </p:txBody>
      </p:sp>
      <p:sp>
        <p:nvSpPr>
          <p:cNvPr id="12" name="Text 8"/>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3" name="Text 9"/>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4" name="Text 10"/>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03/20</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REGLA 1 — TU TESORO</a:t>
            </a:r>
            <a:endParaRPr lang="en-US" sz="1200" dirty="0"/>
          </a:p>
        </p:txBody>
      </p:sp>
      <p:sp>
        <p:nvSpPr>
          <p:cNvPr id="3" name="Text 1"/>
          <p:cNvSpPr/>
          <p:nvPr/>
        </p:nvSpPr>
        <p:spPr>
          <a:xfrm>
            <a:off x="502920" y="1097280"/>
            <a:ext cx="8138160" cy="1280160"/>
          </a:xfrm>
          <a:prstGeom prst="rect">
            <a:avLst/>
          </a:prstGeom>
          <a:noFill/>
          <a:ln/>
        </p:spPr>
        <p:txBody>
          <a:bodyPr wrap="square" lIns="0" tIns="0" rIns="0" bIns="0" rtlCol="0" anchor="ctr"/>
          <a:lstStyle/>
          <a:p>
            <a:pPr indent="0" marL="0">
              <a:lnSpc>
                <a:spcPts val="4000"/>
              </a:lnSpc>
              <a:buNone/>
            </a:pPr>
            <a:r>
              <a:rPr lang="en-US" sz="3200" b="1" dirty="0">
                <a:solidFill>
                  <a:srgbClr val="FFFFFF"/>
                </a:solidFill>
                <a:latin typeface="Arial" pitchFamily="34" charset="0"/>
                <a:ea typeface="Arial" pitchFamily="34" charset="-122"/>
                <a:cs typeface="Arial" pitchFamily="34" charset="-120"/>
              </a:rPr>
              <a:t>Tu información es </a:t>
            </a:r>
            <a:pPr indent="0" marL="0">
              <a:lnSpc>
                <a:spcPts val="4000"/>
              </a:lnSpc>
              <a:buNone/>
            </a:pPr>
            <a:r>
              <a:rPr lang="en-US" sz="3200" b="1" dirty="0">
                <a:solidFill>
                  <a:srgbClr val="0CA6CF"/>
                </a:solidFill>
                <a:latin typeface="Arial" pitchFamily="34" charset="0"/>
                <a:ea typeface="Arial" pitchFamily="34" charset="-122"/>
                <a:cs typeface="Arial" pitchFamily="34" charset="-120"/>
              </a:rPr>
              <a:t>un tesoro</a:t>
            </a:r>
            <a:pPr indent="0" marL="0">
              <a:lnSpc>
                <a:spcPts val="4000"/>
              </a:lnSpc>
              <a:buNone/>
            </a:pPr>
            <a:r>
              <a:rPr lang="en-US" sz="3200" b="1" dirty="0">
                <a:solidFill>
                  <a:srgbClr val="FFFFFF"/>
                </a:solidFill>
                <a:latin typeface="Arial" pitchFamily="34" charset="0"/>
                <a:ea typeface="Arial" pitchFamily="34" charset="-122"/>
                <a:cs typeface="Arial" pitchFamily="34" charset="-120"/>
              </a:rPr>
              <a:t>. Y los tesoros no se regalan.</a:t>
            </a:r>
            <a:endParaRPr lang="en-US" sz="3200" dirty="0"/>
          </a:p>
        </p:txBody>
      </p:sp>
      <p:sp>
        <p:nvSpPr>
          <p:cNvPr id="4" name="Shape 2"/>
          <p:cNvSpPr/>
          <p:nvPr/>
        </p:nvSpPr>
        <p:spPr>
          <a:xfrm>
            <a:off x="502920" y="2606040"/>
            <a:ext cx="2606040" cy="685800"/>
          </a:xfrm>
          <a:prstGeom prst="roundRect">
            <a:avLst>
              <a:gd name="adj" fmla="val 8000"/>
            </a:avLst>
          </a:prstGeom>
          <a:solidFill>
            <a:srgbClr val="131C25"/>
          </a:solidFill>
          <a:ln w="12700">
            <a:solidFill>
              <a:srgbClr val="1C2832"/>
            </a:solidFill>
            <a:prstDash val="solid"/>
          </a:ln>
        </p:spPr>
      </p:sp>
      <p:sp>
        <p:nvSpPr>
          <p:cNvPr id="5" name="Text 3"/>
          <p:cNvSpPr/>
          <p:nvPr/>
        </p:nvSpPr>
        <p:spPr>
          <a:xfrm>
            <a:off x="685800" y="2651760"/>
            <a:ext cx="2331720" cy="5943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  Tu nombre completo</a:t>
            </a:r>
            <a:endParaRPr lang="en-US" sz="1500" dirty="0"/>
          </a:p>
        </p:txBody>
      </p:sp>
      <p:sp>
        <p:nvSpPr>
          <p:cNvPr id="6" name="Shape 4"/>
          <p:cNvSpPr/>
          <p:nvPr/>
        </p:nvSpPr>
        <p:spPr>
          <a:xfrm>
            <a:off x="3291840" y="2606040"/>
            <a:ext cx="2606040" cy="685800"/>
          </a:xfrm>
          <a:prstGeom prst="roundRect">
            <a:avLst>
              <a:gd name="adj" fmla="val 8000"/>
            </a:avLst>
          </a:prstGeom>
          <a:solidFill>
            <a:srgbClr val="131C25"/>
          </a:solidFill>
          <a:ln w="12700">
            <a:solidFill>
              <a:srgbClr val="1C2832"/>
            </a:solidFill>
            <a:prstDash val="solid"/>
          </a:ln>
        </p:spPr>
      </p:sp>
      <p:sp>
        <p:nvSpPr>
          <p:cNvPr id="7" name="Text 5"/>
          <p:cNvSpPr/>
          <p:nvPr/>
        </p:nvSpPr>
        <p:spPr>
          <a:xfrm>
            <a:off x="3474720" y="2651760"/>
            <a:ext cx="2331720" cy="5943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  Tu dirección</a:t>
            </a:r>
            <a:endParaRPr lang="en-US" sz="1500" dirty="0"/>
          </a:p>
        </p:txBody>
      </p:sp>
      <p:sp>
        <p:nvSpPr>
          <p:cNvPr id="8" name="Shape 6"/>
          <p:cNvSpPr/>
          <p:nvPr/>
        </p:nvSpPr>
        <p:spPr>
          <a:xfrm>
            <a:off x="6080760" y="2606040"/>
            <a:ext cx="2606040" cy="685800"/>
          </a:xfrm>
          <a:prstGeom prst="roundRect">
            <a:avLst>
              <a:gd name="adj" fmla="val 8000"/>
            </a:avLst>
          </a:prstGeom>
          <a:solidFill>
            <a:srgbClr val="131C25"/>
          </a:solidFill>
          <a:ln w="12700">
            <a:solidFill>
              <a:srgbClr val="1C2832"/>
            </a:solidFill>
            <a:prstDash val="solid"/>
          </a:ln>
        </p:spPr>
      </p:sp>
      <p:sp>
        <p:nvSpPr>
          <p:cNvPr id="9" name="Text 7"/>
          <p:cNvSpPr/>
          <p:nvPr/>
        </p:nvSpPr>
        <p:spPr>
          <a:xfrm>
            <a:off x="6263640" y="2651760"/>
            <a:ext cx="2331720" cy="5943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  Tu colegio</a:t>
            </a:r>
            <a:endParaRPr lang="en-US" sz="1500" dirty="0"/>
          </a:p>
        </p:txBody>
      </p:sp>
      <p:sp>
        <p:nvSpPr>
          <p:cNvPr id="10" name="Shape 8"/>
          <p:cNvSpPr/>
          <p:nvPr/>
        </p:nvSpPr>
        <p:spPr>
          <a:xfrm>
            <a:off x="502920" y="3474720"/>
            <a:ext cx="2606040" cy="685800"/>
          </a:xfrm>
          <a:prstGeom prst="roundRect">
            <a:avLst>
              <a:gd name="adj" fmla="val 8000"/>
            </a:avLst>
          </a:prstGeom>
          <a:solidFill>
            <a:srgbClr val="131C25"/>
          </a:solidFill>
          <a:ln w="12700">
            <a:solidFill>
              <a:srgbClr val="1C2832"/>
            </a:solidFill>
            <a:prstDash val="solid"/>
          </a:ln>
        </p:spPr>
      </p:sp>
      <p:sp>
        <p:nvSpPr>
          <p:cNvPr id="11" name="Text 9"/>
          <p:cNvSpPr/>
          <p:nvPr/>
        </p:nvSpPr>
        <p:spPr>
          <a:xfrm>
            <a:off x="685800" y="3520440"/>
            <a:ext cx="2331720" cy="5943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  Tu teléfono</a:t>
            </a:r>
            <a:endParaRPr lang="en-US" sz="1500" dirty="0"/>
          </a:p>
        </p:txBody>
      </p:sp>
      <p:sp>
        <p:nvSpPr>
          <p:cNvPr id="12" name="Shape 10"/>
          <p:cNvSpPr/>
          <p:nvPr/>
        </p:nvSpPr>
        <p:spPr>
          <a:xfrm>
            <a:off x="3291840" y="3474720"/>
            <a:ext cx="2606040" cy="685800"/>
          </a:xfrm>
          <a:prstGeom prst="roundRect">
            <a:avLst>
              <a:gd name="adj" fmla="val 8000"/>
            </a:avLst>
          </a:prstGeom>
          <a:solidFill>
            <a:srgbClr val="131C25"/>
          </a:solidFill>
          <a:ln w="12700">
            <a:solidFill>
              <a:srgbClr val="1C2832"/>
            </a:solidFill>
            <a:prstDash val="solid"/>
          </a:ln>
        </p:spPr>
      </p:sp>
      <p:sp>
        <p:nvSpPr>
          <p:cNvPr id="13" name="Text 11"/>
          <p:cNvSpPr/>
          <p:nvPr/>
        </p:nvSpPr>
        <p:spPr>
          <a:xfrm>
            <a:off x="3474720" y="3520440"/>
            <a:ext cx="2331720" cy="5943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  Tus fotos</a:t>
            </a:r>
            <a:endParaRPr lang="en-US" sz="1500" dirty="0"/>
          </a:p>
        </p:txBody>
      </p:sp>
      <p:sp>
        <p:nvSpPr>
          <p:cNvPr id="14" name="Shape 12"/>
          <p:cNvSpPr/>
          <p:nvPr/>
        </p:nvSpPr>
        <p:spPr>
          <a:xfrm>
            <a:off x="6080760" y="3474720"/>
            <a:ext cx="2606040" cy="685800"/>
          </a:xfrm>
          <a:prstGeom prst="roundRect">
            <a:avLst>
              <a:gd name="adj" fmla="val 8000"/>
            </a:avLst>
          </a:prstGeom>
          <a:solidFill>
            <a:srgbClr val="131C25"/>
          </a:solidFill>
          <a:ln w="12700">
            <a:solidFill>
              <a:srgbClr val="1C2832"/>
            </a:solidFill>
            <a:prstDash val="solid"/>
          </a:ln>
        </p:spPr>
      </p:sp>
      <p:sp>
        <p:nvSpPr>
          <p:cNvPr id="15" name="Text 13"/>
          <p:cNvSpPr/>
          <p:nvPr/>
        </p:nvSpPr>
        <p:spPr>
          <a:xfrm>
            <a:off x="6263640" y="3520440"/>
            <a:ext cx="2331720" cy="594360"/>
          </a:xfrm>
          <a:prstGeom prst="rect">
            <a:avLst/>
          </a:prstGeom>
          <a:noFill/>
          <a:ln/>
        </p:spPr>
        <p:txBody>
          <a:bodyPr wrap="square" lIns="0" tIns="0" rIns="0" bIns="0" rtlCol="0" anchor="ctr"/>
          <a:lstStyle/>
          <a:p>
            <a:pPr indent="0" marL="0">
              <a:buNone/>
            </a:pPr>
            <a:r>
              <a:rPr lang="en-US" sz="1500" b="1" dirty="0">
                <a:solidFill>
                  <a:srgbClr val="FFFFFF"/>
                </a:solidFill>
                <a:latin typeface="Arial" pitchFamily="34" charset="0"/>
                <a:ea typeface="Arial" pitchFamily="34" charset="-122"/>
                <a:cs typeface="Arial" pitchFamily="34" charset="-120"/>
              </a:rPr>
              <a:t>🔒  Dónde estás ahora</a:t>
            </a:r>
            <a:endParaRPr lang="en-US" sz="1500" dirty="0"/>
          </a:p>
        </p:txBody>
      </p:sp>
      <p:sp>
        <p:nvSpPr>
          <p:cNvPr id="16" name="Text 14"/>
          <p:cNvSpPr/>
          <p:nvPr/>
        </p:nvSpPr>
        <p:spPr>
          <a:xfrm>
            <a:off x="502920" y="4407408"/>
            <a:ext cx="8138160" cy="365760"/>
          </a:xfrm>
          <a:prstGeom prst="rect">
            <a:avLst/>
          </a:prstGeom>
          <a:noFill/>
          <a:ln/>
        </p:spPr>
        <p:txBody>
          <a:bodyPr wrap="square" lIns="0" tIns="0" rIns="0" bIns="0" rtlCol="0" anchor="ctr"/>
          <a:lstStyle/>
          <a:p>
            <a:pPr indent="0" marL="0">
              <a:buNone/>
            </a:pPr>
            <a:r>
              <a:rPr lang="en-US" sz="1400" b="1" dirty="0">
                <a:solidFill>
                  <a:srgbClr val="DC5428"/>
                </a:solidFill>
                <a:latin typeface="Arial" pitchFamily="34" charset="0"/>
                <a:ea typeface="Arial" pitchFamily="34" charset="-122"/>
                <a:cs typeface="Arial" pitchFamily="34" charset="-120"/>
              </a:rPr>
              <a:t>Esto NUNCA se comparte con alguien de internet — aunque parezca buena onda.</a:t>
            </a:r>
            <a:endParaRPr lang="en-US" sz="1400" dirty="0"/>
          </a:p>
        </p:txBody>
      </p:sp>
      <p:sp>
        <p:nvSpPr>
          <p:cNvPr id="17" name="Text 15"/>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8" name="Text 16"/>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9" name="Text 17"/>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04/20</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¡A JUGAR! — ¿QUÉ HARÍAS VOS?</a:t>
            </a:r>
            <a:endParaRPr lang="en-US" sz="1200" dirty="0"/>
          </a:p>
        </p:txBody>
      </p:sp>
      <p:sp>
        <p:nvSpPr>
          <p:cNvPr id="3" name="Text 1"/>
          <p:cNvSpPr/>
          <p:nvPr/>
        </p:nvSpPr>
        <p:spPr>
          <a:xfrm>
            <a:off x="502920" y="1097280"/>
            <a:ext cx="8138160" cy="548640"/>
          </a:xfrm>
          <a:prstGeom prst="rect">
            <a:avLst/>
          </a:prstGeom>
          <a:noFill/>
          <a:ln/>
        </p:spPr>
        <p:txBody>
          <a:bodyPr wrap="square" lIns="0" tIns="0" rIns="0" bIns="0" rtlCol="0" anchor="ctr"/>
          <a:lstStyle/>
          <a:p>
            <a:pPr indent="0" marL="0">
              <a:buNone/>
            </a:pPr>
            <a:r>
              <a:rPr lang="en-US" sz="2400" b="1" dirty="0">
                <a:solidFill>
                  <a:srgbClr val="FFFFFF"/>
                </a:solidFill>
                <a:latin typeface="Arial" pitchFamily="34" charset="0"/>
                <a:ea typeface="Arial" pitchFamily="34" charset="-122"/>
                <a:cs typeface="Arial" pitchFamily="34" charset="-120"/>
              </a:rPr>
              <a:t>Estás jugando online y alguien del chat te escribe:</a:t>
            </a:r>
            <a:endParaRPr lang="en-US" sz="2400" dirty="0"/>
          </a:p>
        </p:txBody>
      </p:sp>
      <p:sp>
        <p:nvSpPr>
          <p:cNvPr id="4" name="Shape 2"/>
          <p:cNvSpPr/>
          <p:nvPr/>
        </p:nvSpPr>
        <p:spPr>
          <a:xfrm>
            <a:off x="868680" y="1874520"/>
            <a:ext cx="7406640" cy="1371600"/>
          </a:xfrm>
          <a:prstGeom prst="roundRect">
            <a:avLst>
              <a:gd name="adj" fmla="val 4000"/>
            </a:avLst>
          </a:prstGeom>
          <a:solidFill>
            <a:srgbClr val="0E141A"/>
          </a:solidFill>
          <a:ln w="12700">
            <a:solidFill>
              <a:srgbClr val="1C2832"/>
            </a:solidFill>
            <a:prstDash val="solid"/>
          </a:ln>
        </p:spPr>
      </p:sp>
      <p:sp>
        <p:nvSpPr>
          <p:cNvPr id="5" name="Text 3"/>
          <p:cNvSpPr/>
          <p:nvPr/>
        </p:nvSpPr>
        <p:spPr>
          <a:xfrm>
            <a:off x="1143000" y="2057400"/>
            <a:ext cx="6858000" cy="1005840"/>
          </a:xfrm>
          <a:prstGeom prst="rect">
            <a:avLst/>
          </a:prstGeom>
          <a:noFill/>
          <a:ln/>
        </p:spPr>
        <p:txBody>
          <a:bodyPr wrap="square" lIns="0" tIns="0" rIns="0" bIns="0" rtlCol="0" anchor="ctr"/>
          <a:lstStyle/>
          <a:p>
            <a:pPr indent="0" marL="0">
              <a:lnSpc>
                <a:spcPts val="2400"/>
              </a:lnSpc>
              <a:buNone/>
            </a:pPr>
            <a:r>
              <a:rPr lang="en-US" sz="1700" b="1" dirty="0">
                <a:solidFill>
                  <a:srgbClr val="0CA6CF"/>
                </a:solidFill>
                <a:latin typeface="Arial" pitchFamily="34" charset="0"/>
                <a:ea typeface="Arial" pitchFamily="34" charset="-122"/>
                <a:cs typeface="Arial" pitchFamily="34" charset="-120"/>
              </a:rPr>
              <a:t>DragonGamer_99: </a:t>
            </a:r>
            <a:pPr indent="0" marL="0">
              <a:lnSpc>
                <a:spcPts val="2400"/>
              </a:lnSpc>
              <a:buNone/>
            </a:pPr>
            <a:r>
              <a:rPr lang="en-US" sz="1700" dirty="0">
                <a:solidFill>
                  <a:srgbClr val="D7DEE5"/>
                </a:solidFill>
                <a:latin typeface="Arial" pitchFamily="34" charset="0"/>
                <a:ea typeface="Arial" pitchFamily="34" charset="-122"/>
                <a:cs typeface="Arial" pitchFamily="34" charset="-120"/>
              </a:rPr>
              <a:t>jaja qué bien jugás!! cómo te llamás de verdad? a qué cole vas? capaz vivimos cerca y jugamos juntos</a:t>
            </a:r>
            <a:endParaRPr lang="en-US" sz="1700" dirty="0"/>
          </a:p>
        </p:txBody>
      </p:sp>
      <p:sp>
        <p:nvSpPr>
          <p:cNvPr id="6" name="Text 4"/>
          <p:cNvSpPr/>
          <p:nvPr/>
        </p:nvSpPr>
        <p:spPr>
          <a:xfrm>
            <a:off x="502920" y="3520440"/>
            <a:ext cx="8138160" cy="457200"/>
          </a:xfrm>
          <a:prstGeom prst="rect">
            <a:avLst/>
          </a:prstGeom>
          <a:noFill/>
          <a:ln/>
        </p:spPr>
        <p:txBody>
          <a:bodyPr wrap="square" lIns="0" tIns="0" rIns="0" bIns="0" rtlCol="0" anchor="ctr"/>
          <a:lstStyle/>
          <a:p>
            <a:pPr indent="0" marL="0">
              <a:buNone/>
            </a:pPr>
            <a:r>
              <a:rPr lang="en-US" sz="2200" b="1" dirty="0">
                <a:solidFill>
                  <a:srgbClr val="DC5428"/>
                </a:solidFill>
                <a:latin typeface="Arial" pitchFamily="34" charset="0"/>
                <a:ea typeface="Arial" pitchFamily="34" charset="-122"/>
                <a:cs typeface="Arial" pitchFamily="34" charset="-120"/>
              </a:rPr>
              <a:t>¿Qué hace un Guardián?</a:t>
            </a:r>
            <a:endParaRPr lang="en-US" sz="2200" dirty="0"/>
          </a:p>
        </p:txBody>
      </p:sp>
      <p:sp>
        <p:nvSpPr>
          <p:cNvPr id="7" name="Text 5"/>
          <p:cNvSpPr/>
          <p:nvPr/>
        </p:nvSpPr>
        <p:spPr>
          <a:xfrm>
            <a:off x="502920" y="4069080"/>
            <a:ext cx="8138160" cy="365760"/>
          </a:xfrm>
          <a:prstGeom prst="rect">
            <a:avLst/>
          </a:prstGeom>
          <a:noFill/>
          <a:ln/>
        </p:spPr>
        <p:txBody>
          <a:bodyPr wrap="square" lIns="0" tIns="0" rIns="0" bIns="0" rtlCol="0" anchor="ctr"/>
          <a:lstStyle/>
          <a:p>
            <a:pPr indent="0" marL="0">
              <a:buNone/>
            </a:pPr>
            <a:r>
              <a:rPr lang="en-US" sz="1400" i="1" dirty="0">
                <a:solidFill>
                  <a:srgbClr val="8294A3"/>
                </a:solidFill>
                <a:latin typeface="Arial" pitchFamily="34" charset="0"/>
                <a:ea typeface="Arial" pitchFamily="34" charset="-122"/>
                <a:cs typeface="Arial" pitchFamily="34" charset="-120"/>
              </a:rPr>
              <a:t>(pensalo... en la próxima pantalla está la respuesta)</a:t>
            </a:r>
            <a:endParaRPr lang="en-US" sz="1400" dirty="0"/>
          </a:p>
        </p:txBody>
      </p:sp>
      <p:sp>
        <p:nvSpPr>
          <p:cNvPr id="8" name="Text 6"/>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9" name="Text 7"/>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0" name="Text 8"/>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05/20</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LA JUGADA DEL GUARDIÁN</a:t>
            </a:r>
            <a:endParaRPr lang="en-US" sz="1200" dirty="0"/>
          </a:p>
        </p:txBody>
      </p:sp>
      <p:sp>
        <p:nvSpPr>
          <p:cNvPr id="3" name="Shape 1"/>
          <p:cNvSpPr/>
          <p:nvPr/>
        </p:nvSpPr>
        <p:spPr>
          <a:xfrm>
            <a:off x="502920" y="1234440"/>
            <a:ext cx="8138160" cy="914400"/>
          </a:xfrm>
          <a:prstGeom prst="roundRect">
            <a:avLst>
              <a:gd name="adj" fmla="val 6000"/>
            </a:avLst>
          </a:prstGeom>
          <a:solidFill>
            <a:srgbClr val="131C25"/>
          </a:solidFill>
          <a:ln w="12700">
            <a:solidFill>
              <a:srgbClr val="1C2832"/>
            </a:solidFill>
            <a:prstDash val="solid"/>
          </a:ln>
        </p:spPr>
      </p:sp>
      <p:sp>
        <p:nvSpPr>
          <p:cNvPr id="4" name="Shape 2"/>
          <p:cNvSpPr/>
          <p:nvPr/>
        </p:nvSpPr>
        <p:spPr>
          <a:xfrm>
            <a:off x="731520" y="1371600"/>
            <a:ext cx="640080" cy="640080"/>
          </a:xfrm>
          <a:prstGeom prst="ellipse">
            <a:avLst/>
          </a:prstGeom>
          <a:solidFill>
            <a:srgbClr val="0E141A"/>
          </a:solidFill>
          <a:ln w="19050">
            <a:solidFill>
              <a:srgbClr val="DC5428"/>
            </a:solidFill>
            <a:prstDash val="solid"/>
          </a:ln>
        </p:spPr>
      </p:sp>
      <p:pic>
        <p:nvPicPr>
          <p:cNvPr id="5" name="Image 0" descr="preencoded.png">    </p:cNvPr>
          <p:cNvPicPr>
            <a:picLocks noChangeAspect="1"/>
          </p:cNvPicPr>
          <p:nvPr/>
        </p:nvPicPr>
        <p:blipFill>
          <a:blip r:embed="rId2"/>
          <a:stretch>
            <a:fillRect/>
          </a:stretch>
        </p:blipFill>
        <p:spPr>
          <a:xfrm>
            <a:off x="872338" y="1512418"/>
            <a:ext cx="358445" cy="358445"/>
          </a:xfrm>
          <a:prstGeom prst="rect">
            <a:avLst/>
          </a:prstGeom>
        </p:spPr>
      </p:pic>
      <p:sp>
        <p:nvSpPr>
          <p:cNvPr id="6" name="Text 3"/>
          <p:cNvSpPr/>
          <p:nvPr/>
        </p:nvSpPr>
        <p:spPr>
          <a:xfrm>
            <a:off x="1600200" y="1307592"/>
            <a:ext cx="6858000" cy="777240"/>
          </a:xfrm>
          <a:prstGeom prst="rect">
            <a:avLst/>
          </a:prstGeom>
          <a:noFill/>
          <a:ln/>
        </p:spPr>
        <p:txBody>
          <a:bodyPr wrap="square" lIns="0" tIns="0" rIns="0" bIns="0" rtlCol="0" anchor="ctr"/>
          <a:lstStyle/>
          <a:p>
            <a:pPr indent="0" marL="0">
              <a:lnSpc>
                <a:spcPts val="1900"/>
              </a:lnSpc>
              <a:buNone/>
            </a:pPr>
            <a:r>
              <a:rPr lang="en-US" sz="1600" b="1" dirty="0">
                <a:solidFill>
                  <a:srgbClr val="FFFFFF"/>
                </a:solidFill>
                <a:latin typeface="Arial" pitchFamily="34" charset="0"/>
                <a:ea typeface="Arial" pitchFamily="34" charset="-122"/>
                <a:cs typeface="Arial" pitchFamily="34" charset="-120"/>
              </a:rPr>
              <a:t>NO contesta esas preguntas
</a:t>
            </a:r>
            <a:pPr indent="0" marL="0">
              <a:lnSpc>
                <a:spcPts val="1900"/>
              </a:lnSpc>
              <a:buNone/>
            </a:pPr>
            <a:r>
              <a:rPr lang="en-US" sz="1350" dirty="0">
                <a:solidFill>
                  <a:srgbClr val="8294A3"/>
                </a:solidFill>
                <a:latin typeface="Arial" pitchFamily="34" charset="0"/>
                <a:ea typeface="Arial" pitchFamily="34" charset="-122"/>
                <a:cs typeface="Arial" pitchFamily="34" charset="-120"/>
              </a:rPr>
              <a:t>Ni nombre real, ni colegio, ni dónde vive. En el juego sos tu personaje, nada más.</a:t>
            </a:r>
            <a:endParaRPr lang="en-US" sz="1600" dirty="0"/>
          </a:p>
        </p:txBody>
      </p:sp>
      <p:sp>
        <p:nvSpPr>
          <p:cNvPr id="7" name="Shape 4"/>
          <p:cNvSpPr/>
          <p:nvPr/>
        </p:nvSpPr>
        <p:spPr>
          <a:xfrm>
            <a:off x="502920" y="2286000"/>
            <a:ext cx="8138160" cy="914400"/>
          </a:xfrm>
          <a:prstGeom prst="roundRect">
            <a:avLst>
              <a:gd name="adj" fmla="val 6000"/>
            </a:avLst>
          </a:prstGeom>
          <a:solidFill>
            <a:srgbClr val="131C25"/>
          </a:solidFill>
          <a:ln w="12700">
            <a:solidFill>
              <a:srgbClr val="1C2832"/>
            </a:solidFill>
            <a:prstDash val="solid"/>
          </a:ln>
        </p:spPr>
      </p:sp>
      <p:sp>
        <p:nvSpPr>
          <p:cNvPr id="8" name="Shape 5"/>
          <p:cNvSpPr/>
          <p:nvPr/>
        </p:nvSpPr>
        <p:spPr>
          <a:xfrm>
            <a:off x="731520" y="2423160"/>
            <a:ext cx="640080" cy="640080"/>
          </a:xfrm>
          <a:prstGeom prst="ellipse">
            <a:avLst/>
          </a:prstGeom>
          <a:solidFill>
            <a:srgbClr val="0E141A"/>
          </a:solidFill>
          <a:ln w="19050">
            <a:solidFill>
              <a:srgbClr val="DC5428"/>
            </a:solidFill>
            <a:prstDash val="solid"/>
          </a:ln>
        </p:spPr>
      </p:sp>
      <p:pic>
        <p:nvPicPr>
          <p:cNvPr id="9" name="Image 1" descr="preencoded.png">    </p:cNvPr>
          <p:cNvPicPr>
            <a:picLocks noChangeAspect="1"/>
          </p:cNvPicPr>
          <p:nvPr/>
        </p:nvPicPr>
        <p:blipFill>
          <a:blip r:embed="rId3"/>
          <a:stretch>
            <a:fillRect/>
          </a:stretch>
        </p:blipFill>
        <p:spPr>
          <a:xfrm>
            <a:off x="872338" y="2563978"/>
            <a:ext cx="358445" cy="358445"/>
          </a:xfrm>
          <a:prstGeom prst="rect">
            <a:avLst/>
          </a:prstGeom>
        </p:spPr>
      </p:pic>
      <p:sp>
        <p:nvSpPr>
          <p:cNvPr id="10" name="Text 6"/>
          <p:cNvSpPr/>
          <p:nvPr/>
        </p:nvSpPr>
        <p:spPr>
          <a:xfrm>
            <a:off x="1600200" y="2359152"/>
            <a:ext cx="6858000" cy="777240"/>
          </a:xfrm>
          <a:prstGeom prst="rect">
            <a:avLst/>
          </a:prstGeom>
          <a:noFill/>
          <a:ln/>
        </p:spPr>
        <p:txBody>
          <a:bodyPr wrap="square" lIns="0" tIns="0" rIns="0" bIns="0" rtlCol="0" anchor="ctr"/>
          <a:lstStyle/>
          <a:p>
            <a:pPr indent="0" marL="0">
              <a:lnSpc>
                <a:spcPts val="1900"/>
              </a:lnSpc>
              <a:buNone/>
            </a:pPr>
            <a:r>
              <a:rPr lang="en-US" sz="1600" b="1" dirty="0">
                <a:solidFill>
                  <a:srgbClr val="FFFFFF"/>
                </a:solidFill>
                <a:latin typeface="Arial" pitchFamily="34" charset="0"/>
                <a:ea typeface="Arial" pitchFamily="34" charset="-122"/>
                <a:cs typeface="Arial" pitchFamily="34" charset="-120"/>
              </a:rPr>
              <a:t>Usa SIEMPRE un nombre inventado
</a:t>
            </a:r>
            <a:pPr indent="0" marL="0">
              <a:lnSpc>
                <a:spcPts val="1900"/>
              </a:lnSpc>
              <a:buNone/>
            </a:pPr>
            <a:r>
              <a:rPr lang="en-US" sz="1350" dirty="0">
                <a:solidFill>
                  <a:srgbClr val="8294A3"/>
                </a:solidFill>
                <a:latin typeface="Arial" pitchFamily="34" charset="0"/>
                <a:ea typeface="Arial" pitchFamily="34" charset="-122"/>
                <a:cs typeface="Arial" pitchFamily="34" charset="-120"/>
              </a:rPr>
              <a:t>Tu nombre de jugador no dice quién sos ni dónde estás.</a:t>
            </a:r>
            <a:endParaRPr lang="en-US" sz="1600" dirty="0"/>
          </a:p>
        </p:txBody>
      </p:sp>
      <p:sp>
        <p:nvSpPr>
          <p:cNvPr id="11" name="Shape 7"/>
          <p:cNvSpPr/>
          <p:nvPr/>
        </p:nvSpPr>
        <p:spPr>
          <a:xfrm>
            <a:off x="502920" y="3337560"/>
            <a:ext cx="8138160" cy="914400"/>
          </a:xfrm>
          <a:prstGeom prst="roundRect">
            <a:avLst>
              <a:gd name="adj" fmla="val 6000"/>
            </a:avLst>
          </a:prstGeom>
          <a:solidFill>
            <a:srgbClr val="131C25"/>
          </a:solidFill>
          <a:ln w="12700">
            <a:solidFill>
              <a:srgbClr val="1C2832"/>
            </a:solidFill>
            <a:prstDash val="solid"/>
          </a:ln>
        </p:spPr>
      </p:sp>
      <p:sp>
        <p:nvSpPr>
          <p:cNvPr id="12" name="Shape 8"/>
          <p:cNvSpPr/>
          <p:nvPr/>
        </p:nvSpPr>
        <p:spPr>
          <a:xfrm>
            <a:off x="731520" y="3474720"/>
            <a:ext cx="640080" cy="640080"/>
          </a:xfrm>
          <a:prstGeom prst="ellipse">
            <a:avLst/>
          </a:prstGeom>
          <a:solidFill>
            <a:srgbClr val="0E141A"/>
          </a:solidFill>
          <a:ln w="19050">
            <a:solidFill>
              <a:srgbClr val="0CA6CF"/>
            </a:solidFill>
            <a:prstDash val="solid"/>
          </a:ln>
        </p:spPr>
      </p:sp>
      <p:pic>
        <p:nvPicPr>
          <p:cNvPr id="13" name="Image 2" descr="preencoded.png">    </p:cNvPr>
          <p:cNvPicPr>
            <a:picLocks noChangeAspect="1"/>
          </p:cNvPicPr>
          <p:nvPr/>
        </p:nvPicPr>
        <p:blipFill>
          <a:blip r:embed="rId4"/>
          <a:stretch>
            <a:fillRect/>
          </a:stretch>
        </p:blipFill>
        <p:spPr>
          <a:xfrm>
            <a:off x="872338" y="3615538"/>
            <a:ext cx="358445" cy="358445"/>
          </a:xfrm>
          <a:prstGeom prst="rect">
            <a:avLst/>
          </a:prstGeom>
        </p:spPr>
      </p:pic>
      <p:sp>
        <p:nvSpPr>
          <p:cNvPr id="14" name="Text 9"/>
          <p:cNvSpPr/>
          <p:nvPr/>
        </p:nvSpPr>
        <p:spPr>
          <a:xfrm>
            <a:off x="1600200" y="3410712"/>
            <a:ext cx="6858000" cy="777240"/>
          </a:xfrm>
          <a:prstGeom prst="rect">
            <a:avLst/>
          </a:prstGeom>
          <a:noFill/>
          <a:ln/>
        </p:spPr>
        <p:txBody>
          <a:bodyPr wrap="square" lIns="0" tIns="0" rIns="0" bIns="0" rtlCol="0" anchor="ctr"/>
          <a:lstStyle/>
          <a:p>
            <a:pPr indent="0" marL="0">
              <a:lnSpc>
                <a:spcPts val="1900"/>
              </a:lnSpc>
              <a:buNone/>
            </a:pPr>
            <a:r>
              <a:rPr lang="en-US" sz="1600" b="1" dirty="0">
                <a:solidFill>
                  <a:srgbClr val="FFFFFF"/>
                </a:solidFill>
                <a:latin typeface="Arial" pitchFamily="34" charset="0"/>
                <a:ea typeface="Arial" pitchFamily="34" charset="-122"/>
                <a:cs typeface="Arial" pitchFamily="34" charset="-120"/>
              </a:rPr>
              <a:t>Le cuenta a un adulto de confianza
</a:t>
            </a:r>
            <a:pPr indent="0" marL="0">
              <a:lnSpc>
                <a:spcPts val="1900"/>
              </a:lnSpc>
              <a:buNone/>
            </a:pPr>
            <a:r>
              <a:rPr lang="en-US" sz="1350" dirty="0">
                <a:solidFill>
                  <a:srgbClr val="8294A3"/>
                </a:solidFill>
                <a:latin typeface="Arial" pitchFamily="34" charset="0"/>
                <a:ea typeface="Arial" pitchFamily="34" charset="-122"/>
                <a:cs typeface="Arial" pitchFamily="34" charset="-120"/>
              </a:rPr>
              <a:t>Mamá, papá, tu maestra: mostrales el mensaje. Contar no es buchonear: es ser Guardián.</a:t>
            </a:r>
            <a:endParaRPr lang="en-US" sz="1600" dirty="0"/>
          </a:p>
        </p:txBody>
      </p:sp>
      <p:sp>
        <p:nvSpPr>
          <p:cNvPr id="15" name="Text 10"/>
          <p:cNvSpPr/>
          <p:nvPr/>
        </p:nvSpPr>
        <p:spPr>
          <a:xfrm>
            <a:off x="502920" y="4407408"/>
            <a:ext cx="8138160" cy="365760"/>
          </a:xfrm>
          <a:prstGeom prst="rect">
            <a:avLst/>
          </a:prstGeom>
          <a:noFill/>
          <a:ln/>
        </p:spPr>
        <p:txBody>
          <a:bodyPr wrap="square" lIns="0" tIns="0" rIns="0" bIns="0" rtlCol="0" anchor="ctr"/>
          <a:lstStyle/>
          <a:p>
            <a:pPr indent="0" marL="0">
              <a:buNone/>
            </a:pPr>
            <a:r>
              <a:rPr lang="en-US" sz="1350" b="1" dirty="0">
                <a:solidFill>
                  <a:srgbClr val="DC5428"/>
                </a:solidFill>
                <a:latin typeface="Arial" pitchFamily="34" charset="0"/>
                <a:ea typeface="Arial" pitchFamily="34" charset="-122"/>
                <a:cs typeface="Arial" pitchFamily="34" charset="-120"/>
              </a:rPr>
              <a:t>Si alguien te pide que algo “quede en secreto”: esa es la señal más grande para contar.</a:t>
            </a:r>
            <a:endParaRPr lang="en-US" sz="1350" dirty="0"/>
          </a:p>
        </p:txBody>
      </p:sp>
      <p:sp>
        <p:nvSpPr>
          <p:cNvPr id="16" name="Text 11"/>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7" name="Text 12"/>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8" name="Text 13"/>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06/20</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REGLA 2 — TU LLAVE SECRETA</a:t>
            </a:r>
            <a:endParaRPr lang="en-US" sz="1200" dirty="0"/>
          </a:p>
        </p:txBody>
      </p:sp>
      <p:sp>
        <p:nvSpPr>
          <p:cNvPr id="3" name="Text 1"/>
          <p:cNvSpPr/>
          <p:nvPr/>
        </p:nvSpPr>
        <p:spPr>
          <a:xfrm>
            <a:off x="502920" y="1188720"/>
            <a:ext cx="8138160" cy="1463040"/>
          </a:xfrm>
          <a:prstGeom prst="rect">
            <a:avLst/>
          </a:prstGeom>
          <a:noFill/>
          <a:ln/>
        </p:spPr>
        <p:txBody>
          <a:bodyPr wrap="square" lIns="0" tIns="0" rIns="0" bIns="0" rtlCol="0" anchor="ctr"/>
          <a:lstStyle/>
          <a:p>
            <a:pPr indent="0" marL="0">
              <a:lnSpc>
                <a:spcPts val="4200"/>
              </a:lnSpc>
              <a:buNone/>
            </a:pPr>
            <a:r>
              <a:rPr lang="en-US" sz="3400" b="1" dirty="0">
                <a:solidFill>
                  <a:srgbClr val="FFFFFF"/>
                </a:solidFill>
                <a:latin typeface="Arial" pitchFamily="34" charset="0"/>
                <a:ea typeface="Arial" pitchFamily="34" charset="-122"/>
                <a:cs typeface="Arial" pitchFamily="34" charset="-120"/>
              </a:rPr>
              <a:t>Tu contraseña es la llave de tu casillero.
</a:t>
            </a:r>
            <a:pPr indent="0" marL="0">
              <a:lnSpc>
                <a:spcPts val="4200"/>
              </a:lnSpc>
              <a:buNone/>
            </a:pPr>
            <a:r>
              <a:rPr lang="en-US" sz="3400" b="1" dirty="0">
                <a:solidFill>
                  <a:srgbClr val="DC5428"/>
                </a:solidFill>
                <a:latin typeface="Arial" pitchFamily="34" charset="0"/>
                <a:ea typeface="Arial" pitchFamily="34" charset="-122"/>
                <a:cs typeface="Arial" pitchFamily="34" charset="-120"/>
              </a:rPr>
              <a:t>¿Se la darías a un desconocido?</a:t>
            </a:r>
            <a:endParaRPr lang="en-US" sz="3400" dirty="0"/>
          </a:p>
        </p:txBody>
      </p:sp>
      <p:sp>
        <p:nvSpPr>
          <p:cNvPr id="4" name="Shape 2"/>
          <p:cNvSpPr/>
          <p:nvPr/>
        </p:nvSpPr>
        <p:spPr>
          <a:xfrm>
            <a:off x="502920" y="3017520"/>
            <a:ext cx="2606040" cy="1325880"/>
          </a:xfrm>
          <a:prstGeom prst="roundRect">
            <a:avLst>
              <a:gd name="adj" fmla="val 4138"/>
            </a:avLst>
          </a:prstGeom>
          <a:solidFill>
            <a:srgbClr val="131C25"/>
          </a:solidFill>
          <a:ln w="12700">
            <a:solidFill>
              <a:srgbClr val="1C2832"/>
            </a:solidFill>
            <a:prstDash val="solid"/>
          </a:ln>
        </p:spPr>
      </p:sp>
      <p:sp>
        <p:nvSpPr>
          <p:cNvPr id="5" name="Text 3"/>
          <p:cNvSpPr/>
          <p:nvPr/>
        </p:nvSpPr>
        <p:spPr>
          <a:xfrm>
            <a:off x="640080" y="3154680"/>
            <a:ext cx="2331720" cy="411480"/>
          </a:xfrm>
          <a:prstGeom prst="rect">
            <a:avLst/>
          </a:prstGeom>
          <a:noFill/>
          <a:ln/>
        </p:spPr>
        <p:txBody>
          <a:bodyPr wrap="square" lIns="0" tIns="0" rIns="0" bIns="0" rtlCol="0" anchor="ctr"/>
          <a:lstStyle/>
          <a:p>
            <a:pPr algn="ctr" indent="0" marL="0">
              <a:buNone/>
            </a:pPr>
            <a:r>
              <a:rPr lang="en-US" sz="1400" b="1" dirty="0">
                <a:solidFill>
                  <a:srgbClr val="0CA6CF"/>
                </a:solidFill>
                <a:latin typeface="Courier New" pitchFamily="34" charset="0"/>
                <a:ea typeface="Courier New" pitchFamily="34" charset="-122"/>
                <a:cs typeface="Courier New" pitchFamily="34" charset="-120"/>
              </a:rPr>
              <a:t>A NADIE</a:t>
            </a:r>
            <a:endParaRPr lang="en-US" sz="1400" dirty="0"/>
          </a:p>
        </p:txBody>
      </p:sp>
      <p:sp>
        <p:nvSpPr>
          <p:cNvPr id="6" name="Text 4"/>
          <p:cNvSpPr/>
          <p:nvPr/>
        </p:nvSpPr>
        <p:spPr>
          <a:xfrm>
            <a:off x="685800" y="3611880"/>
            <a:ext cx="2240280" cy="685800"/>
          </a:xfrm>
          <a:prstGeom prst="rect">
            <a:avLst/>
          </a:prstGeom>
          <a:noFill/>
          <a:ln/>
        </p:spPr>
        <p:txBody>
          <a:bodyPr wrap="square" lIns="0" tIns="0" rIns="0" bIns="0" rtlCol="0" anchor="ctr"/>
          <a:lstStyle/>
          <a:p>
            <a:pPr algn="ctr" indent="0" marL="0">
              <a:lnSpc>
                <a:spcPts val="1500"/>
              </a:lnSpc>
              <a:buNone/>
            </a:pPr>
            <a:r>
              <a:rPr lang="en-US" sz="1200" dirty="0">
                <a:solidFill>
                  <a:srgbClr val="8294A3"/>
                </a:solidFill>
                <a:latin typeface="Arial" pitchFamily="34" charset="0"/>
                <a:ea typeface="Arial" pitchFamily="34" charset="-122"/>
                <a:cs typeface="Arial" pitchFamily="34" charset="-120"/>
              </a:rPr>
              <a:t>Ni a tu mejor amigo. Solo tus papás pueden conocerla.</a:t>
            </a:r>
            <a:endParaRPr lang="en-US" sz="1200" dirty="0"/>
          </a:p>
        </p:txBody>
      </p:sp>
      <p:sp>
        <p:nvSpPr>
          <p:cNvPr id="7" name="Shape 5"/>
          <p:cNvSpPr/>
          <p:nvPr/>
        </p:nvSpPr>
        <p:spPr>
          <a:xfrm>
            <a:off x="3291840" y="3017520"/>
            <a:ext cx="2606040" cy="1325880"/>
          </a:xfrm>
          <a:prstGeom prst="roundRect">
            <a:avLst>
              <a:gd name="adj" fmla="val 4138"/>
            </a:avLst>
          </a:prstGeom>
          <a:solidFill>
            <a:srgbClr val="131C25"/>
          </a:solidFill>
          <a:ln w="12700">
            <a:solidFill>
              <a:srgbClr val="1C2832"/>
            </a:solidFill>
            <a:prstDash val="solid"/>
          </a:ln>
        </p:spPr>
      </p:sp>
      <p:sp>
        <p:nvSpPr>
          <p:cNvPr id="8" name="Text 6"/>
          <p:cNvSpPr/>
          <p:nvPr/>
        </p:nvSpPr>
        <p:spPr>
          <a:xfrm>
            <a:off x="3429000" y="3154680"/>
            <a:ext cx="2331720" cy="411480"/>
          </a:xfrm>
          <a:prstGeom prst="rect">
            <a:avLst/>
          </a:prstGeom>
          <a:noFill/>
          <a:ln/>
        </p:spPr>
        <p:txBody>
          <a:bodyPr wrap="square" lIns="0" tIns="0" rIns="0" bIns="0" rtlCol="0" anchor="ctr"/>
          <a:lstStyle/>
          <a:p>
            <a:pPr algn="ctr" indent="0" marL="0">
              <a:buNone/>
            </a:pPr>
            <a:r>
              <a:rPr lang="en-US" sz="1400" b="1" dirty="0">
                <a:solidFill>
                  <a:srgbClr val="0CA6CF"/>
                </a:solidFill>
                <a:latin typeface="Courier New" pitchFamily="34" charset="0"/>
                <a:ea typeface="Courier New" pitchFamily="34" charset="-122"/>
                <a:cs typeface="Courier New" pitchFamily="34" charset="-120"/>
              </a:rPr>
              <a:t>LARGA Y RARA</a:t>
            </a:r>
            <a:endParaRPr lang="en-US" sz="1400" dirty="0"/>
          </a:p>
        </p:txBody>
      </p:sp>
      <p:sp>
        <p:nvSpPr>
          <p:cNvPr id="9" name="Text 7"/>
          <p:cNvSpPr/>
          <p:nvPr/>
        </p:nvSpPr>
        <p:spPr>
          <a:xfrm>
            <a:off x="3474720" y="3611880"/>
            <a:ext cx="2240280" cy="685800"/>
          </a:xfrm>
          <a:prstGeom prst="rect">
            <a:avLst/>
          </a:prstGeom>
          <a:noFill/>
          <a:ln/>
        </p:spPr>
        <p:txBody>
          <a:bodyPr wrap="square" lIns="0" tIns="0" rIns="0" bIns="0" rtlCol="0" anchor="ctr"/>
          <a:lstStyle/>
          <a:p>
            <a:pPr algn="ctr" indent="0" marL="0">
              <a:lnSpc>
                <a:spcPts val="1500"/>
              </a:lnSpc>
              <a:buNone/>
            </a:pPr>
            <a:r>
              <a:rPr lang="en-US" sz="1200" dirty="0">
                <a:solidFill>
                  <a:srgbClr val="8294A3"/>
                </a:solidFill>
                <a:latin typeface="Arial" pitchFamily="34" charset="0"/>
                <a:ea typeface="Arial" pitchFamily="34" charset="-122"/>
                <a:cs typeface="Arial" pitchFamily="34" charset="-120"/>
              </a:rPr>
              <a:t>Que nadie pueda adivinarla (¡tu nombre o “1234” no sirven!).</a:t>
            </a:r>
            <a:endParaRPr lang="en-US" sz="1200" dirty="0"/>
          </a:p>
        </p:txBody>
      </p:sp>
      <p:sp>
        <p:nvSpPr>
          <p:cNvPr id="10" name="Shape 8"/>
          <p:cNvSpPr/>
          <p:nvPr/>
        </p:nvSpPr>
        <p:spPr>
          <a:xfrm>
            <a:off x="6080760" y="3017520"/>
            <a:ext cx="2606040" cy="1325880"/>
          </a:xfrm>
          <a:prstGeom prst="roundRect">
            <a:avLst>
              <a:gd name="adj" fmla="val 4138"/>
            </a:avLst>
          </a:prstGeom>
          <a:solidFill>
            <a:srgbClr val="131C25"/>
          </a:solidFill>
          <a:ln w="12700">
            <a:solidFill>
              <a:srgbClr val="1C2832"/>
            </a:solidFill>
            <a:prstDash val="solid"/>
          </a:ln>
        </p:spPr>
      </p:sp>
      <p:sp>
        <p:nvSpPr>
          <p:cNvPr id="11" name="Text 9"/>
          <p:cNvSpPr/>
          <p:nvPr/>
        </p:nvSpPr>
        <p:spPr>
          <a:xfrm>
            <a:off x="6217920" y="3154680"/>
            <a:ext cx="2331720" cy="411480"/>
          </a:xfrm>
          <a:prstGeom prst="rect">
            <a:avLst/>
          </a:prstGeom>
          <a:noFill/>
          <a:ln/>
        </p:spPr>
        <p:txBody>
          <a:bodyPr wrap="square" lIns="0" tIns="0" rIns="0" bIns="0" rtlCol="0" anchor="ctr"/>
          <a:lstStyle/>
          <a:p>
            <a:pPr algn="ctr" indent="0" marL="0">
              <a:buNone/>
            </a:pPr>
            <a:r>
              <a:rPr lang="en-US" sz="1400" b="1" dirty="0">
                <a:solidFill>
                  <a:srgbClr val="0CA6CF"/>
                </a:solidFill>
                <a:latin typeface="Courier New" pitchFamily="34" charset="0"/>
                <a:ea typeface="Courier New" pitchFamily="34" charset="-122"/>
                <a:cs typeface="Courier New" pitchFamily="34" charset="-120"/>
              </a:rPr>
              <a:t>UNA POR JUEGO</a:t>
            </a:r>
            <a:endParaRPr lang="en-US" sz="1400" dirty="0"/>
          </a:p>
        </p:txBody>
      </p:sp>
      <p:sp>
        <p:nvSpPr>
          <p:cNvPr id="12" name="Text 10"/>
          <p:cNvSpPr/>
          <p:nvPr/>
        </p:nvSpPr>
        <p:spPr>
          <a:xfrm>
            <a:off x="6263640" y="3611880"/>
            <a:ext cx="2240280" cy="685800"/>
          </a:xfrm>
          <a:prstGeom prst="rect">
            <a:avLst/>
          </a:prstGeom>
          <a:noFill/>
          <a:ln/>
        </p:spPr>
        <p:txBody>
          <a:bodyPr wrap="square" lIns="0" tIns="0" rIns="0" bIns="0" rtlCol="0" anchor="ctr"/>
          <a:lstStyle/>
          <a:p>
            <a:pPr algn="ctr" indent="0" marL="0">
              <a:lnSpc>
                <a:spcPts val="1500"/>
              </a:lnSpc>
              <a:buNone/>
            </a:pPr>
            <a:r>
              <a:rPr lang="en-US" sz="1200" dirty="0">
                <a:solidFill>
                  <a:srgbClr val="8294A3"/>
                </a:solidFill>
                <a:latin typeface="Arial" pitchFamily="34" charset="0"/>
                <a:ea typeface="Arial" pitchFamily="34" charset="-122"/>
                <a:cs typeface="Arial" pitchFamily="34" charset="-120"/>
              </a:rPr>
              <a:t>Si te descubren una, que no abra todas tus cuentas.</a:t>
            </a:r>
            <a:endParaRPr lang="en-US" sz="1200" dirty="0"/>
          </a:p>
        </p:txBody>
      </p:sp>
      <p:sp>
        <p:nvSpPr>
          <p:cNvPr id="13" name="Text 11"/>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4" name="Text 12"/>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5" name="Text 13"/>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07/20</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¡A JUGAR! — ¿CUÁL ES MÁS FUERTE?</a:t>
            </a:r>
            <a:endParaRPr lang="en-US" sz="1200" dirty="0"/>
          </a:p>
        </p:txBody>
      </p:sp>
      <p:sp>
        <p:nvSpPr>
          <p:cNvPr id="3" name="Text 1"/>
          <p:cNvSpPr/>
          <p:nvPr/>
        </p:nvSpPr>
        <p:spPr>
          <a:xfrm>
            <a:off x="502920" y="1097280"/>
            <a:ext cx="8138160" cy="548640"/>
          </a:xfrm>
          <a:prstGeom prst="rect">
            <a:avLst/>
          </a:prstGeom>
          <a:noFill/>
          <a:ln/>
        </p:spPr>
        <p:txBody>
          <a:bodyPr wrap="square" lIns="0" tIns="0" rIns="0" bIns="0" rtlCol="0" anchor="ctr"/>
          <a:lstStyle/>
          <a:p>
            <a:pPr indent="0" marL="0">
              <a:buNone/>
            </a:pPr>
            <a:r>
              <a:rPr lang="en-US" sz="2600" b="1" dirty="0">
                <a:solidFill>
                  <a:srgbClr val="FFFFFF"/>
                </a:solidFill>
                <a:latin typeface="Arial" pitchFamily="34" charset="0"/>
                <a:ea typeface="Arial" pitchFamily="34" charset="-122"/>
                <a:cs typeface="Arial" pitchFamily="34" charset="-120"/>
              </a:rPr>
              <a:t>Votemos: ¿qué llave es más difícil de adivinar?</a:t>
            </a:r>
            <a:endParaRPr lang="en-US" sz="2600" dirty="0"/>
          </a:p>
        </p:txBody>
      </p:sp>
      <p:sp>
        <p:nvSpPr>
          <p:cNvPr id="4" name="Shape 2"/>
          <p:cNvSpPr/>
          <p:nvPr/>
        </p:nvSpPr>
        <p:spPr>
          <a:xfrm>
            <a:off x="868680" y="1920240"/>
            <a:ext cx="7406640" cy="868680"/>
          </a:xfrm>
          <a:prstGeom prst="roundRect">
            <a:avLst>
              <a:gd name="adj" fmla="val 6316"/>
            </a:avLst>
          </a:prstGeom>
          <a:solidFill>
            <a:srgbClr val="0E141A"/>
          </a:solidFill>
          <a:ln w="12700">
            <a:solidFill>
              <a:srgbClr val="1C2832"/>
            </a:solidFill>
            <a:prstDash val="solid"/>
          </a:ln>
        </p:spPr>
      </p:sp>
      <p:sp>
        <p:nvSpPr>
          <p:cNvPr id="5" name="Text 3"/>
          <p:cNvSpPr/>
          <p:nvPr/>
        </p:nvSpPr>
        <p:spPr>
          <a:xfrm>
            <a:off x="1143000" y="2103120"/>
            <a:ext cx="6858000" cy="502920"/>
          </a:xfrm>
          <a:prstGeom prst="rect">
            <a:avLst/>
          </a:prstGeom>
          <a:noFill/>
          <a:ln/>
        </p:spPr>
        <p:txBody>
          <a:bodyPr wrap="square" lIns="0" tIns="0" rIns="0" bIns="0" rtlCol="0" anchor="ctr"/>
          <a:lstStyle/>
          <a:p>
            <a:pPr indent="0" marL="0">
              <a:buNone/>
            </a:pPr>
            <a:r>
              <a:rPr lang="en-US" sz="2400" dirty="0">
                <a:solidFill>
                  <a:srgbClr val="8294A3"/>
                </a:solidFill>
                <a:latin typeface="Courier New" pitchFamily="34" charset="0"/>
                <a:ea typeface="Courier New" pitchFamily="34" charset="-122"/>
                <a:cs typeface="Courier New" pitchFamily="34" charset="-120"/>
              </a:rPr>
              <a:t>A)  </a:t>
            </a:r>
            <a:pPr indent="0" marL="0">
              <a:buNone/>
            </a:pPr>
            <a:r>
              <a:rPr lang="en-US" sz="2400" dirty="0">
                <a:solidFill>
                  <a:srgbClr val="D7DEE5"/>
                </a:solidFill>
                <a:latin typeface="Courier New" pitchFamily="34" charset="0"/>
                <a:ea typeface="Courier New" pitchFamily="34" charset="-122"/>
                <a:cs typeface="Courier New" pitchFamily="34" charset="-120"/>
              </a:rPr>
              <a:t>perrito123</a:t>
            </a:r>
            <a:endParaRPr lang="en-US" sz="2400" dirty="0"/>
          </a:p>
        </p:txBody>
      </p:sp>
      <p:sp>
        <p:nvSpPr>
          <p:cNvPr id="6" name="Shape 4"/>
          <p:cNvSpPr/>
          <p:nvPr/>
        </p:nvSpPr>
        <p:spPr>
          <a:xfrm>
            <a:off x="868680" y="2971800"/>
            <a:ext cx="7406640" cy="868680"/>
          </a:xfrm>
          <a:prstGeom prst="roundRect">
            <a:avLst>
              <a:gd name="adj" fmla="val 6316"/>
            </a:avLst>
          </a:prstGeom>
          <a:solidFill>
            <a:srgbClr val="0E141A"/>
          </a:solidFill>
          <a:ln w="12700">
            <a:solidFill>
              <a:srgbClr val="1C2832"/>
            </a:solidFill>
            <a:prstDash val="solid"/>
          </a:ln>
        </p:spPr>
      </p:sp>
      <p:sp>
        <p:nvSpPr>
          <p:cNvPr id="7" name="Text 5"/>
          <p:cNvSpPr/>
          <p:nvPr/>
        </p:nvSpPr>
        <p:spPr>
          <a:xfrm>
            <a:off x="1143000" y="3154680"/>
            <a:ext cx="6858000" cy="502920"/>
          </a:xfrm>
          <a:prstGeom prst="rect">
            <a:avLst/>
          </a:prstGeom>
          <a:noFill/>
          <a:ln/>
        </p:spPr>
        <p:txBody>
          <a:bodyPr wrap="square" lIns="0" tIns="0" rIns="0" bIns="0" rtlCol="0" anchor="ctr"/>
          <a:lstStyle/>
          <a:p>
            <a:pPr indent="0" marL="0">
              <a:buNone/>
            </a:pPr>
            <a:r>
              <a:rPr lang="en-US" sz="2400" dirty="0">
                <a:solidFill>
                  <a:srgbClr val="8294A3"/>
                </a:solidFill>
                <a:latin typeface="Courier New" pitchFamily="34" charset="0"/>
                <a:ea typeface="Courier New" pitchFamily="34" charset="-122"/>
                <a:cs typeface="Courier New" pitchFamily="34" charset="-120"/>
              </a:rPr>
              <a:t>B)  </a:t>
            </a:r>
            <a:pPr indent="0" marL="0">
              <a:buNone/>
            </a:pPr>
            <a:r>
              <a:rPr lang="en-US" sz="2400" dirty="0">
                <a:solidFill>
                  <a:srgbClr val="D7DEE5"/>
                </a:solidFill>
                <a:latin typeface="Courier New" pitchFamily="34" charset="0"/>
                <a:ea typeface="Courier New" pitchFamily="34" charset="-122"/>
                <a:cs typeface="Courier New" pitchFamily="34" charset="-120"/>
              </a:rPr>
              <a:t>MiGatoVuelaAlto42!</a:t>
            </a:r>
            <a:endParaRPr lang="en-US" sz="2400" dirty="0"/>
          </a:p>
        </p:txBody>
      </p:sp>
      <p:sp>
        <p:nvSpPr>
          <p:cNvPr id="8" name="Text 6"/>
          <p:cNvSpPr/>
          <p:nvPr/>
        </p:nvSpPr>
        <p:spPr>
          <a:xfrm>
            <a:off x="502920" y="4069080"/>
            <a:ext cx="8138160" cy="640080"/>
          </a:xfrm>
          <a:prstGeom prst="rect">
            <a:avLst/>
          </a:prstGeom>
          <a:noFill/>
          <a:ln/>
        </p:spPr>
        <p:txBody>
          <a:bodyPr wrap="square" lIns="0" tIns="0" rIns="0" bIns="0" rtlCol="0" anchor="ctr"/>
          <a:lstStyle/>
          <a:p>
            <a:pPr indent="0" marL="0">
              <a:lnSpc>
                <a:spcPts val="2000"/>
              </a:lnSpc>
              <a:buNone/>
            </a:pPr>
            <a:r>
              <a:rPr lang="en-US" sz="1450" dirty="0">
                <a:solidFill>
                  <a:srgbClr val="8294A3"/>
                </a:solidFill>
                <a:latin typeface="Arial" pitchFamily="34" charset="0"/>
                <a:ea typeface="Arial" pitchFamily="34" charset="-122"/>
                <a:cs typeface="Arial" pitchFamily="34" charset="-120"/>
              </a:rPr>
              <a:t>Truco de Guardián: inventá una frase loca que solo vos conozcas. Larga, divertida y con números — imposible de adivinar, fácil de recordar.</a:t>
            </a:r>
            <a:endParaRPr lang="en-US" sz="1450" dirty="0"/>
          </a:p>
        </p:txBody>
      </p:sp>
      <p:sp>
        <p:nvSpPr>
          <p:cNvPr id="9" name="Text 7"/>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10" name="Text 8"/>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1" name="Text 9"/>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08/20</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384048"/>
            <a:ext cx="7955280" cy="310896"/>
          </a:xfrm>
          <a:prstGeom prst="rect">
            <a:avLst/>
          </a:prstGeom>
          <a:noFill/>
          <a:ln/>
        </p:spPr>
        <p:txBody>
          <a:bodyPr wrap="square" lIns="0" tIns="0" rIns="0" bIns="0" rtlCol="0" anchor="ctr"/>
          <a:lstStyle/>
          <a:p>
            <a:pPr indent="0" marL="0">
              <a:buNone/>
            </a:pPr>
            <a:r>
              <a:rPr lang="en-US" sz="1200" b="1" spc="400" kern="0" dirty="0">
                <a:solidFill>
                  <a:srgbClr val="DC5428"/>
                </a:solidFill>
                <a:latin typeface="Courier New" pitchFamily="34" charset="0"/>
                <a:ea typeface="Courier New" pitchFamily="34" charset="-122"/>
                <a:cs typeface="Courier New" pitchFamily="34" charset="-120"/>
              </a:rPr>
              <a:t>&gt;&gt; </a:t>
            </a:r>
            <a:pPr indent="0" marL="0">
              <a:buNone/>
            </a:pPr>
            <a:r>
              <a:rPr lang="en-US" sz="1200" b="1" spc="400" kern="0" dirty="0">
                <a:solidFill>
                  <a:srgbClr val="0CA6CF"/>
                </a:solidFill>
                <a:latin typeface="Courier New" pitchFamily="34" charset="0"/>
                <a:ea typeface="Courier New" pitchFamily="34" charset="-122"/>
                <a:cs typeface="Courier New" pitchFamily="34" charset="-120"/>
              </a:rPr>
              <a:t>REGLA 3 — EL QUESO DE LA TRAMPA</a:t>
            </a:r>
            <a:endParaRPr lang="en-US" sz="1200" dirty="0"/>
          </a:p>
        </p:txBody>
      </p:sp>
      <p:sp>
        <p:nvSpPr>
          <p:cNvPr id="3" name="Text 1"/>
          <p:cNvSpPr/>
          <p:nvPr/>
        </p:nvSpPr>
        <p:spPr>
          <a:xfrm>
            <a:off x="502920" y="1188720"/>
            <a:ext cx="8138160" cy="1554480"/>
          </a:xfrm>
          <a:prstGeom prst="rect">
            <a:avLst/>
          </a:prstGeom>
          <a:noFill/>
          <a:ln/>
        </p:spPr>
        <p:txBody>
          <a:bodyPr wrap="square" lIns="0" tIns="0" rIns="0" bIns="0" rtlCol="0" anchor="ctr"/>
          <a:lstStyle/>
          <a:p>
            <a:pPr indent="0" marL="0">
              <a:lnSpc>
                <a:spcPts val="4200"/>
              </a:lnSpc>
              <a:buNone/>
            </a:pPr>
            <a:r>
              <a:rPr lang="en-US" sz="3200" b="1" dirty="0">
                <a:solidFill>
                  <a:srgbClr val="DC5428"/>
                </a:solidFill>
                <a:latin typeface="Arial" pitchFamily="34" charset="0"/>
                <a:ea typeface="Arial" pitchFamily="34" charset="-122"/>
                <a:cs typeface="Arial" pitchFamily="34" charset="-120"/>
              </a:rPr>
              <a:t>“¡GANASTE 10.000 monedas GRATIS!”
</a:t>
            </a:r>
            <a:pPr indent="0" marL="0">
              <a:lnSpc>
                <a:spcPts val="4200"/>
              </a:lnSpc>
              <a:buNone/>
            </a:pPr>
            <a:r>
              <a:rPr lang="en-US" sz="3200" b="1" dirty="0">
                <a:solidFill>
                  <a:srgbClr val="FFFFFF"/>
                </a:solidFill>
                <a:latin typeface="Arial" pitchFamily="34" charset="0"/>
                <a:ea typeface="Arial" pitchFamily="34" charset="-122"/>
                <a:cs typeface="Arial" pitchFamily="34" charset="-120"/>
              </a:rPr>
              <a:t>Si no jugaste nada... ¿cómo vas a haber ganado?</a:t>
            </a:r>
            <a:endParaRPr lang="en-US" sz="3200" dirty="0"/>
          </a:p>
        </p:txBody>
      </p:sp>
      <p:sp>
        <p:nvSpPr>
          <p:cNvPr id="4" name="Shape 2"/>
          <p:cNvSpPr/>
          <p:nvPr/>
        </p:nvSpPr>
        <p:spPr>
          <a:xfrm>
            <a:off x="502920" y="2971800"/>
            <a:ext cx="8138160" cy="1325880"/>
          </a:xfrm>
          <a:prstGeom prst="roundRect">
            <a:avLst>
              <a:gd name="adj" fmla="val 4138"/>
            </a:avLst>
          </a:prstGeom>
          <a:solidFill>
            <a:srgbClr val="131C25"/>
          </a:solidFill>
          <a:ln w="12700">
            <a:solidFill>
              <a:srgbClr val="1C2832"/>
            </a:solidFill>
            <a:prstDash val="solid"/>
          </a:ln>
        </p:spPr>
      </p:sp>
      <p:sp>
        <p:nvSpPr>
          <p:cNvPr id="5" name="Shape 3"/>
          <p:cNvSpPr/>
          <p:nvPr/>
        </p:nvSpPr>
        <p:spPr>
          <a:xfrm>
            <a:off x="777240" y="3291840"/>
            <a:ext cx="685800" cy="685800"/>
          </a:xfrm>
          <a:prstGeom prst="ellipse">
            <a:avLst/>
          </a:prstGeom>
          <a:solidFill>
            <a:srgbClr val="0E141A"/>
          </a:solidFill>
          <a:ln w="19050">
            <a:solidFill>
              <a:srgbClr val="DC5428"/>
            </a:solidFill>
            <a:prstDash val="solid"/>
          </a:ln>
        </p:spPr>
      </p:sp>
      <p:pic>
        <p:nvPicPr>
          <p:cNvPr id="6" name="Image 0" descr="preencoded.png">    </p:cNvPr>
          <p:cNvPicPr>
            <a:picLocks noChangeAspect="1"/>
          </p:cNvPicPr>
          <p:nvPr/>
        </p:nvPicPr>
        <p:blipFill>
          <a:blip r:embed="rId2"/>
          <a:stretch>
            <a:fillRect/>
          </a:stretch>
        </p:blipFill>
        <p:spPr>
          <a:xfrm>
            <a:off x="928116" y="3442716"/>
            <a:ext cx="384048" cy="384048"/>
          </a:xfrm>
          <a:prstGeom prst="rect">
            <a:avLst/>
          </a:prstGeom>
        </p:spPr>
      </p:pic>
      <p:sp>
        <p:nvSpPr>
          <p:cNvPr id="7" name="Text 4"/>
          <p:cNvSpPr/>
          <p:nvPr/>
        </p:nvSpPr>
        <p:spPr>
          <a:xfrm>
            <a:off x="1645920" y="3127248"/>
            <a:ext cx="6720840" cy="1005840"/>
          </a:xfrm>
          <a:prstGeom prst="rect">
            <a:avLst/>
          </a:prstGeom>
          <a:noFill/>
          <a:ln/>
        </p:spPr>
        <p:txBody>
          <a:bodyPr wrap="square" lIns="0" tIns="0" rIns="0" bIns="0" rtlCol="0" anchor="ctr"/>
          <a:lstStyle/>
          <a:p>
            <a:pPr indent="0" marL="0">
              <a:lnSpc>
                <a:spcPts val="2200"/>
              </a:lnSpc>
              <a:buNone/>
            </a:pPr>
            <a:r>
              <a:rPr lang="en-US" sz="1550" b="1" dirty="0">
                <a:solidFill>
                  <a:srgbClr val="DC5428"/>
                </a:solidFill>
                <a:latin typeface="Arial" pitchFamily="34" charset="0"/>
                <a:ea typeface="Arial" pitchFamily="34" charset="-122"/>
                <a:cs typeface="Arial" pitchFamily="34" charset="-120"/>
              </a:rPr>
              <a:t>Así funciona la trampa: </a:t>
            </a:r>
            <a:pPr indent="0" marL="0">
              <a:lnSpc>
                <a:spcPts val="2200"/>
              </a:lnSpc>
              <a:buNone/>
            </a:pPr>
            <a:r>
              <a:rPr lang="en-US" sz="1550" dirty="0">
                <a:solidFill>
                  <a:srgbClr val="D7DEE5"/>
                </a:solidFill>
                <a:latin typeface="Arial" pitchFamily="34" charset="0"/>
                <a:ea typeface="Arial" pitchFamily="34" charset="-122"/>
                <a:cs typeface="Arial" pitchFamily="34" charset="-120"/>
              </a:rPr>
              <a:t>te prometen monedas, skins o premios para que pongas tu contraseña o hagas clic en un enlace. El premio no existe: lo que quieren es </a:t>
            </a:r>
            <a:pPr indent="0" marL="0">
              <a:lnSpc>
                <a:spcPts val="2200"/>
              </a:lnSpc>
              <a:buNone/>
            </a:pPr>
            <a:r>
              <a:rPr lang="en-US" sz="1550" b="1" dirty="0">
                <a:solidFill>
                  <a:srgbClr val="FFFFFF"/>
                </a:solidFill>
                <a:latin typeface="Arial" pitchFamily="34" charset="0"/>
                <a:ea typeface="Arial" pitchFamily="34" charset="-122"/>
                <a:cs typeface="Arial" pitchFamily="34" charset="-120"/>
              </a:rPr>
              <a:t>robarte la cuenta</a:t>
            </a:r>
            <a:pPr indent="0" marL="0">
              <a:lnSpc>
                <a:spcPts val="2200"/>
              </a:lnSpc>
              <a:buNone/>
            </a:pPr>
            <a:r>
              <a:rPr lang="en-US" sz="1550" dirty="0">
                <a:solidFill>
                  <a:srgbClr val="D7DEE5"/>
                </a:solidFill>
                <a:latin typeface="Arial" pitchFamily="34" charset="0"/>
                <a:ea typeface="Arial" pitchFamily="34" charset="-122"/>
                <a:cs typeface="Arial" pitchFamily="34" charset="-120"/>
              </a:rPr>
              <a:t>.</a:t>
            </a:r>
            <a:endParaRPr lang="en-US" sz="1550" dirty="0"/>
          </a:p>
        </p:txBody>
      </p:sp>
      <p:sp>
        <p:nvSpPr>
          <p:cNvPr id="8" name="Text 5"/>
          <p:cNvSpPr/>
          <p:nvPr/>
        </p:nvSpPr>
        <p:spPr>
          <a:xfrm>
            <a:off x="502920" y="4773168"/>
            <a:ext cx="5669280" cy="274320"/>
          </a:xfrm>
          <a:prstGeom prst="rect">
            <a:avLst/>
          </a:prstGeom>
          <a:noFill/>
          <a:ln/>
        </p:spPr>
        <p:txBody>
          <a:bodyPr wrap="square" lIns="0" tIns="0" rIns="0" bIns="0" rtlCol="0" anchor="ctr"/>
          <a:lstStyle/>
          <a:p>
            <a:pPr indent="0" marL="0">
              <a:buNone/>
            </a:pPr>
            <a:r>
              <a:rPr lang="en-US" sz="850" spc="200" kern="0" dirty="0">
                <a:solidFill>
                  <a:srgbClr val="8294A3"/>
                </a:solidFill>
                <a:latin typeface="Courier New" pitchFamily="34" charset="0"/>
                <a:ea typeface="Courier New" pitchFamily="34" charset="-122"/>
                <a:cs typeface="Courier New" pitchFamily="34" charset="-120"/>
              </a:rPr>
              <a:t>GUARDIANES DE INTERNET — CÉSAR CERRUDO</a:t>
            </a:r>
            <a:endParaRPr lang="en-US" sz="850" dirty="0"/>
          </a:p>
        </p:txBody>
      </p:sp>
      <p:sp>
        <p:nvSpPr>
          <p:cNvPr id="9" name="Text 6"/>
          <p:cNvSpPr/>
          <p:nvPr/>
        </p:nvSpPr>
        <p:spPr>
          <a:xfrm>
            <a:off x="6400800" y="4773168"/>
            <a:ext cx="2240280" cy="274320"/>
          </a:xfrm>
          <a:prstGeom prst="rect">
            <a:avLst/>
          </a:prstGeom>
          <a:noFill/>
          <a:ln/>
        </p:spPr>
        <p:txBody>
          <a:bodyPr wrap="square" lIns="0" tIns="0" rIns="0" bIns="0" rtlCol="0" anchor="ctr"/>
          <a:lstStyle/>
          <a:p>
            <a:pPr algn="r" indent="0" marL="0">
              <a:buNone/>
            </a:pPr>
            <a:r>
              <a:rPr lang="en-US" sz="850" spc="200" kern="0" dirty="0">
                <a:solidFill>
                  <a:srgbClr val="0CA6CF"/>
                </a:solidFill>
                <a:latin typeface="Courier New" pitchFamily="34" charset="0"/>
                <a:ea typeface="Courier New" pitchFamily="34" charset="-122"/>
                <a:cs typeface="Courier New" pitchFamily="34" charset="-120"/>
              </a:rPr>
              <a:t>guiadeunhacker.com</a:t>
            </a:r>
            <a:endParaRPr lang="en-US" sz="850" dirty="0"/>
          </a:p>
        </p:txBody>
      </p:sp>
      <p:sp>
        <p:nvSpPr>
          <p:cNvPr id="10" name="Text 7"/>
          <p:cNvSpPr/>
          <p:nvPr/>
        </p:nvSpPr>
        <p:spPr>
          <a:xfrm>
            <a:off x="8549640" y="384048"/>
            <a:ext cx="640080" cy="292608"/>
          </a:xfrm>
          <a:prstGeom prst="rect">
            <a:avLst/>
          </a:prstGeom>
          <a:noFill/>
          <a:ln/>
        </p:spPr>
        <p:txBody>
          <a:bodyPr wrap="square" lIns="0" tIns="0" rIns="0" bIns="0" rtlCol="0" anchor="ctr"/>
          <a:lstStyle/>
          <a:p>
            <a:pPr algn="r" indent="0" marL="0">
              <a:buNone/>
            </a:pPr>
            <a:r>
              <a:rPr lang="en-US" sz="1100" dirty="0">
                <a:solidFill>
                  <a:srgbClr val="8294A3"/>
                </a:solidFill>
                <a:latin typeface="Courier New" pitchFamily="34" charset="0"/>
                <a:ea typeface="Courier New" pitchFamily="34" charset="-122"/>
                <a:cs typeface="Courier New" pitchFamily="34" charset="-120"/>
              </a:rPr>
              <a:t>09/20</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Guardianes de Internet (8-12)</dc:title>
  <dc:subject>PptxGenJS Presentation</dc:subject>
  <dc:creator>César Cerrudo</dc:creator>
  <cp:lastModifiedBy>César Cerrudo</cp:lastModifiedBy>
  <cp:revision>1</cp:revision>
  <dcterms:created xsi:type="dcterms:W3CDTF">2026-06-12T23:20:11Z</dcterms:created>
  <dcterms:modified xsi:type="dcterms:W3CDTF">2026-06-12T23:20:11Z</dcterms:modified>
</cp:coreProperties>
</file>